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6.xml" ContentType="application/vnd.openxmlformats-officedocument.presentationml.tags+xml"/>
  <Override PartName="/ppt/charts/chart4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7.xml" ContentType="application/vnd.openxmlformats-officedocument.presentationml.tag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5.xml" ContentType="application/vnd.openxmlformats-officedocument.drawingml.chart+xml"/>
  <Override PartName="/ppt/tags/tag8.xml" ContentType="application/vnd.openxmlformats-officedocument.presentationml.tags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6.xml" ContentType="application/vnd.openxmlformats-officedocument.drawingml.chart+xml"/>
  <Override PartName="/ppt/tags/tag9.xml" ContentType="application/vnd.openxmlformats-officedocument.presentationml.tags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charts/chart7.xml" ContentType="application/vnd.openxmlformats-officedocument.drawingml.chart+xml"/>
  <Override PartName="/ppt/tags/tag10.xml" ContentType="application/vnd.openxmlformats-officedocument.presentationml.tags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6" r:id="rId3"/>
    <p:sldId id="260" r:id="rId4"/>
    <p:sldId id="351" r:id="rId5"/>
    <p:sldId id="352" r:id="rId6"/>
    <p:sldId id="354" r:id="rId7"/>
    <p:sldId id="355" r:id="rId8"/>
    <p:sldId id="356" r:id="rId9"/>
    <p:sldId id="357" r:id="rId10"/>
    <p:sldId id="3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B7F"/>
    <a:srgbClr val="C3D69B"/>
    <a:srgbClr val="339966"/>
    <a:srgbClr val="008080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List1!$B$1:$AP$1</c:f>
              <c:numCache>
                <c:formatCode>General</c:formatCode>
                <c:ptCount val="41"/>
                <c:pt idx="0">
                  <c:v>5.000000000000001E-2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List1!$B$2:$AP$2</c:f>
              <c:numCache>
                <c:formatCode>General</c:formatCode>
                <c:ptCount val="41"/>
                <c:pt idx="0">
                  <c:v>-1.301029995663981</c:v>
                </c:pt>
                <c:pt idx="1">
                  <c:v>-1</c:v>
                </c:pt>
                <c:pt idx="2">
                  <c:v>-0.82390874094431876</c:v>
                </c:pt>
                <c:pt idx="3">
                  <c:v>-0.69897000433601886</c:v>
                </c:pt>
                <c:pt idx="4">
                  <c:v>-0.6020599913279624</c:v>
                </c:pt>
                <c:pt idx="5">
                  <c:v>-0.52287874528033751</c:v>
                </c:pt>
                <c:pt idx="6">
                  <c:v>-0.45593195564972439</c:v>
                </c:pt>
                <c:pt idx="7">
                  <c:v>-0.39794000867203766</c:v>
                </c:pt>
                <c:pt idx="8">
                  <c:v>-0.34678748622465649</c:v>
                </c:pt>
                <c:pt idx="9">
                  <c:v>-0.30102999566398131</c:v>
                </c:pt>
                <c:pt idx="10">
                  <c:v>-0.25963731050575606</c:v>
                </c:pt>
                <c:pt idx="11">
                  <c:v>-0.22184874961635642</c:v>
                </c:pt>
                <c:pt idx="12">
                  <c:v>-0.18708664335714445</c:v>
                </c:pt>
                <c:pt idx="13">
                  <c:v>-0.15490195998574322</c:v>
                </c:pt>
                <c:pt idx="14">
                  <c:v>-0.12493873660829997</c:v>
                </c:pt>
                <c:pt idx="15">
                  <c:v>-9.6910013008056406E-2</c:v>
                </c:pt>
                <c:pt idx="16">
                  <c:v>-7.0581074285707299E-2</c:v>
                </c:pt>
                <c:pt idx="17">
                  <c:v>-4.5757490560675122E-2</c:v>
                </c:pt>
                <c:pt idx="18">
                  <c:v>-2.227639471115226E-2</c:v>
                </c:pt>
                <c:pt idx="19">
                  <c:v>0</c:v>
                </c:pt>
                <c:pt idx="20">
                  <c:v>2.1189299069938088E-2</c:v>
                </c:pt>
                <c:pt idx="21">
                  <c:v>4.1392685158225105E-2</c:v>
                </c:pt>
                <c:pt idx="22">
                  <c:v>6.0697840353611671E-2</c:v>
                </c:pt>
                <c:pt idx="23">
                  <c:v>7.9181246047624831E-2</c:v>
                </c:pt>
                <c:pt idx="24">
                  <c:v>9.6910013008056434E-2</c:v>
                </c:pt>
                <c:pt idx="25">
                  <c:v>0.11394335230683679</c:v>
                </c:pt>
                <c:pt idx="26">
                  <c:v>0.13033376849500614</c:v>
                </c:pt>
                <c:pt idx="27">
                  <c:v>0.14612803567823801</c:v>
                </c:pt>
                <c:pt idx="28">
                  <c:v>0.16136800223497491</c:v>
                </c:pt>
                <c:pt idx="29">
                  <c:v>0.17609125905568124</c:v>
                </c:pt>
                <c:pt idx="30">
                  <c:v>0.19033169817029155</c:v>
                </c:pt>
                <c:pt idx="31">
                  <c:v>0.20411998265592482</c:v>
                </c:pt>
                <c:pt idx="32">
                  <c:v>0.30102999566398131</c:v>
                </c:pt>
                <c:pt idx="33">
                  <c:v>0.47712125471966249</c:v>
                </c:pt>
                <c:pt idx="34">
                  <c:v>0.6020599913279624</c:v>
                </c:pt>
                <c:pt idx="35">
                  <c:v>0.69897000433601908</c:v>
                </c:pt>
                <c:pt idx="36">
                  <c:v>0.77815125038364363</c:v>
                </c:pt>
                <c:pt idx="37">
                  <c:v>0.84509804001425681</c:v>
                </c:pt>
                <c:pt idx="38">
                  <c:v>0.90308998699194343</c:v>
                </c:pt>
                <c:pt idx="39">
                  <c:v>0.95424250943932487</c:v>
                </c:pt>
                <c:pt idx="4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1586560"/>
        <c:axId val="281586952"/>
      </c:scatterChart>
      <c:valAx>
        <c:axId val="28158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586952"/>
        <c:crosses val="autoZero"/>
        <c:crossBetween val="midCat"/>
        <c:majorUnit val="1"/>
      </c:valAx>
      <c:valAx>
        <c:axId val="281586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1586560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'List1 (2)'!$A$2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'List1 (2)'!$B$1:$AP$1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'List1 (2)'!$B$2:$AP$2</c:f>
              <c:numCache>
                <c:formatCode>General</c:formatCode>
                <c:ptCount val="41"/>
                <c:pt idx="0">
                  <c:v>3.0208980992233809</c:v>
                </c:pt>
                <c:pt idx="1">
                  <c:v>2.3219280948873622</c:v>
                </c:pt>
                <c:pt idx="2">
                  <c:v>1.9130568532218877</c:v>
                </c:pt>
                <c:pt idx="3">
                  <c:v>1.6229580905513437</c:v>
                </c:pt>
                <c:pt idx="4">
                  <c:v>1.3979400086720375</c:v>
                </c:pt>
                <c:pt idx="5">
                  <c:v>1.2140868488858687</c:v>
                </c:pt>
                <c:pt idx="6">
                  <c:v>1.0586412171800337</c:v>
                </c:pt>
                <c:pt idx="7">
                  <c:v>0.92398808621532469</c:v>
                </c:pt>
                <c:pt idx="8">
                  <c:v>0.80521560722039387</c:v>
                </c:pt>
                <c:pt idx="9">
                  <c:v>0.69897000433601875</c:v>
                </c:pt>
                <c:pt idx="10">
                  <c:v>0.60285916574430898</c:v>
                </c:pt>
                <c:pt idx="11">
                  <c:v>0.51511684454984974</c:v>
                </c:pt>
                <c:pt idx="12">
                  <c:v>0.4344017333891258</c:v>
                </c:pt>
                <c:pt idx="13">
                  <c:v>0.35967121284401521</c:v>
                </c:pt>
                <c:pt idx="14">
                  <c:v>0.29009876267054391</c:v>
                </c:pt>
                <c:pt idx="15">
                  <c:v>0.22501808187930594</c:v>
                </c:pt>
                <c:pt idx="16">
                  <c:v>0.16388417935131569</c:v>
                </c:pt>
                <c:pt idx="17">
                  <c:v>0.10624560288437487</c:v>
                </c:pt>
                <c:pt idx="18">
                  <c:v>5.1724186732624682E-2</c:v>
                </c:pt>
                <c:pt idx="19">
                  <c:v>0</c:v>
                </c:pt>
                <c:pt idx="20">
                  <c:v>-4.9200028821459914E-2</c:v>
                </c:pt>
                <c:pt idx="21">
                  <c:v>-9.6110838591709963E-2</c:v>
                </c:pt>
                <c:pt idx="22">
                  <c:v>-0.14093602081603882</c:v>
                </c:pt>
                <c:pt idx="23">
                  <c:v>-0.18385315978616898</c:v>
                </c:pt>
                <c:pt idx="24">
                  <c:v>-0.22501808187930597</c:v>
                </c:pt>
                <c:pt idx="25">
                  <c:v>-0.26456827094689311</c:v>
                </c:pt>
                <c:pt idx="26">
                  <c:v>-0.30262563878110016</c:v>
                </c:pt>
                <c:pt idx="27">
                  <c:v>-0.33929879149200382</c:v>
                </c:pt>
                <c:pt idx="28">
                  <c:v>-0.37468489800523497</c:v>
                </c:pt>
                <c:pt idx="29">
                  <c:v>-0.408871241665475</c:v>
                </c:pt>
                <c:pt idx="30">
                  <c:v>-0.44193651732922151</c:v>
                </c:pt>
                <c:pt idx="31">
                  <c:v>-0.47395192245671303</c:v>
                </c:pt>
                <c:pt idx="32">
                  <c:v>-0.69897000433601875</c:v>
                </c:pt>
                <c:pt idx="33">
                  <c:v>-1.1078412460014937</c:v>
                </c:pt>
                <c:pt idx="34">
                  <c:v>-1.3979400086720375</c:v>
                </c:pt>
                <c:pt idx="35">
                  <c:v>-1.6229580905513437</c:v>
                </c:pt>
                <c:pt idx="36">
                  <c:v>-1.8068112503375122</c:v>
                </c:pt>
                <c:pt idx="37">
                  <c:v>-1.9622568820433475</c:v>
                </c:pt>
                <c:pt idx="38">
                  <c:v>-2.0969100130080558</c:v>
                </c:pt>
                <c:pt idx="39">
                  <c:v>-2.2156824920029878</c:v>
                </c:pt>
                <c:pt idx="40">
                  <c:v>-2.3219280948873626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124568"/>
        <c:axId val="283124960"/>
      </c:scatterChart>
      <c:valAx>
        <c:axId val="283124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124960"/>
        <c:crosses val="autoZero"/>
        <c:crossBetween val="midCat"/>
        <c:majorUnit val="1"/>
      </c:valAx>
      <c:valAx>
        <c:axId val="2831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124568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List1!$B$2:$AP$2</c:f>
              <c:numCache>
                <c:formatCode>General</c:formatCode>
                <c:ptCount val="41"/>
                <c:pt idx="0">
                  <c:v>-1.301029995663981</c:v>
                </c:pt>
                <c:pt idx="1">
                  <c:v>-1</c:v>
                </c:pt>
                <c:pt idx="2">
                  <c:v>-0.82390874094431876</c:v>
                </c:pt>
                <c:pt idx="3">
                  <c:v>-0.69897000433601875</c:v>
                </c:pt>
                <c:pt idx="4">
                  <c:v>-0.6020599913279624</c:v>
                </c:pt>
                <c:pt idx="5">
                  <c:v>-0.52287874528033751</c:v>
                </c:pt>
                <c:pt idx="6">
                  <c:v>-0.45593195564972439</c:v>
                </c:pt>
                <c:pt idx="7">
                  <c:v>-0.39794000867203766</c:v>
                </c:pt>
                <c:pt idx="8">
                  <c:v>-0.34678748622465644</c:v>
                </c:pt>
                <c:pt idx="9">
                  <c:v>-0.30102999566398131</c:v>
                </c:pt>
                <c:pt idx="10">
                  <c:v>-0.25963731050575606</c:v>
                </c:pt>
                <c:pt idx="11">
                  <c:v>-0.22184874961635639</c:v>
                </c:pt>
                <c:pt idx="12">
                  <c:v>-0.18708664335714445</c:v>
                </c:pt>
                <c:pt idx="13">
                  <c:v>-0.15490195998574322</c:v>
                </c:pt>
                <c:pt idx="14">
                  <c:v>-0.12493873660829997</c:v>
                </c:pt>
                <c:pt idx="15">
                  <c:v>-9.6910013008056392E-2</c:v>
                </c:pt>
                <c:pt idx="16">
                  <c:v>-7.0581074285707299E-2</c:v>
                </c:pt>
                <c:pt idx="17">
                  <c:v>-4.5757490560675122E-2</c:v>
                </c:pt>
                <c:pt idx="18">
                  <c:v>-2.2276394711152257E-2</c:v>
                </c:pt>
                <c:pt idx="19">
                  <c:v>0</c:v>
                </c:pt>
                <c:pt idx="20">
                  <c:v>2.1189299069938088E-2</c:v>
                </c:pt>
                <c:pt idx="21">
                  <c:v>4.1392685158225098E-2</c:v>
                </c:pt>
                <c:pt idx="22">
                  <c:v>6.0697840353611664E-2</c:v>
                </c:pt>
                <c:pt idx="23">
                  <c:v>7.9181246047624831E-2</c:v>
                </c:pt>
                <c:pt idx="24">
                  <c:v>9.6910013008056434E-2</c:v>
                </c:pt>
                <c:pt idx="25">
                  <c:v>0.11394335230683678</c:v>
                </c:pt>
                <c:pt idx="26">
                  <c:v>0.13033376849500614</c:v>
                </c:pt>
                <c:pt idx="27">
                  <c:v>0.14612803567823801</c:v>
                </c:pt>
                <c:pt idx="28">
                  <c:v>0.16136800223497488</c:v>
                </c:pt>
                <c:pt idx="29">
                  <c:v>0.17609125905568124</c:v>
                </c:pt>
                <c:pt idx="30">
                  <c:v>0.19033169817029152</c:v>
                </c:pt>
                <c:pt idx="31">
                  <c:v>0.20411998265592482</c:v>
                </c:pt>
                <c:pt idx="32">
                  <c:v>0.30102999566398131</c:v>
                </c:pt>
                <c:pt idx="33">
                  <c:v>0.47712125471966249</c:v>
                </c:pt>
                <c:pt idx="34">
                  <c:v>0.6020599913279624</c:v>
                </c:pt>
                <c:pt idx="35">
                  <c:v>0.69897000433601897</c:v>
                </c:pt>
                <c:pt idx="36">
                  <c:v>0.77815125038364374</c:v>
                </c:pt>
                <c:pt idx="37">
                  <c:v>0.84509804001425681</c:v>
                </c:pt>
                <c:pt idx="38">
                  <c:v>0.90308998699194343</c:v>
                </c:pt>
                <c:pt idx="39">
                  <c:v>0.95424250943932487</c:v>
                </c:pt>
                <c:pt idx="4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129664"/>
        <c:axId val="283130056"/>
      </c:scatterChart>
      <c:valAx>
        <c:axId val="28312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130056"/>
        <c:crosses val="autoZero"/>
        <c:crossBetween val="midCat"/>
        <c:majorUnit val="1"/>
      </c:valAx>
      <c:valAx>
        <c:axId val="28313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1296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'List1 (2)'!$A$2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'List1 (2)'!$B$1:$AP$1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'List1 (2)'!$B$2:$AP$2</c:f>
              <c:numCache>
                <c:formatCode>General</c:formatCode>
                <c:ptCount val="41"/>
                <c:pt idx="0">
                  <c:v>3.0208980992233809</c:v>
                </c:pt>
                <c:pt idx="1">
                  <c:v>2.3219280948873622</c:v>
                </c:pt>
                <c:pt idx="2">
                  <c:v>1.9130568532218877</c:v>
                </c:pt>
                <c:pt idx="3">
                  <c:v>1.6229580905513437</c:v>
                </c:pt>
                <c:pt idx="4">
                  <c:v>1.3979400086720375</c:v>
                </c:pt>
                <c:pt idx="5">
                  <c:v>1.2140868488858687</c:v>
                </c:pt>
                <c:pt idx="6">
                  <c:v>1.0586412171800337</c:v>
                </c:pt>
                <c:pt idx="7">
                  <c:v>0.92398808621532469</c:v>
                </c:pt>
                <c:pt idx="8">
                  <c:v>0.80521560722039387</c:v>
                </c:pt>
                <c:pt idx="9">
                  <c:v>0.69897000433601875</c:v>
                </c:pt>
                <c:pt idx="10">
                  <c:v>0.60285916574430898</c:v>
                </c:pt>
                <c:pt idx="11">
                  <c:v>0.51511684454984974</c:v>
                </c:pt>
                <c:pt idx="12">
                  <c:v>0.4344017333891258</c:v>
                </c:pt>
                <c:pt idx="13">
                  <c:v>0.35967121284401521</c:v>
                </c:pt>
                <c:pt idx="14">
                  <c:v>0.29009876267054391</c:v>
                </c:pt>
                <c:pt idx="15">
                  <c:v>0.22501808187930594</c:v>
                </c:pt>
                <c:pt idx="16">
                  <c:v>0.16388417935131569</c:v>
                </c:pt>
                <c:pt idx="17">
                  <c:v>0.10624560288437487</c:v>
                </c:pt>
                <c:pt idx="18">
                  <c:v>5.1724186732624682E-2</c:v>
                </c:pt>
                <c:pt idx="19">
                  <c:v>0</c:v>
                </c:pt>
                <c:pt idx="20">
                  <c:v>-4.9200028821459914E-2</c:v>
                </c:pt>
                <c:pt idx="21">
                  <c:v>-9.6110838591709963E-2</c:v>
                </c:pt>
                <c:pt idx="22">
                  <c:v>-0.14093602081603882</c:v>
                </c:pt>
                <c:pt idx="23">
                  <c:v>-0.18385315978616898</c:v>
                </c:pt>
                <c:pt idx="24">
                  <c:v>-0.22501808187930597</c:v>
                </c:pt>
                <c:pt idx="25">
                  <c:v>-0.26456827094689311</c:v>
                </c:pt>
                <c:pt idx="26">
                  <c:v>-0.30262563878110016</c:v>
                </c:pt>
                <c:pt idx="27">
                  <c:v>-0.33929879149200382</c:v>
                </c:pt>
                <c:pt idx="28">
                  <c:v>-0.37468489800523497</c:v>
                </c:pt>
                <c:pt idx="29">
                  <c:v>-0.408871241665475</c:v>
                </c:pt>
                <c:pt idx="30">
                  <c:v>-0.44193651732922151</c:v>
                </c:pt>
                <c:pt idx="31">
                  <c:v>-0.47395192245671303</c:v>
                </c:pt>
                <c:pt idx="32">
                  <c:v>-0.69897000433601875</c:v>
                </c:pt>
                <c:pt idx="33">
                  <c:v>-1.1078412460014937</c:v>
                </c:pt>
                <c:pt idx="34">
                  <c:v>-1.3979400086720375</c:v>
                </c:pt>
                <c:pt idx="35">
                  <c:v>-1.6229580905513437</c:v>
                </c:pt>
                <c:pt idx="36">
                  <c:v>-1.8068112503375122</c:v>
                </c:pt>
                <c:pt idx="37">
                  <c:v>-1.9622568820433475</c:v>
                </c:pt>
                <c:pt idx="38">
                  <c:v>-2.0969100130080558</c:v>
                </c:pt>
                <c:pt idx="39">
                  <c:v>-2.2156824920029878</c:v>
                </c:pt>
                <c:pt idx="40">
                  <c:v>-2.3219280948873626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008672"/>
        <c:axId val="284009064"/>
      </c:scatterChart>
      <c:valAx>
        <c:axId val="284008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009064"/>
        <c:crosses val="autoZero"/>
        <c:crossBetween val="midCat"/>
        <c:majorUnit val="1"/>
      </c:valAx>
      <c:valAx>
        <c:axId val="28400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00867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List1!$B$2:$AP$2</c:f>
              <c:numCache>
                <c:formatCode>General</c:formatCode>
                <c:ptCount val="41"/>
                <c:pt idx="0">
                  <c:v>-1.301029995663981</c:v>
                </c:pt>
                <c:pt idx="1">
                  <c:v>-1</c:v>
                </c:pt>
                <c:pt idx="2">
                  <c:v>-0.82390874094431876</c:v>
                </c:pt>
                <c:pt idx="3">
                  <c:v>-0.69897000433601875</c:v>
                </c:pt>
                <c:pt idx="4">
                  <c:v>-0.6020599913279624</c:v>
                </c:pt>
                <c:pt idx="5">
                  <c:v>-0.52287874528033751</c:v>
                </c:pt>
                <c:pt idx="6">
                  <c:v>-0.45593195564972439</c:v>
                </c:pt>
                <c:pt idx="7">
                  <c:v>-0.39794000867203766</c:v>
                </c:pt>
                <c:pt idx="8">
                  <c:v>-0.34678748622465644</c:v>
                </c:pt>
                <c:pt idx="9">
                  <c:v>-0.30102999566398131</c:v>
                </c:pt>
                <c:pt idx="10">
                  <c:v>-0.25963731050575606</c:v>
                </c:pt>
                <c:pt idx="11">
                  <c:v>-0.22184874961635639</c:v>
                </c:pt>
                <c:pt idx="12">
                  <c:v>-0.18708664335714445</c:v>
                </c:pt>
                <c:pt idx="13">
                  <c:v>-0.15490195998574322</c:v>
                </c:pt>
                <c:pt idx="14">
                  <c:v>-0.12493873660829997</c:v>
                </c:pt>
                <c:pt idx="15">
                  <c:v>-9.6910013008056392E-2</c:v>
                </c:pt>
                <c:pt idx="16">
                  <c:v>-7.0581074285707299E-2</c:v>
                </c:pt>
                <c:pt idx="17">
                  <c:v>-4.5757490560675122E-2</c:v>
                </c:pt>
                <c:pt idx="18">
                  <c:v>-2.2276394711152257E-2</c:v>
                </c:pt>
                <c:pt idx="19">
                  <c:v>0</c:v>
                </c:pt>
                <c:pt idx="20">
                  <c:v>2.1189299069938088E-2</c:v>
                </c:pt>
                <c:pt idx="21">
                  <c:v>4.1392685158225098E-2</c:v>
                </c:pt>
                <c:pt idx="22">
                  <c:v>6.0697840353611664E-2</c:v>
                </c:pt>
                <c:pt idx="23">
                  <c:v>7.9181246047624831E-2</c:v>
                </c:pt>
                <c:pt idx="24">
                  <c:v>9.6910013008056434E-2</c:v>
                </c:pt>
                <c:pt idx="25">
                  <c:v>0.11394335230683678</c:v>
                </c:pt>
                <c:pt idx="26">
                  <c:v>0.13033376849500614</c:v>
                </c:pt>
                <c:pt idx="27">
                  <c:v>0.14612803567823801</c:v>
                </c:pt>
                <c:pt idx="28">
                  <c:v>0.16136800223497488</c:v>
                </c:pt>
                <c:pt idx="29">
                  <c:v>0.17609125905568124</c:v>
                </c:pt>
                <c:pt idx="30">
                  <c:v>0.19033169817029152</c:v>
                </c:pt>
                <c:pt idx="31">
                  <c:v>0.20411998265592482</c:v>
                </c:pt>
                <c:pt idx="32">
                  <c:v>0.30102999566398131</c:v>
                </c:pt>
                <c:pt idx="33">
                  <c:v>0.47712125471966249</c:v>
                </c:pt>
                <c:pt idx="34">
                  <c:v>0.6020599913279624</c:v>
                </c:pt>
                <c:pt idx="35">
                  <c:v>0.69897000433601897</c:v>
                </c:pt>
                <c:pt idx="36">
                  <c:v>0.77815125038364374</c:v>
                </c:pt>
                <c:pt idx="37">
                  <c:v>0.84509804001425681</c:v>
                </c:pt>
                <c:pt idx="38">
                  <c:v>0.90308998699194343</c:v>
                </c:pt>
                <c:pt idx="39">
                  <c:v>0.95424250943932487</c:v>
                </c:pt>
                <c:pt idx="4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009456"/>
        <c:axId val="283826032"/>
      </c:scatterChart>
      <c:valAx>
        <c:axId val="284009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826032"/>
        <c:crosses val="autoZero"/>
        <c:crossBetween val="midCat"/>
        <c:majorUnit val="1"/>
      </c:valAx>
      <c:valAx>
        <c:axId val="28382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00945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lnx!$A$2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lnx!$B$1:$AP$1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lnx!$B$2:$AP$2</c:f>
              <c:numCache>
                <c:formatCode>General</c:formatCode>
                <c:ptCount val="41"/>
                <c:pt idx="0">
                  <c:v>-2.9957322735539909</c:v>
                </c:pt>
                <c:pt idx="1">
                  <c:v>-2.302585092994045</c:v>
                </c:pt>
                <c:pt idx="2">
                  <c:v>-1.8971199848858815</c:v>
                </c:pt>
                <c:pt idx="3">
                  <c:v>-1.6094379124341001</c:v>
                </c:pt>
                <c:pt idx="4">
                  <c:v>-1.3862943611198906</c:v>
                </c:pt>
                <c:pt idx="5">
                  <c:v>-1.2039728043259359</c:v>
                </c:pt>
                <c:pt idx="6">
                  <c:v>-1.0498221244986781</c:v>
                </c:pt>
                <c:pt idx="7">
                  <c:v>-0.916290731874155</c:v>
                </c:pt>
                <c:pt idx="8">
                  <c:v>-0.79850769621777162</c:v>
                </c:pt>
                <c:pt idx="9">
                  <c:v>-0.69314718055994529</c:v>
                </c:pt>
                <c:pt idx="10">
                  <c:v>-0.5978370007556203</c:v>
                </c:pt>
                <c:pt idx="11">
                  <c:v>-0.51082562376599072</c:v>
                </c:pt>
                <c:pt idx="12">
                  <c:v>-0.43078291609245439</c:v>
                </c:pt>
                <c:pt idx="13">
                  <c:v>-0.3566749439387325</c:v>
                </c:pt>
                <c:pt idx="14">
                  <c:v>-0.2876820724517809</c:v>
                </c:pt>
                <c:pt idx="15">
                  <c:v>-0.22314355131420968</c:v>
                </c:pt>
                <c:pt idx="16">
                  <c:v>-0.16251892949777494</c:v>
                </c:pt>
                <c:pt idx="17">
                  <c:v>-0.10536051565782627</c:v>
                </c:pt>
                <c:pt idx="18">
                  <c:v>-5.1293294387550578E-2</c:v>
                </c:pt>
                <c:pt idx="19">
                  <c:v>0</c:v>
                </c:pt>
                <c:pt idx="20">
                  <c:v>4.8790164169432056E-2</c:v>
                </c:pt>
                <c:pt idx="21">
                  <c:v>9.5310179804324921E-2</c:v>
                </c:pt>
                <c:pt idx="22">
                  <c:v>0.13976194237515865</c:v>
                </c:pt>
                <c:pt idx="23">
                  <c:v>0.18232155679395456</c:v>
                </c:pt>
                <c:pt idx="24">
                  <c:v>0.22314355131420974</c:v>
                </c:pt>
                <c:pt idx="25">
                  <c:v>0.26236426446749112</c:v>
                </c:pt>
                <c:pt idx="26">
                  <c:v>0.30010459245033816</c:v>
                </c:pt>
                <c:pt idx="27">
                  <c:v>0.33647223662121295</c:v>
                </c:pt>
                <c:pt idx="28">
                  <c:v>0.37156355643248301</c:v>
                </c:pt>
                <c:pt idx="29">
                  <c:v>0.40546510810816433</c:v>
                </c:pt>
                <c:pt idx="30">
                  <c:v>0.43825493093115531</c:v>
                </c:pt>
                <c:pt idx="31">
                  <c:v>0.47000362924573569</c:v>
                </c:pt>
                <c:pt idx="32">
                  <c:v>0.69314718055994529</c:v>
                </c:pt>
                <c:pt idx="33">
                  <c:v>1.09861228866811</c:v>
                </c:pt>
                <c:pt idx="34">
                  <c:v>1.3862943611198906</c:v>
                </c:pt>
                <c:pt idx="35">
                  <c:v>1.6094379124341001</c:v>
                </c:pt>
                <c:pt idx="36">
                  <c:v>1.7917594692280552</c:v>
                </c:pt>
                <c:pt idx="37">
                  <c:v>1.9459101490553135</c:v>
                </c:pt>
                <c:pt idx="38">
                  <c:v>2.0794415416798357</c:v>
                </c:pt>
                <c:pt idx="39">
                  <c:v>2.19722457733622</c:v>
                </c:pt>
                <c:pt idx="40">
                  <c:v>2.3025850929940455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830736"/>
        <c:axId val="283831128"/>
      </c:scatterChart>
      <c:valAx>
        <c:axId val="28383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831128"/>
        <c:crosses val="autoZero"/>
        <c:crossBetween val="midCat"/>
        <c:majorUnit val="1"/>
      </c:valAx>
      <c:valAx>
        <c:axId val="28383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83073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'List1 (2)'!$A$2</c:f>
              <c:strCache>
                <c:ptCount val="1"/>
                <c:pt idx="0">
                  <c:v>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'List1 (2)'!$B$1:$AP$1</c:f>
              <c:numCache>
                <c:formatCode>General</c:formatCode>
                <c:ptCount val="41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0.30000000000000004</c:v>
                </c:pt>
                <c:pt idx="6">
                  <c:v>0.35000000000000003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0.60000000000000009</c:v>
                </c:pt>
                <c:pt idx="12">
                  <c:v>0.65000000000000013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0.85000000000000009</c:v>
                </c:pt>
                <c:pt idx="17">
                  <c:v>0.9</c:v>
                </c:pt>
                <c:pt idx="18">
                  <c:v>0.95000000000000007</c:v>
                </c:pt>
                <c:pt idx="19">
                  <c:v>1</c:v>
                </c:pt>
                <c:pt idx="20">
                  <c:v>1.05</c:v>
                </c:pt>
                <c:pt idx="21">
                  <c:v>1.1000000000000001</c:v>
                </c:pt>
                <c:pt idx="22">
                  <c:v>1.1499999999999997</c:v>
                </c:pt>
                <c:pt idx="23">
                  <c:v>1.2</c:v>
                </c:pt>
                <c:pt idx="24">
                  <c:v>1.25</c:v>
                </c:pt>
                <c:pt idx="25">
                  <c:v>1.3</c:v>
                </c:pt>
                <c:pt idx="26">
                  <c:v>1.35</c:v>
                </c:pt>
                <c:pt idx="27">
                  <c:v>1.4</c:v>
                </c:pt>
                <c:pt idx="28">
                  <c:v>1.45</c:v>
                </c:pt>
                <c:pt idx="29">
                  <c:v>1.5</c:v>
                </c:pt>
                <c:pt idx="30">
                  <c:v>1.55</c:v>
                </c:pt>
                <c:pt idx="31">
                  <c:v>1.6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5</c:v>
                </c:pt>
                <c:pt idx="36">
                  <c:v>6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</c:numCache>
            </c:numRef>
          </c:xVal>
          <c:yVal>
            <c:numRef>
              <c:f>'List1 (2)'!$B$2:$AP$2</c:f>
              <c:numCache>
                <c:formatCode>General</c:formatCode>
                <c:ptCount val="41"/>
                <c:pt idx="0">
                  <c:v>3.0208980992233809</c:v>
                </c:pt>
                <c:pt idx="1">
                  <c:v>2.3219280948873622</c:v>
                </c:pt>
                <c:pt idx="2">
                  <c:v>1.9130568532218877</c:v>
                </c:pt>
                <c:pt idx="3">
                  <c:v>1.6229580905513437</c:v>
                </c:pt>
                <c:pt idx="4">
                  <c:v>1.3979400086720375</c:v>
                </c:pt>
                <c:pt idx="5">
                  <c:v>1.2140868488858687</c:v>
                </c:pt>
                <c:pt idx="6">
                  <c:v>1.0586412171800337</c:v>
                </c:pt>
                <c:pt idx="7">
                  <c:v>0.92398808621532469</c:v>
                </c:pt>
                <c:pt idx="8">
                  <c:v>0.80521560722039387</c:v>
                </c:pt>
                <c:pt idx="9">
                  <c:v>0.69897000433601875</c:v>
                </c:pt>
                <c:pt idx="10">
                  <c:v>0.60285916574430898</c:v>
                </c:pt>
                <c:pt idx="11">
                  <c:v>0.51511684454984974</c:v>
                </c:pt>
                <c:pt idx="12">
                  <c:v>0.4344017333891258</c:v>
                </c:pt>
                <c:pt idx="13">
                  <c:v>0.35967121284401521</c:v>
                </c:pt>
                <c:pt idx="14">
                  <c:v>0.29009876267054391</c:v>
                </c:pt>
                <c:pt idx="15">
                  <c:v>0.22501808187930594</c:v>
                </c:pt>
                <c:pt idx="16">
                  <c:v>0.16388417935131569</c:v>
                </c:pt>
                <c:pt idx="17">
                  <c:v>0.10624560288437487</c:v>
                </c:pt>
                <c:pt idx="18">
                  <c:v>5.1724186732624682E-2</c:v>
                </c:pt>
                <c:pt idx="19">
                  <c:v>0</c:v>
                </c:pt>
                <c:pt idx="20">
                  <c:v>-4.9200028821459914E-2</c:v>
                </c:pt>
                <c:pt idx="21">
                  <c:v>-9.6110838591709963E-2</c:v>
                </c:pt>
                <c:pt idx="22">
                  <c:v>-0.14093602081603882</c:v>
                </c:pt>
                <c:pt idx="23">
                  <c:v>-0.18385315978616898</c:v>
                </c:pt>
                <c:pt idx="24">
                  <c:v>-0.22501808187930597</c:v>
                </c:pt>
                <c:pt idx="25">
                  <c:v>-0.26456827094689311</c:v>
                </c:pt>
                <c:pt idx="26">
                  <c:v>-0.30262563878110016</c:v>
                </c:pt>
                <c:pt idx="27">
                  <c:v>-0.33929879149200382</c:v>
                </c:pt>
                <c:pt idx="28">
                  <c:v>-0.37468489800523497</c:v>
                </c:pt>
                <c:pt idx="29">
                  <c:v>-0.408871241665475</c:v>
                </c:pt>
                <c:pt idx="30">
                  <c:v>-0.44193651732922151</c:v>
                </c:pt>
                <c:pt idx="31">
                  <c:v>-0.47395192245671303</c:v>
                </c:pt>
                <c:pt idx="32">
                  <c:v>-0.69897000433601875</c:v>
                </c:pt>
                <c:pt idx="33">
                  <c:v>-1.1078412460014937</c:v>
                </c:pt>
                <c:pt idx="34">
                  <c:v>-1.3979400086720375</c:v>
                </c:pt>
                <c:pt idx="35">
                  <c:v>-1.6229580905513437</c:v>
                </c:pt>
                <c:pt idx="36">
                  <c:v>-1.8068112503375122</c:v>
                </c:pt>
                <c:pt idx="37">
                  <c:v>-1.9622568820433475</c:v>
                </c:pt>
                <c:pt idx="38">
                  <c:v>-2.0969100130080558</c:v>
                </c:pt>
                <c:pt idx="39">
                  <c:v>-2.2156824920029878</c:v>
                </c:pt>
                <c:pt idx="40">
                  <c:v>-2.3219280948873626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747064"/>
        <c:axId val="284050880"/>
      </c:scatterChart>
      <c:valAx>
        <c:axId val="84747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4050880"/>
        <c:crosses val="autoZero"/>
        <c:crossBetween val="midCat"/>
        <c:majorUnit val="1"/>
      </c:valAx>
      <c:valAx>
        <c:axId val="28405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47470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                                        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  Příklady         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917385-E199-4BF2-AE2C-C2BE8EC43454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732691E4-5BC5-4836-B4E6-A213F4527F98}" type="presOf" srcId="{3319E6F9-CE60-4138-B072-A3DEA2975B3B}" destId="{1D17CB07-9FDD-41AD-BCBC-F192232F33CA}" srcOrd="0" destOrd="0" presId="urn:microsoft.com/office/officeart/2005/8/layout/vList2"/>
    <dgm:cxn modelId="{06274370-CF6D-4570-BA27-6BD6DF118D87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D54559F-46A0-4B0A-B480-9840B36208B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22C5AFD-AA8D-427C-A7C4-24F794CD332D}" type="presOf" srcId="{F59DDF83-C684-48EC-90BC-A76586B1D1A7}" destId="{882AA335-C09D-470F-930A-E571B0F45518}" srcOrd="0" destOrd="0" presId="urn:microsoft.com/office/officeart/2005/8/layout/vList2"/>
    <dgm:cxn modelId="{24B4C242-B90E-4481-AA21-F44A977EA9AA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6C52D9-136D-404B-BA95-A8C07E89CFFA}" type="presOf" srcId="{469538E5-5656-4F2F-8505-2CD03C5D97F5}" destId="{63D20763-B48E-4B7C-8305-499D0B65F774}" srcOrd="0" destOrd="0" presId="urn:microsoft.com/office/officeart/2005/8/layout/vList2"/>
    <dgm:cxn modelId="{B407BF92-D28B-45B3-874F-24B332C29E35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60DD949E-69E6-4804-BAEA-C72978339258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</a:t>
          </a:r>
          <a:r>
            <a:rPr lang="cs-CZ" sz="1800" smtClean="0"/>
            <a:t>kapitola                                                                                                      Příklady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1598D947-573A-4845-B117-B4541442BA7F}" type="presOf" srcId="{41AED6E1-94F2-4A2A-92F1-86F4AE739D8E}" destId="{BEB9F59E-7E8F-468D-819E-2488E32D7766}" srcOrd="0" destOrd="0" presId="urn:microsoft.com/office/officeart/2005/8/layout/vList2"/>
    <dgm:cxn modelId="{47FD6EC7-A062-44FD-9F88-C5BC1428A269}" type="presOf" srcId="{3319E6F9-CE60-4138-B072-A3DEA2975B3B}" destId="{1D17CB07-9FDD-41AD-BCBC-F192232F33CA}" srcOrd="0" destOrd="0" presId="urn:microsoft.com/office/officeart/2005/8/layout/vList2"/>
    <dgm:cxn modelId="{4509B27C-18E6-4677-BA8A-4B79C240E212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7A4E17C2-F5BC-4DC2-8F73-4CB3A20877F5}" type="presOf" srcId="{7DB70298-C570-4D9C-BB4A-9F44B9E719B3}" destId="{B7835B6C-8A71-4E19-8D22-F9AED554923A}" srcOrd="0" destOrd="0" presId="urn:microsoft.com/office/officeart/2005/8/layout/vList2"/>
    <dgm:cxn modelId="{B2131A69-914D-4CC1-94CC-04C2EE80324F}" type="presOf" srcId="{F59DDF83-C684-48EC-90BC-A76586B1D1A7}" destId="{882AA335-C09D-470F-930A-E571B0F45518}" srcOrd="0" destOrd="0" presId="urn:microsoft.com/office/officeart/2005/8/layout/vList2"/>
    <dgm:cxn modelId="{B7F0E5DC-6B96-48F0-8F70-B6CF9FC3659B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AA7AF8-7B1B-4C5E-82D1-2DAC23B411C6}" type="presOf" srcId="{469538E5-5656-4F2F-8505-2CD03C5D97F5}" destId="{63D20763-B48E-4B7C-8305-499D0B65F774}" srcOrd="0" destOrd="0" presId="urn:microsoft.com/office/officeart/2005/8/layout/vList2"/>
    <dgm:cxn modelId="{9E150290-F7CF-478D-82FA-D55047AB345E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F9F8A59B-18EA-493F-8CE9-4502260699F3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Další příklad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FD0133-6851-4CC2-845C-D1EFB914104D}" type="presOf" srcId="{3319E6F9-CE60-4138-B072-A3DEA2975B3B}" destId="{1D17CB07-9FDD-41AD-BCBC-F192232F33CA}" srcOrd="0" destOrd="0" presId="urn:microsoft.com/office/officeart/2005/8/layout/vList2"/>
    <dgm:cxn modelId="{AD89D090-35B5-44FB-8FFB-665D91F39B5F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73F0646F-E8BC-48A0-87B9-385CCE03297C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CF31A2-09E5-4116-9519-A618D9566515}" type="presOf" srcId="{F59DDF83-C684-48EC-90BC-A76586B1D1A7}" destId="{882AA335-C09D-470F-930A-E571B0F45518}" srcOrd="0" destOrd="0" presId="urn:microsoft.com/office/officeart/2005/8/layout/vList2"/>
    <dgm:cxn modelId="{9CDCCF69-4829-47E8-A262-BFEED5696338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1AF97A7-388D-4C8C-99D9-B4BC08141998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006FEA-A840-45E9-8FD2-3DF9CF39E37A}" type="presOf" srcId="{752797A6-92E4-42F6-A8AC-6733BC7B7409}" destId="{48970096-A994-409F-80C0-32A8CFAB840E}" srcOrd="0" destOrd="0" presId="urn:microsoft.com/office/officeart/2005/8/layout/vList2"/>
    <dgm:cxn modelId="{C366170A-EF9C-4416-9411-8B53CFD4386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31EDD001-9385-40EF-B743-793E7884925F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Další příklad 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2523A2-E58F-4054-8971-1A9F06568916}" type="presOf" srcId="{41AED6E1-94F2-4A2A-92F1-86F4AE739D8E}" destId="{BEB9F59E-7E8F-468D-819E-2488E32D7766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1C1376C3-E135-4C32-93CA-3FA99A02928B}" type="presOf" srcId="{3319E6F9-CE60-4138-B072-A3DEA2975B3B}" destId="{1D17CB07-9FDD-41AD-BCBC-F192232F33CA}" srcOrd="0" destOrd="0" presId="urn:microsoft.com/office/officeart/2005/8/layout/vList2"/>
    <dgm:cxn modelId="{BB5F984D-5427-4B5F-9A34-36A803E2FE82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i="1" dirty="0" smtClean="0"/>
            <a:t>Autorem materiálu a všech jeho částí, není-li uvedeno jinak, je Mgr. Lenka Takáčová</a:t>
          </a:r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4A0DCD8-2D26-4F8B-A521-AFD0BC502C76}" type="presOf" srcId="{7DB70298-C570-4D9C-BB4A-9F44B9E719B3}" destId="{B7835B6C-8A71-4E19-8D22-F9AED554923A}" srcOrd="0" destOrd="0" presId="urn:microsoft.com/office/officeart/2005/8/layout/vList2"/>
    <dgm:cxn modelId="{D135D0B4-15FA-459F-9D70-2325E0155138}" type="presOf" srcId="{F59DDF83-C684-48EC-90BC-A76586B1D1A7}" destId="{882AA335-C09D-470F-930A-E571B0F45518}" srcOrd="0" destOrd="0" presId="urn:microsoft.com/office/officeart/2005/8/layout/vList2"/>
    <dgm:cxn modelId="{3245DBCE-7EAC-4A04-81EA-E05AE9BE0DC6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8261D7-7EA5-4179-AB34-30D8DFA61DC4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FA3F3AB6-455A-41B4-A76F-E418326BA2EE}" type="presOf" srcId="{469538E5-5656-4F2F-8505-2CD03C5D97F5}" destId="{63D20763-B48E-4B7C-8305-499D0B65F774}" srcOrd="0" destOrd="0" presId="urn:microsoft.com/office/officeart/2005/8/layout/vList2"/>
    <dgm:cxn modelId="{CD61EAB6-D711-43DD-A7D7-6D95E16679A7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589A797-D16A-4ADE-9492-21BC339258CB}" type="presOf" srcId="{41AED6E1-94F2-4A2A-92F1-86F4AE739D8E}" destId="{BEB9F59E-7E8F-468D-819E-2488E32D7766}" srcOrd="0" destOrd="0" presId="urn:microsoft.com/office/officeart/2005/8/layout/vList2"/>
    <dgm:cxn modelId="{9BBB5422-5C03-44AD-9DD7-1991D7656EBF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350290C7-015C-4BD1-BB2F-D93A6E569F66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2DBEA3-DA60-47FF-AB12-7C99A10E5826}" type="presOf" srcId="{7DB70298-C570-4D9C-BB4A-9F44B9E719B3}" destId="{B7835B6C-8A71-4E19-8D22-F9AED554923A}" srcOrd="0" destOrd="0" presId="urn:microsoft.com/office/officeart/2005/8/layout/vList2"/>
    <dgm:cxn modelId="{84E14AA7-74E1-4B56-937C-0393B30DC249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A54AF0F-6C18-4C95-809A-EA49AC65EFD5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6D2E45-7E60-4277-84BB-DEF212A529D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8E45D46E-B8E4-4928-AAA2-22997F703984}" type="presOf" srcId="{469538E5-5656-4F2F-8505-2CD03C5D97F5}" destId="{63D20763-B48E-4B7C-8305-499D0B65F774}" srcOrd="0" destOrd="0" presId="urn:microsoft.com/office/officeart/2005/8/layout/vList2"/>
    <dgm:cxn modelId="{013A16A3-D1DA-4264-B88D-572069577210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Matematika: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61B68F-52B5-4EF5-8A8E-67A83694EABA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B35905F-22BA-4844-A4EB-0B13BCCB9EB0}" type="presOf" srcId="{F59DDF83-C684-48EC-90BC-A76586B1D1A7}" destId="{882AA335-C09D-470F-930A-E571B0F45518}" srcOrd="0" destOrd="0" presId="urn:microsoft.com/office/officeart/2005/8/layout/vList2"/>
    <dgm:cxn modelId="{B8F2E8B7-C22D-45B5-A043-5571611D8674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EF0CDD-FB16-409A-AEB5-E689FA4CA9D5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5CE440A1-B0B4-44AE-ABA6-0F6F2AF19598}" type="presOf" srcId="{752797A6-92E4-42F6-A8AC-6733BC7B7409}" destId="{48970096-A994-409F-80C0-32A8CFAB840E}" srcOrd="0" destOrd="0" presId="urn:microsoft.com/office/officeart/2005/8/layout/vList2"/>
    <dgm:cxn modelId="{6B7E8C9D-13CF-4C04-9E31-791F36E429E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AED6E1-94F2-4A2A-92F1-86F4AE739D8E}">
      <dgm:prSet custT="1"/>
      <dgm:spPr>
        <a:solidFill>
          <a:srgbClr val="B2CB7F"/>
        </a:solidFill>
      </dgm:spPr>
      <dgm:t>
        <a:bodyPr/>
        <a:lstStyle/>
        <a:p>
          <a:r>
            <a:rPr lang="cs-CZ" sz="1800" dirty="0" smtClean="0"/>
            <a:t>Další kapitola                                                                                                      Příklady      </a:t>
          </a:r>
          <a:endParaRPr lang="cs-CZ" sz="1800" dirty="0"/>
        </a:p>
      </dgm:t>
    </dgm:pt>
    <dgm:pt modelId="{0FE945EA-0BDB-4008-992C-A168C91AC6A7}" type="parTrans" cxnId="{A9D81E58-E696-4DF0-B7A0-F80B52F7649B}">
      <dgm:prSet/>
      <dgm:spPr/>
      <dgm:t>
        <a:bodyPr/>
        <a:lstStyle/>
        <a:p>
          <a:endParaRPr lang="cs-CZ"/>
        </a:p>
      </dgm:t>
    </dgm:pt>
    <dgm:pt modelId="{B5FE4C5F-41F5-4050-B782-C70BF95C4FF7}" type="sibTrans" cxnId="{A9D81E58-E696-4DF0-B7A0-F80B52F7649B}">
      <dgm:prSet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EB9F59E-7E8F-468D-819E-2488E32D7766}" type="pres">
      <dgm:prSet presAssocID="{41AED6E1-94F2-4A2A-92F1-86F4AE739D8E}" presName="parentText" presStyleLbl="node1" presStyleIdx="0" presStyleCnt="1" custScaleY="5806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9D8ECF-314B-4CB8-B15F-8AB112DC4341}" type="presOf" srcId="{3319E6F9-CE60-4138-B072-A3DEA2975B3B}" destId="{1D17CB07-9FDD-41AD-BCBC-F192232F33CA}" srcOrd="0" destOrd="0" presId="urn:microsoft.com/office/officeart/2005/8/layout/vList2"/>
    <dgm:cxn modelId="{A9D81E58-E696-4DF0-B7A0-F80B52F7649B}" srcId="{3319E6F9-CE60-4138-B072-A3DEA2975B3B}" destId="{41AED6E1-94F2-4A2A-92F1-86F4AE739D8E}" srcOrd="0" destOrd="0" parTransId="{0FE945EA-0BDB-4008-992C-A168C91AC6A7}" sibTransId="{B5FE4C5F-41F5-4050-B782-C70BF95C4FF7}"/>
    <dgm:cxn modelId="{1997DD2F-D418-44F7-9960-65D766735F56}" type="presOf" srcId="{41AED6E1-94F2-4A2A-92F1-86F4AE739D8E}" destId="{BEB9F59E-7E8F-468D-819E-2488E32D7766}" srcOrd="0" destOrd="0" presId="urn:microsoft.com/office/officeart/2005/8/layout/vList2"/>
    <dgm:cxn modelId="{8876B2F7-34BF-4EB6-8469-792F36C3C695}" type="presParOf" srcId="{1D17CB07-9FDD-41AD-BCBC-F192232F33CA}" destId="{BEB9F59E-7E8F-468D-819E-2488E32D7766}" srcOrd="0" destOrd="0" presId="urn:microsoft.com/office/officeart/2005/8/layout/vList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600" dirty="0" smtClean="0"/>
            <a:t>Logaritmická funkce						Autor: Mgr. Lenka Takáčová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E8FDFC-AD67-4BFD-BDEF-22EA7FC601B6}" type="presOf" srcId="{7DB70298-C570-4D9C-BB4A-9F44B9E719B3}" destId="{B7835B6C-8A71-4E19-8D22-F9AED554923A}" srcOrd="0" destOrd="0" presId="urn:microsoft.com/office/officeart/2005/8/layout/vList2"/>
    <dgm:cxn modelId="{E924DC1C-332D-4B7E-BEBB-46998DC2EB0E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38B4D037-D3ED-4A10-BC24-5C2846122702}" type="presParOf" srcId="{B7835B6C-8A71-4E19-8D22-F9AED554923A}" destId="{882AA335-C09D-470F-930A-E571B0F45518}" srcOrd="0" destOrd="0" presId="urn:microsoft.com/office/officeart/2005/8/layout/vList2"/>
  </dgm:cxnLst>
  <dgm:bg>
    <a:solidFill>
      <a:srgbClr val="B2CB7F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A0DB026-D072-42C5-BD1F-77B027380519}" type="presOf" srcId="{752797A6-92E4-42F6-A8AC-6733BC7B7409}" destId="{48970096-A994-409F-80C0-32A8CFAB840E}" srcOrd="0" destOrd="0" presId="urn:microsoft.com/office/officeart/2005/8/layout/vList2"/>
    <dgm:cxn modelId="{C66063F7-6267-4489-807F-CDAC0BF58BD5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C17C82B-66EF-4008-B0A5-6BF1C2FA84A9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                                        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  Příklady         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</a:t>
          </a:r>
          <a:r>
            <a:rPr lang="cs-CZ" sz="1800" kern="1200" smtClean="0"/>
            <a:t>kapitola                                                                                                      Příklady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Další příklad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Další příklad 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Lenka Takáčová</a:t>
          </a:r>
        </a:p>
      </dsp:txBody>
      <dsp:txXfrm>
        <a:off x="18734" y="29185"/>
        <a:ext cx="9106532" cy="3462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5555"/>
          <a:ext cx="9144000" cy="416108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</a:t>
          </a:r>
          <a:endParaRPr lang="cs-CZ" sz="1800" kern="1200" dirty="0"/>
        </a:p>
      </dsp:txBody>
      <dsp:txXfrm>
        <a:off x="20313" y="25868"/>
        <a:ext cx="9103374" cy="37548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18734" y="29185"/>
        <a:ext cx="9106532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F59E-7E8F-468D-819E-2488E32D7766}">
      <dsp:nvSpPr>
        <dsp:cNvPr id="0" name=""/>
        <dsp:cNvSpPr/>
      </dsp:nvSpPr>
      <dsp:spPr>
        <a:xfrm>
          <a:off x="0" y="179"/>
          <a:ext cx="9144000" cy="426859"/>
        </a:xfrm>
        <a:prstGeom prst="roundRect">
          <a:avLst/>
        </a:prstGeom>
        <a:solidFill>
          <a:srgbClr val="B2CB7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kapitola                                                                                                      Příklady      </a:t>
          </a:r>
          <a:endParaRPr lang="cs-CZ" sz="1800" kern="1200" dirty="0"/>
        </a:p>
      </dsp:txBody>
      <dsp:txXfrm>
        <a:off x="20838" y="21017"/>
        <a:ext cx="9102324" cy="3851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Logaritmická funkce						Autor: Mgr. Lenka Takáčová</a:t>
          </a:r>
          <a:endParaRPr lang="cs-CZ" sz="1600" kern="1200" dirty="0"/>
        </a:p>
      </dsp:txBody>
      <dsp:txXfrm>
        <a:off x="19191" y="24962"/>
        <a:ext cx="9105618" cy="354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0" i="1" kern="1200" dirty="0" smtClean="0"/>
        </a:p>
      </dsp:txBody>
      <dsp:txXfrm>
        <a:off x="19191" y="24962"/>
        <a:ext cx="9105618" cy="354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7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13" Type="http://schemas.microsoft.com/office/2007/relationships/diagramDrawing" Target="../diagrams/drawing2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3.xml"/><Relationship Id="rId12" Type="http://schemas.openxmlformats.org/officeDocument/2006/relationships/diagramColors" Target="../diagrams/colors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3.xml"/><Relationship Id="rId11" Type="http://schemas.openxmlformats.org/officeDocument/2006/relationships/diagramQuickStyle" Target="../diagrams/quickStyle24.xml"/><Relationship Id="rId5" Type="http://schemas.openxmlformats.org/officeDocument/2006/relationships/diagramLayout" Target="../diagrams/layout23.xml"/><Relationship Id="rId15" Type="http://schemas.openxmlformats.org/officeDocument/2006/relationships/image" Target="../media/image11.wmf"/><Relationship Id="rId10" Type="http://schemas.openxmlformats.org/officeDocument/2006/relationships/diagramLayout" Target="../diagrams/layout24.xml"/><Relationship Id="rId4" Type="http://schemas.openxmlformats.org/officeDocument/2006/relationships/diagramData" Target="../diagrams/data23.xml"/><Relationship Id="rId9" Type="http://schemas.openxmlformats.org/officeDocument/2006/relationships/diagramData" Target="../diagrams/data24.xml"/><Relationship Id="rId14" Type="http://schemas.openxmlformats.org/officeDocument/2006/relationships/hyperlink" Target="file:///C:\Users\Uzivatel\Documents\Matematika\&#352;ablony\Funkce\VY_32_INOVACE_MAT_2_TA_14.pptx#-1,2,Element&#225;rn&#237; funkc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image" Target="../media/image2.png"/><Relationship Id="rId26" Type="http://schemas.openxmlformats.org/officeDocument/2006/relationships/hyperlink" Target="file:///C:\Users\Uzivatel\Documents\Matematika\&#352;ablony\Funkce\VY_32_INOVACE_MAT_2_TA_14.pptx#-1,3,Exponenci&#225;ln&#237; funkce posunut&#237; po ose x a ose y" TargetMode="External"/><Relationship Id="rId3" Type="http://schemas.openxmlformats.org/officeDocument/2006/relationships/diagramData" Target="../diagrams/data5.xml"/><Relationship Id="rId21" Type="http://schemas.openxmlformats.org/officeDocument/2006/relationships/image" Target="../media/image4.png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5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7.xml"/><Relationship Id="rId20" Type="http://schemas.openxmlformats.org/officeDocument/2006/relationships/image" Target="../media/image3.png"/><Relationship Id="rId1" Type="http://schemas.openxmlformats.org/officeDocument/2006/relationships/tags" Target="../tags/tag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24" Type="http://schemas.openxmlformats.org/officeDocument/2006/relationships/chart" Target="../charts/chart1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23" Type="http://schemas.openxmlformats.org/officeDocument/2006/relationships/image" Target="../media/image5.png"/><Relationship Id="rId10" Type="http://schemas.openxmlformats.org/officeDocument/2006/relationships/diagramQuickStyle" Target="../diagrams/quickStyle6.xml"/><Relationship Id="rId19" Type="http://schemas.openxmlformats.org/officeDocument/2006/relationships/slide" Target="slid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openxmlformats.org/officeDocument/2006/relationships/slide" Target="slide5.xml"/><Relationship Id="rId27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18" Type="http://schemas.microsoft.com/office/2007/relationships/diagramDrawing" Target="../diagrams/drawing10.xml"/><Relationship Id="rId26" Type="http://schemas.openxmlformats.org/officeDocument/2006/relationships/image" Target="../media/image6.png"/><Relationship Id="rId3" Type="http://schemas.openxmlformats.org/officeDocument/2006/relationships/chart" Target="../charts/chart3.xml"/><Relationship Id="rId21" Type="http://schemas.openxmlformats.org/officeDocument/2006/relationships/image" Target="../media/image9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17" Type="http://schemas.openxmlformats.org/officeDocument/2006/relationships/diagramColors" Target="../diagrams/colors10.xml"/><Relationship Id="rId25" Type="http://schemas.openxmlformats.org/officeDocument/2006/relationships/hyperlink" Target="file:///C:\Users\Uzivatel\Documents\Matematika\&#352;ablony\Funkce\VY_32_INOVACE_MAT_2_TA_13.pptx#-1,2,Element&#225;rn&#237; funkce" TargetMode="Externa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0.xml"/><Relationship Id="rId20" Type="http://schemas.openxmlformats.org/officeDocument/2006/relationships/image" Target="../media/image8.png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24" Type="http://schemas.openxmlformats.org/officeDocument/2006/relationships/image" Target="../media/image5.png"/><Relationship Id="rId5" Type="http://schemas.openxmlformats.org/officeDocument/2006/relationships/diagramLayout" Target="../diagrams/layout8.xml"/><Relationship Id="rId15" Type="http://schemas.openxmlformats.org/officeDocument/2006/relationships/diagramLayout" Target="../diagrams/layout10.xml"/><Relationship Id="rId23" Type="http://schemas.openxmlformats.org/officeDocument/2006/relationships/slide" Target="slide5.xml"/><Relationship Id="rId10" Type="http://schemas.openxmlformats.org/officeDocument/2006/relationships/diagramLayout" Target="../diagrams/layout9.xml"/><Relationship Id="rId19" Type="http://schemas.openxmlformats.org/officeDocument/2006/relationships/image" Target="../media/image7.png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Relationship Id="rId14" Type="http://schemas.openxmlformats.org/officeDocument/2006/relationships/diagramData" Target="../diagrams/data10.xml"/><Relationship Id="rId2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18" Type="http://schemas.microsoft.com/office/2007/relationships/diagramDrawing" Target="../diagrams/drawing13.xml"/><Relationship Id="rId26" Type="http://schemas.openxmlformats.org/officeDocument/2006/relationships/hyperlink" Target="file:///C:\Users\Uzivatel\Documents\Matematika\&#352;ablony\Funkce\VY_32_INOVACE_MAT_2_TA_14.pptx#-1,3,Exponenci&#225;ln&#237; funkce posunut&#237; po ose x a ose y" TargetMode="External"/><Relationship Id="rId3" Type="http://schemas.openxmlformats.org/officeDocument/2006/relationships/chart" Target="../charts/chart4.xml"/><Relationship Id="rId21" Type="http://schemas.openxmlformats.org/officeDocument/2006/relationships/image" Target="../media/image12.pn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diagramColors" Target="../diagrams/colors13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13.xml"/><Relationship Id="rId20" Type="http://schemas.openxmlformats.org/officeDocument/2006/relationships/image" Target="../media/image11.png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24" Type="http://schemas.openxmlformats.org/officeDocument/2006/relationships/slide" Target="slide5.xml"/><Relationship Id="rId5" Type="http://schemas.openxmlformats.org/officeDocument/2006/relationships/diagramLayout" Target="../diagrams/layout11.xml"/><Relationship Id="rId15" Type="http://schemas.openxmlformats.org/officeDocument/2006/relationships/diagramLayout" Target="../diagrams/layout13.xml"/><Relationship Id="rId23" Type="http://schemas.openxmlformats.org/officeDocument/2006/relationships/image" Target="../media/image10.png"/><Relationship Id="rId10" Type="http://schemas.openxmlformats.org/officeDocument/2006/relationships/diagramLayout" Target="../diagrams/layout12.xml"/><Relationship Id="rId19" Type="http://schemas.openxmlformats.org/officeDocument/2006/relationships/image" Target="../media/image7.png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diagramData" Target="../diagrams/data13.xml"/><Relationship Id="rId22" Type="http://schemas.openxmlformats.org/officeDocument/2006/relationships/slide" Target="slide4.xml"/><Relationship Id="rId27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18" Type="http://schemas.openxmlformats.org/officeDocument/2006/relationships/image" Target="../media/image13.png"/><Relationship Id="rId3" Type="http://schemas.openxmlformats.org/officeDocument/2006/relationships/diagramData" Target="../diagrams/data14.xml"/><Relationship Id="rId21" Type="http://schemas.openxmlformats.org/officeDocument/2006/relationships/image" Target="../media/image15.png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6.xml"/><Relationship Id="rId20" Type="http://schemas.openxmlformats.org/officeDocument/2006/relationships/image" Target="../media/image5.png"/><Relationship Id="rId1" Type="http://schemas.openxmlformats.org/officeDocument/2006/relationships/tags" Target="../tags/tag7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24" Type="http://schemas.openxmlformats.org/officeDocument/2006/relationships/hyperlink" Target="file:///C:\Users\Uzivatel\Documents\Matematika\&#352;ablony\Funkce\VY_32_INOVACE_MAT_2_TA_14.pptx#-1,3,Exponenci&#225;ln&#237; funkce posunut&#237; po ose x a ose y" TargetMode="Externa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23" Type="http://schemas.openxmlformats.org/officeDocument/2006/relationships/image" Target="../media/image16.png"/><Relationship Id="rId10" Type="http://schemas.openxmlformats.org/officeDocument/2006/relationships/diagramQuickStyle" Target="../diagrams/quickStyle15.xml"/><Relationship Id="rId19" Type="http://schemas.openxmlformats.org/officeDocument/2006/relationships/image" Target="../media/image14.png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Relationship Id="rId2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image" Target="../media/image17.png"/><Relationship Id="rId3" Type="http://schemas.openxmlformats.org/officeDocument/2006/relationships/diagramData" Target="../diagrams/data17.xml"/><Relationship Id="rId21" Type="http://schemas.openxmlformats.org/officeDocument/2006/relationships/image" Target="../media/image19.png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9.xml"/><Relationship Id="rId20" Type="http://schemas.openxmlformats.org/officeDocument/2006/relationships/image" Target="../media/image5.png"/><Relationship Id="rId1" Type="http://schemas.openxmlformats.org/officeDocument/2006/relationships/tags" Target="../tags/tag8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hyperlink" Target="file:///C:\Users\Uzivatel\Documents\Matematika\&#352;ablony\Funkce\VY_32_INOVACE_MAT_2_TA_14.pptx#-1,3,Exponenci&#225;ln&#237; funkce posunut&#237; po ose x a ose y" TargetMode="Externa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image" Target="../media/image20.png"/><Relationship Id="rId10" Type="http://schemas.openxmlformats.org/officeDocument/2006/relationships/diagramQuickStyle" Target="../diagrams/quickStyle18.xml"/><Relationship Id="rId19" Type="http://schemas.openxmlformats.org/officeDocument/2006/relationships/image" Target="../media/image18.png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13" Type="http://schemas.openxmlformats.org/officeDocument/2006/relationships/diagramData" Target="../diagrams/data22.xml"/><Relationship Id="rId18" Type="http://schemas.openxmlformats.org/officeDocument/2006/relationships/image" Target="../media/image21.png"/><Relationship Id="rId3" Type="http://schemas.openxmlformats.org/officeDocument/2006/relationships/diagramData" Target="../diagrams/data20.xml"/><Relationship Id="rId21" Type="http://schemas.openxmlformats.org/officeDocument/2006/relationships/chart" Target="../charts/chart7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17" Type="http://schemas.microsoft.com/office/2007/relationships/diagramDrawing" Target="../diagrams/drawing22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22.xml"/><Relationship Id="rId20" Type="http://schemas.openxmlformats.org/officeDocument/2006/relationships/image" Target="../media/image23.png"/><Relationship Id="rId1" Type="http://schemas.openxmlformats.org/officeDocument/2006/relationships/tags" Target="../tags/tag9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5" Type="http://schemas.openxmlformats.org/officeDocument/2006/relationships/diagramQuickStyle" Target="../diagrams/quickStyle22.xml"/><Relationship Id="rId23" Type="http://schemas.openxmlformats.org/officeDocument/2006/relationships/image" Target="../media/image6.png"/><Relationship Id="rId10" Type="http://schemas.openxmlformats.org/officeDocument/2006/relationships/diagramQuickStyle" Target="../diagrams/quickStyle21.xml"/><Relationship Id="rId19" Type="http://schemas.openxmlformats.org/officeDocument/2006/relationships/image" Target="../media/image22.png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diagramLayout" Target="../diagrams/layout22.xml"/><Relationship Id="rId22" Type="http://schemas.openxmlformats.org/officeDocument/2006/relationships/hyperlink" Target="file:///C:\Users\Uzivatel\Documents\Matematika\&#352;ablony\Funkce\VY_32_INOVACE_MAT_2_TA_14.pptx#-1,3,Exponenci&#225;ln&#237; funkce posunut&#237; po ose x a ose 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617807"/>
              </p:ext>
            </p:extLst>
          </p:nvPr>
        </p:nvGraphicFramePr>
        <p:xfrm>
          <a:off x="425922" y="522783"/>
          <a:ext cx="8225761" cy="494120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60059"/>
                <a:gridCol w="6065702"/>
              </a:tblGrid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CZ.1.07/1.5.00/34.5691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projektu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Škola pro 21. století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a název šablony klíčové aktivity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III/2 Inovace a zkvalitnění výuky prostřednictvím ICT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školy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Vyšší odborná škola zdravotnická a Střední zdravotnická škola,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Hradec Králové, Komenského 234</a:t>
                      </a:r>
                      <a:endParaRPr lang="cs-CZ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Číslo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smtClean="0">
                          <a:effectLst/>
                        </a:rPr>
                        <a:t>VY_32_INOVACE_MAT_2_TA_13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Tematická oblast (název sady)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Funkce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39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vzdělávacího materiálu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Logaritmická funkce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Autor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Mgr. </a:t>
                      </a:r>
                      <a:r>
                        <a:rPr lang="cs-CZ" sz="1300" dirty="0" smtClean="0">
                          <a:effectLst/>
                        </a:rPr>
                        <a:t>Lenka Takáčová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Předmět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Matematika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2</a:t>
                      </a:r>
                      <a:r>
                        <a:rPr lang="cs-CZ" sz="1300" dirty="0" smtClean="0">
                          <a:effectLst/>
                        </a:rPr>
                        <a:t>. </a:t>
                      </a:r>
                      <a:r>
                        <a:rPr lang="cs-CZ" sz="1300" dirty="0">
                          <a:effectLst/>
                        </a:rPr>
                        <a:t>ročník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Obor vzdělávání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Zdravotnické lyceum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21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vytvořeno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</a:rPr>
                        <a:t>Září 2013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</a:tr>
              <a:tr h="834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Anotace včetně cílů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Cílem prezentace je názorně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vysvětlit pojem logaritmická funkce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 prostřednictvím 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obrázků </a:t>
                      </a: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řešených příkladů.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</a:t>
                      </a:r>
                      <a:r>
                        <a:rPr lang="cs-CZ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 zakreslí </a:t>
                      </a:r>
                      <a:r>
                        <a:rPr lang="cs-CZ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 logaritmické funkce.</a:t>
                      </a:r>
                      <a:endParaRPr lang="cs-CZ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Metodický pokyn</a:t>
                      </a:r>
                      <a:endParaRPr lang="cs-CZ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je určená pro práci v hodině.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91852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8595" y="922287"/>
            <a:ext cx="7772400" cy="1470025"/>
          </a:xfrm>
        </p:spPr>
        <p:txBody>
          <a:bodyPr>
            <a:normAutofit/>
          </a:bodyPr>
          <a:lstStyle/>
          <a:p>
            <a:r>
              <a:rPr lang="cs-CZ" sz="1800" dirty="0"/>
              <a:t>Všechny grafy jsou vytvořené v softwaru GEOGEBRA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Další </a:t>
            </a:r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hodina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 flipV="1">
            <a:off x="517252" y="2328863"/>
            <a:ext cx="7669486" cy="63449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C:\Users\admin\AppData\Local\Microsoft\Windows\Temporary Internet Files\Content.IE5\N5I9LVEK\MC900441932[1].wmf">
            <a:hlinkClick r:id="rId14" action="ppaction://hlinkpres?slideindex=2&amp;slidetitle=Elementární funkc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6308996" y="1068363"/>
            <a:ext cx="1270274" cy="111442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0078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Elementární funkce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</a:t>
            </a:r>
            <a:r>
              <a:rPr lang="cs-CZ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ogaritmická funkce</a:t>
            </a:r>
            <a:endParaRPr lang="cs-CZ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8341058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91290461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07909790"/>
              </p:ext>
            </p:extLst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129599"/>
              </p:ext>
            </p:extLst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Logaritmická funkce </a:t>
            </a:r>
            <a:endParaRPr lang="cs-CZ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" name="Přímá spojovací čára 9"/>
          <p:cNvCxnSpPr/>
          <p:nvPr/>
        </p:nvCxnSpPr>
        <p:spPr>
          <a:xfrm>
            <a:off x="1345928" y="2738785"/>
            <a:ext cx="6480720" cy="0"/>
          </a:xfrm>
          <a:prstGeom prst="line">
            <a:avLst/>
          </a:prstGeom>
          <a:ln w="101600" cap="rnd">
            <a:solidFill>
              <a:schemeClr val="accent3">
                <a:lumMod val="60000"/>
                <a:lumOff val="40000"/>
              </a:schemeClr>
            </a:soli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80000" y="591721"/>
                <a:ext cx="8964000" cy="17514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200" b="1" dirty="0" smtClean="0"/>
                  <a:t>Předpis logaritmická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2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200" b="0" i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22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cs-CZ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∈(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∞), 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2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</m:t>
                          </m:r>
                        </m:e>
                      </m:d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2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 defTabSz="538163">
                  <a:spcAft>
                    <a:spcPts val="1200"/>
                  </a:spcAft>
                </a:pPr>
                <a:endParaRPr lang="cs-CZ" sz="2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 algn="l" defTabSz="5381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cs-CZ" sz="19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Logaritmická funkce je inverzní funkcí k funkci exponenciální.</a:t>
                </a: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" y="591721"/>
                <a:ext cx="8964000" cy="1751429"/>
              </a:xfrm>
              <a:prstGeom prst="rect">
                <a:avLst/>
              </a:prstGeom>
              <a:blipFill rotWithShape="0">
                <a:blip r:embed="rId18"/>
                <a:stretch>
                  <a:fillRect l="-748" t="-4878" b="-10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>
            <a:hlinkClick r:id="" action="ppaction://hlinkshowjump?jump=nextslide"/>
          </p:cNvPr>
          <p:cNvSpPr txBox="1"/>
          <p:nvPr/>
        </p:nvSpPr>
        <p:spPr>
          <a:xfrm>
            <a:off x="1673317" y="3429700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TextovéPole 36">
            <a:hlinkClick r:id="rId19" action="ppaction://hlinksldjump"/>
          </p:cNvPr>
          <p:cNvSpPr txBox="1"/>
          <p:nvPr/>
        </p:nvSpPr>
        <p:spPr>
          <a:xfrm>
            <a:off x="5683060" y="3494810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950379" y="3799032"/>
                <a:ext cx="6728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cs-CZ" dirty="0" smtClean="0"/>
                  <a:t>1</a:t>
                </a:r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379" y="3799032"/>
                <a:ext cx="672813" cy="369332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 t="-8197" r="-6364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739838" y="3864142"/>
                <a:ext cx="11133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sz="16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38" y="3864142"/>
                <a:ext cx="1113382" cy="338554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10" descr="C:\Users\admin\AppData\Local\Microsoft\Windows\Temporary Internet Files\Content.IE5\955RGVQT\MC900441726[1].pn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001174"/>
              </p:ext>
            </p:extLst>
          </p:nvPr>
        </p:nvGraphicFramePr>
        <p:xfrm>
          <a:off x="748218" y="4202696"/>
          <a:ext cx="3077134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15" name="Graf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237243"/>
              </p:ext>
            </p:extLst>
          </p:nvPr>
        </p:nvGraphicFramePr>
        <p:xfrm>
          <a:off x="4829931" y="4233474"/>
          <a:ext cx="2933196" cy="21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2" name="Ovál 1"/>
          <p:cNvSpPr/>
          <p:nvPr/>
        </p:nvSpPr>
        <p:spPr>
          <a:xfrm>
            <a:off x="1228725" y="5187063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281612" y="5396613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6" descr="C:\Users\admin\AppData\Local\Microsoft\Windows\Temporary Internet Files\Content.IE5\9XXS0L7U\MC900441734[1].png">
            <a:hlinkClick r:id="rId26" action="ppaction://hlinkpres?slideindex=3&amp;slidetitle=Exponenciální funkce posunutí po ose x a ose y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207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547938"/>
              </p:ext>
            </p:extLst>
          </p:nvPr>
        </p:nvGraphicFramePr>
        <p:xfrm>
          <a:off x="3186110" y="1721187"/>
          <a:ext cx="5957889" cy="333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000" b="1" dirty="0" smtClean="0"/>
                  <a:t>Předpis logaritmická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20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20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  <a:blipFill rotWithShape="0">
                <a:blip r:embed="rId19"/>
                <a:stretch>
                  <a:fillRect l="-741" t="-28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69288" y="2089224"/>
                <a:ext cx="1416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8" y="2089224"/>
                <a:ext cx="1416675" cy="46166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31932" y="2809831"/>
                <a:ext cx="3305976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b="1" dirty="0" smtClean="0"/>
                  <a:t>Vlastnosti funkce:</a:t>
                </a:r>
              </a:p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 </a:t>
                </a:r>
              </a:p>
              <a:p>
                <a:r>
                  <a:rPr lang="cs-CZ" dirty="0" smtClean="0"/>
                  <a:t>prochází bodem [1;0]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32" y="2809831"/>
                <a:ext cx="3305976" cy="2739211"/>
              </a:xfrm>
              <a:prstGeom prst="rect">
                <a:avLst/>
              </a:prstGeom>
              <a:blipFill rotWithShape="0">
                <a:blip r:embed="rId21"/>
                <a:stretch>
                  <a:fillRect l="-1476" t="-13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37" y="5621261"/>
            <a:ext cx="657081" cy="657081"/>
          </a:xfrm>
          <a:prstGeom prst="rect">
            <a:avLst/>
          </a:prstGeom>
        </p:spPr>
      </p:pic>
      <p:pic>
        <p:nvPicPr>
          <p:cNvPr id="21" name="Picture 10" descr="C:\Users\admin\AppData\Local\Microsoft\Windows\Temporary Internet Files\Content.IE5\955RGVQT\MC900441726[1].pn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13" name="Ovál 12"/>
          <p:cNvSpPr/>
          <p:nvPr/>
        </p:nvSpPr>
        <p:spPr>
          <a:xfrm>
            <a:off x="3929063" y="3354671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6" descr="C:\Users\admin\AppData\Local\Microsoft\Windows\Temporary Internet Files\Content.IE5\9XXS0L7U\MC900441734[1].png">
            <a:hlinkClick r:id="rId25" action="ppaction://hlinkpres?slideindex=2&amp;slidetitle=Elementární funkce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1824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857706"/>
              </p:ext>
            </p:extLst>
          </p:nvPr>
        </p:nvGraphicFramePr>
        <p:xfrm>
          <a:off x="3143250" y="1746513"/>
          <a:ext cx="5600700" cy="371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ástupný symbol pro obsah 2"/>
              <p:cNvSpPr txBox="1">
                <a:spLocks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1200"/>
                  </a:spcAft>
                </a:pPr>
                <a:r>
                  <a:rPr lang="cs-CZ" sz="2000" b="1" dirty="0" smtClean="0"/>
                  <a:t>Předpis logaritmická funkce </a:t>
                </a:r>
              </a:p>
              <a:p>
                <a:pPr algn="l" defTabSz="538163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cs-CZ" sz="20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cs-CZ" sz="20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;∞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47" y="485334"/>
                <a:ext cx="8229600" cy="1261179"/>
              </a:xfrm>
              <a:prstGeom prst="rect">
                <a:avLst/>
              </a:prstGeom>
              <a:blipFill rotWithShape="0">
                <a:blip r:embed="rId19"/>
                <a:stretch>
                  <a:fillRect l="-741" t="-28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69288" y="2089224"/>
                <a:ext cx="207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0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sz="2400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sz="24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2400" b="1" i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8" y="2089224"/>
                <a:ext cx="2073900" cy="461665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31932" y="2792413"/>
                <a:ext cx="3305976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b="1" dirty="0" smtClean="0"/>
                  <a:t>Vlastnosti funkce:</a:t>
                </a:r>
              </a:p>
              <a:p>
                <a:r>
                  <a:rPr lang="cs-CZ" dirty="0" smtClean="0"/>
                  <a:t>funkce je klesající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=(0;∞)</m:t>
                      </m:r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</a:p>
              <a:p>
                <a:r>
                  <a:rPr lang="cs-CZ" dirty="0" smtClean="0"/>
                  <a:t>prochází </a:t>
                </a:r>
                <a:r>
                  <a:rPr lang="cs-CZ" dirty="0"/>
                  <a:t>bodem </a:t>
                </a:r>
                <a:r>
                  <a:rPr lang="cs-CZ" dirty="0" smtClean="0"/>
                  <a:t>[1;0]</a:t>
                </a:r>
                <a:endParaRPr lang="cs-CZ" dirty="0"/>
              </a:p>
              <a:p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32" y="2792413"/>
                <a:ext cx="3305976" cy="3016210"/>
              </a:xfrm>
              <a:prstGeom prst="rect">
                <a:avLst/>
              </a:prstGeom>
              <a:blipFill rotWithShape="0">
                <a:blip r:embed="rId21"/>
                <a:stretch>
                  <a:fillRect l="-1476" t="-10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37" y="5621261"/>
            <a:ext cx="657081" cy="657081"/>
          </a:xfrm>
          <a:prstGeom prst="rect">
            <a:avLst/>
          </a:prstGeom>
        </p:spPr>
      </p:pic>
      <p:pic>
        <p:nvPicPr>
          <p:cNvPr id="15" name="Picture 10" descr="C:\Users\admin\AppData\Local\Microsoft\Windows\Temporary Internet Files\Content.IE5\955RGVQT\MC900441726[1].pn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14" name="Ovál 13"/>
          <p:cNvSpPr/>
          <p:nvPr/>
        </p:nvSpPr>
        <p:spPr>
          <a:xfrm>
            <a:off x="3845156" y="3832114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6" descr="C:\Users\admin\AppData\Local\Microsoft\Windows\Temporary Internet Files\Content.IE5\9XXS0L7U\MC900441734[1].png">
            <a:hlinkClick r:id="rId26" action="ppaction://hlinkpres?slideindex=3&amp;slidetitle=Exponenciální funkce posunutí po ose x a ose y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0491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4" y="985839"/>
                <a:ext cx="43645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4" y="985839"/>
                <a:ext cx="4364585" cy="369332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1117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238683" y="2654452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297721" y="3700165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297721" y="4072367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0;∞</m:t>
                          </m:r>
                        </m:e>
                      </m:d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R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721" y="4072367"/>
                <a:ext cx="3305976" cy="2031325"/>
              </a:xfrm>
              <a:prstGeom prst="rect">
                <a:avLst/>
              </a:prstGeom>
              <a:blipFill rotWithShape="0">
                <a:blip r:embed="rId19"/>
                <a:stretch>
                  <a:fillRect l="-1476" t="-15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38683" y="3123626"/>
                <a:ext cx="9184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b="1" i="1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83" y="3123626"/>
                <a:ext cx="918451" cy="369332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299619"/>
              </p:ext>
            </p:extLst>
          </p:nvPr>
        </p:nvGraphicFramePr>
        <p:xfrm>
          <a:off x="135447" y="3592800"/>
          <a:ext cx="57367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18" name="Ovál 17"/>
          <p:cNvSpPr/>
          <p:nvPr/>
        </p:nvSpPr>
        <p:spPr>
          <a:xfrm>
            <a:off x="852152" y="4910940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07414" y="1545352"/>
                <a:ext cx="7047413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538163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i="1" dirty="0" err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i="1" dirty="0" err="1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cs-CZ" i="1" dirty="0" err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dirty="0"/>
                  <a:t>, kde základ </a:t>
                </a:r>
                <a14:m>
                  <m:oMath xmlns:m="http://schemas.openxmlformats.org/officeDocument/2006/math">
                    <m:r>
                      <a:rPr lang="cs-CZ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dirty="0">
                        <a:latin typeface="Cambria Math" panose="02040503050406030204" pitchFamily="18" charset="0"/>
                      </a:rPr>
                      <m:t>=10,</m:t>
                    </m:r>
                  </m:oMath>
                </a14:m>
                <a:r>
                  <a:rPr lang="cs-CZ" dirty="0"/>
                  <a:t>  se nazývá </a:t>
                </a:r>
                <a:r>
                  <a:rPr lang="cs-CZ" i="1" dirty="0">
                    <a:solidFill>
                      <a:srgbClr val="C00000"/>
                    </a:solidFill>
                  </a:rPr>
                  <a:t>Dekadický logaritmus</a:t>
                </a:r>
                <a:r>
                  <a:rPr lang="cs-CZ" dirty="0"/>
                  <a:t>.</a:t>
                </a:r>
              </a:p>
              <a:p>
                <a:pPr defTabSz="538163">
                  <a:spcAft>
                    <a:spcPts val="1200"/>
                  </a:spcAft>
                </a:pPr>
                <a:r>
                  <a:rPr lang="cs-CZ" dirty="0"/>
                  <a:t>Z</a:t>
                </a:r>
                <a:r>
                  <a:rPr lang="cs-CZ" dirty="0" smtClean="0"/>
                  <a:t>ápis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b="0" i="0" dirty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cs-CZ" b="0" i="0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cs-CZ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cs-CZ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cs-CZ" dirty="0"/>
                  <a:t> se pro dekadický logaritmus </a:t>
                </a:r>
                <a:r>
                  <a:rPr lang="cs-CZ" b="1" dirty="0" smtClean="0"/>
                  <a:t>neužívá.</a:t>
                </a:r>
                <a:endParaRPr lang="cs-CZ" b="1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4" y="1545352"/>
                <a:ext cx="7047413" cy="800219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l="-692" t="-4580" b="-114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C:\Users\admin\AppData\Local\Microsoft\Windows\Temporary Internet Files\Content.IE5\9XXS0L7U\MC900441734[1].png">
            <a:hlinkClick r:id="rId24" action="ppaction://hlinkpres?slideindex=3&amp;slidetitle=Exponenciální funkce posunutí po ose x a ose y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0454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/>
      <p:bldP spid="11" grpId="0" build="p"/>
      <p:bldP spid="21" grpId="0"/>
      <p:bldP spid="24" grpId="0" uiExpand="1"/>
      <p:bldP spid="25" grpId="0" uiExpand="1" build="p"/>
      <p:bldP spid="27" grpId="0" build="p"/>
      <p:bldGraphic spid="17" grpId="0">
        <p:bldSub>
          <a:bldChart bld="series"/>
        </p:bldSub>
      </p:bldGraphic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985839"/>
                <a:ext cx="3305976" cy="369332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1476"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144417" y="1914583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025482" y="2721085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025482" y="3050589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rostoucí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0;∞</m:t>
                          </m:r>
                        </m:e>
                      </m:d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R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482" y="3050589"/>
                <a:ext cx="3305976" cy="2031325"/>
              </a:xfrm>
              <a:prstGeom prst="rect">
                <a:avLst/>
              </a:prstGeom>
              <a:blipFill rotWithShape="0">
                <a:blip r:embed="rId19"/>
                <a:stretch>
                  <a:fillRect l="-1473" t="-14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-111937" y="2283915"/>
                <a:ext cx="14166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1937" y="2283915"/>
                <a:ext cx="1416675" cy="369332"/>
              </a:xfrm>
              <a:prstGeom prst="rect">
                <a:avLst/>
              </a:prstGeom>
              <a:blipFill rotWithShape="0">
                <a:blip r:embed="rId2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Graf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34571"/>
              </p:ext>
            </p:extLst>
          </p:nvPr>
        </p:nvGraphicFramePr>
        <p:xfrm>
          <a:off x="0" y="2559663"/>
          <a:ext cx="5650756" cy="373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19" name="Ovál 18"/>
          <p:cNvSpPr/>
          <p:nvPr/>
        </p:nvSpPr>
        <p:spPr>
          <a:xfrm>
            <a:off x="725332" y="4179339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07415" y="1450211"/>
                <a:ext cx="933145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538163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cs-CZ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dirty="0">
                        <a:latin typeface="Cambria Math" panose="02040503050406030204" pitchFamily="18" charset="0"/>
                      </a:rPr>
                      <m:t>= </m:t>
                    </m:r>
                    <m:func>
                      <m:funcPr>
                        <m:ctrlPr>
                          <a:rPr lang="cs-CZ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dirty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cs-CZ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cs-CZ" dirty="0"/>
                  <a:t>, kde základ </a:t>
                </a:r>
                <a14:m>
                  <m:oMath xmlns:m="http://schemas.openxmlformats.org/officeDocument/2006/math">
                    <m:r>
                      <a:rPr lang="cs-CZ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cs-CZ" dirty="0"/>
                  <a:t> (e je Eulerovo číslo </a:t>
                </a: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</a:rPr>
                      <m:t>𝑒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≐2,72</m:t>
                    </m:r>
                  </m:oMath>
                </a14:m>
                <a:r>
                  <a:rPr lang="cs-CZ" dirty="0"/>
                  <a:t> ) se nazývá </a:t>
                </a:r>
                <a:r>
                  <a:rPr lang="cs-CZ" i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Přirozený logaritmus.</a:t>
                </a: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1450211"/>
                <a:ext cx="9331458" cy="369332"/>
              </a:xfrm>
              <a:prstGeom prst="rect">
                <a:avLst/>
              </a:prstGeom>
              <a:blipFill rotWithShape="0">
                <a:blip r:embed="rId23" cstate="print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6" descr="C:\Users\admin\AppData\Local\Microsoft\Windows\Temporary Internet Files\Content.IE5\9XXS0L7U\MC900441734[1].png">
            <a:hlinkClick r:id="rId24" action="ppaction://hlinkpres?slideindex=3&amp;slidetitle=Exponenciální funkce posunutí po ose x a ose y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6788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/>
      <p:bldP spid="11" grpId="0" build="p"/>
      <p:bldP spid="21" grpId="0"/>
      <p:bldP spid="24" grpId="0"/>
      <p:bldP spid="25" grpId="0" uiExpand="1" build="p"/>
      <p:bldP spid="16" grpId="0" build="p"/>
      <p:bldGraphic spid="18" grpId="0" uiExpand="1">
        <p:bldSub>
          <a:bldChart bld="series"/>
        </p:bldSub>
      </p:bldGraphic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/>
          </p:nvPr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0" y="6430780"/>
          <a:ext cx="9144000" cy="42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3" name="Zástupný symbol pro obsah 2"/>
          <p:cNvSpPr txBox="1">
            <a:spLocks/>
          </p:cNvSpPr>
          <p:nvPr/>
        </p:nvSpPr>
        <p:spPr>
          <a:xfrm>
            <a:off x="135447" y="485335"/>
            <a:ext cx="8229600" cy="50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cs-CZ" sz="2000" b="1" dirty="0" smtClean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7415" y="985838"/>
                <a:ext cx="3429436" cy="492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Načrtněte graf funkce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15" y="985838"/>
                <a:ext cx="3429436" cy="492058"/>
              </a:xfrm>
              <a:prstGeom prst="rect">
                <a:avLst/>
              </a:prstGeom>
              <a:blipFill rotWithShape="0">
                <a:blip r:embed="rId18" cstate="print"/>
                <a:stretch>
                  <a:fillRect l="-1421" t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207415" y="1447503"/>
            <a:ext cx="122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Zobraz graf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622784" y="4457343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Vlastnosti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6555649" y="4826675"/>
                <a:ext cx="33059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funkce je klesající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0;∞</m:t>
                          </m:r>
                        </m:e>
                      </m:d>
                    </m:oMath>
                  </m:oMathPara>
                </a14:m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R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emá minimum</a:t>
                </a:r>
                <a:endParaRPr lang="cs-CZ" dirty="0"/>
              </a:p>
              <a:p>
                <a:r>
                  <a:rPr lang="cs-CZ" dirty="0"/>
                  <a:t>n</a:t>
                </a:r>
                <a:r>
                  <a:rPr lang="cs-CZ" dirty="0" smtClean="0"/>
                  <a:t>ení omezená</a:t>
                </a:r>
                <a:endParaRPr lang="cs-CZ" dirty="0"/>
              </a:p>
              <a:p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649" y="4826675"/>
                <a:ext cx="3305976" cy="2031325"/>
              </a:xfrm>
              <a:prstGeom prst="rect">
                <a:avLst/>
              </a:prstGeom>
              <a:blipFill rotWithShape="0">
                <a:blip r:embed="rId19"/>
                <a:stretch>
                  <a:fillRect l="-1473" t="-1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-138656" y="1841273"/>
                <a:ext cx="1919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0" dirty="0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cs-CZ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b="1" i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656" y="1841273"/>
                <a:ext cx="1919079" cy="369332"/>
              </a:xfrm>
              <a:prstGeom prst="rect">
                <a:avLst/>
              </a:prstGeom>
              <a:blipFill rotWithShape="0">
                <a:blip r:embed="rId2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82249"/>
              </p:ext>
            </p:extLst>
          </p:nvPr>
        </p:nvGraphicFramePr>
        <p:xfrm>
          <a:off x="135446" y="2400665"/>
          <a:ext cx="5740697" cy="373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0" name="Ovál 19"/>
          <p:cNvSpPr/>
          <p:nvPr/>
        </p:nvSpPr>
        <p:spPr>
          <a:xfrm>
            <a:off x="820883" y="4468021"/>
            <a:ext cx="65110" cy="651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6" descr="C:\Users\admin\AppData\Local\Microsoft\Windows\Temporary Internet Files\Content.IE5\9XXS0L7U\MC900441734[1].png">
            <a:hlinkClick r:id="rId22" action="ppaction://hlinkpres?slideindex=3&amp;slidetitle=Exponenciální funkce posunutí po ose x a ose y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581403" y="6336000"/>
            <a:ext cx="558000" cy="558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0709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/>
      <p:bldP spid="11" grpId="0" build="p"/>
      <p:bldP spid="21" grpId="0"/>
      <p:bldP spid="24" grpId="0"/>
      <p:bldP spid="25" grpId="0" uiExpand="1" build="p"/>
      <p:bldP spid="16" grpId="0" build="p"/>
      <p:bldGraphic spid="17" grpId="0">
        <p:bldSub>
          <a:bldChart bld="series"/>
        </p:bldSub>
      </p:bldGraphic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10918</TotalTime>
  <Words>337</Words>
  <Application>Microsoft Office PowerPoint</Application>
  <PresentationFormat>Předvádění na obrazovce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Motiv sady Office</vt:lpstr>
      <vt:lpstr>Prezentace aplikace PowerPoint</vt:lpstr>
      <vt:lpstr>Elementární funkce</vt:lpstr>
      <vt:lpstr>Logaritmická funkce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Všechny grafy jsou vytvořené v softwaru GEOGEBRA.  Další hodina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Lenka Takáčová</cp:lastModifiedBy>
  <cp:revision>334</cp:revision>
  <dcterms:created xsi:type="dcterms:W3CDTF">2012-10-29T08:51:58Z</dcterms:created>
  <dcterms:modified xsi:type="dcterms:W3CDTF">2014-11-26T10:16:41Z</dcterms:modified>
</cp:coreProperties>
</file>