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7.xml" ContentType="application/vnd.openxmlformats-officedocument.presentationml.tags+xml"/>
  <Override PartName="/ppt/charts/chart4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8.xml" ContentType="application/vnd.openxmlformats-officedocument.presentationml.tags+xml"/>
  <Override PartName="/ppt/charts/chart5.xml" ContentType="application/vnd.openxmlformats-officedocument.drawingml.chart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ags/tag9.xml" ContentType="application/vnd.openxmlformats-officedocument.presentationml.tags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ags/tag10.xml" ContentType="application/vnd.openxmlformats-officedocument.presentationml.tags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ags/tag11.xml" ContentType="application/vnd.openxmlformats-officedocument.presentationml.tags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7" r:id="rId2"/>
    <p:sldId id="286" r:id="rId3"/>
    <p:sldId id="260" r:id="rId4"/>
    <p:sldId id="350" r:id="rId5"/>
    <p:sldId id="358" r:id="rId6"/>
    <p:sldId id="357" r:id="rId7"/>
    <p:sldId id="359" r:id="rId8"/>
    <p:sldId id="360" r:id="rId9"/>
    <p:sldId id="348" r:id="rId10"/>
    <p:sldId id="310" r:id="rId11"/>
    <p:sldId id="34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D06"/>
    <a:srgbClr val="D0A402"/>
    <a:srgbClr val="F7C303"/>
    <a:srgbClr val="B2CB7F"/>
    <a:srgbClr val="C3D69B"/>
    <a:srgbClr val="339966"/>
    <a:srgbClr val="008080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exp%20f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exp%20f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exp%20f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exp%20f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exp%20f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'posuv log2(x-2)'!$B$5:$I$5</c:f>
              <c:numCache>
                <c:formatCode>General</c:formatCode>
                <c:ptCount val="8"/>
                <c:pt idx="0">
                  <c:v>6.2500000000000014E-2</c:v>
                </c:pt>
                <c:pt idx="1">
                  <c:v>0.125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</c:numCache>
            </c:numRef>
          </c:xVal>
          <c:yVal>
            <c:numRef>
              <c:f>'posuv log2(x-2)'!$B$6:$I$6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yVal>
          <c:smooth val="1"/>
        </c:ser>
        <c:ser>
          <c:idx val="0"/>
          <c:order val="1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'posuv log2(x-2)'!$B$1:$I$1</c:f>
              <c:numCache>
                <c:formatCode>General</c:formatCode>
                <c:ptCount val="8"/>
                <c:pt idx="0">
                  <c:v>2.0625</c:v>
                </c:pt>
                <c:pt idx="1">
                  <c:v>2.125</c:v>
                </c:pt>
                <c:pt idx="2">
                  <c:v>2.25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10</c:v>
                </c:pt>
              </c:numCache>
            </c:numRef>
          </c:xVal>
          <c:yVal>
            <c:numRef>
              <c:f>'posuv log2(x-2)'!$B$2:$I$2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687648"/>
        <c:axId val="275688040"/>
      </c:scatterChart>
      <c:valAx>
        <c:axId val="275687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5688040"/>
        <c:crosses val="autoZero"/>
        <c:crossBetween val="midCat"/>
        <c:majorUnit val="1"/>
      </c:valAx>
      <c:valAx>
        <c:axId val="275688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5687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4"/>
            <c:marker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'posuv log2(x+2) -1'!$B$5:$I$5</c:f>
              <c:numCache>
                <c:formatCode>General</c:formatCode>
                <c:ptCount val="8"/>
                <c:pt idx="0">
                  <c:v>6.25E-2</c:v>
                </c:pt>
                <c:pt idx="1">
                  <c:v>0.125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</c:numCache>
            </c:numRef>
          </c:xVal>
          <c:yVal>
            <c:numRef>
              <c:f>'posuv log2(x+2) -1'!$B$6:$I$6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yVal>
          <c:smooth val="1"/>
        </c:ser>
        <c:ser>
          <c:idx val="2"/>
          <c:order val="1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2"/>
            <c:marker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'posuv log2(x+2) -1'!$B$1:$K$1</c:f>
              <c:numCache>
                <c:formatCode>General</c:formatCode>
                <c:ptCount val="10"/>
                <c:pt idx="0">
                  <c:v>-1.8</c:v>
                </c:pt>
                <c:pt idx="1">
                  <c:v>-1.5</c:v>
                </c:pt>
                <c:pt idx="2">
                  <c:v>-1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6</c:v>
                </c:pt>
              </c:numCache>
            </c:numRef>
          </c:xVal>
          <c:yVal>
            <c:numRef>
              <c:f>'posuv log2(x+2) -1'!$B$2:$K$2</c:f>
              <c:numCache>
                <c:formatCode>General</c:formatCode>
                <c:ptCount val="10"/>
                <c:pt idx="0">
                  <c:v>-2.3219280948873626</c:v>
                </c:pt>
                <c:pt idx="1">
                  <c:v>-1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1.5849625007211563</c:v>
                </c:pt>
                <c:pt idx="6">
                  <c:v>2</c:v>
                </c:pt>
                <c:pt idx="7">
                  <c:v>2.3219280948873622</c:v>
                </c:pt>
                <c:pt idx="8">
                  <c:v>2.5849625007211565</c:v>
                </c:pt>
                <c:pt idx="9">
                  <c:v>3</c:v>
                </c:pt>
              </c:numCache>
            </c:numRef>
          </c:yVal>
          <c:smooth val="1"/>
        </c:ser>
        <c:ser>
          <c:idx val="0"/>
          <c:order val="2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2"/>
            <c:marker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'posuv log2(x+2) -1'!$B$9:$K$9</c:f>
              <c:numCache>
                <c:formatCode>General</c:formatCode>
                <c:ptCount val="10"/>
                <c:pt idx="0">
                  <c:v>-1.8</c:v>
                </c:pt>
                <c:pt idx="1">
                  <c:v>-1.5</c:v>
                </c:pt>
                <c:pt idx="2">
                  <c:v>-1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6</c:v>
                </c:pt>
              </c:numCache>
            </c:numRef>
          </c:xVal>
          <c:yVal>
            <c:numRef>
              <c:f>'posuv log2(x+2) -1'!$B$10:$K$10</c:f>
              <c:numCache>
                <c:formatCode>General</c:formatCode>
                <c:ptCount val="10"/>
                <c:pt idx="0">
                  <c:v>-3.3219280948873626</c:v>
                </c:pt>
                <c:pt idx="1">
                  <c:v>-2</c:v>
                </c:pt>
                <c:pt idx="2">
                  <c:v>-1</c:v>
                </c:pt>
                <c:pt idx="3">
                  <c:v>-1</c:v>
                </c:pt>
                <c:pt idx="4">
                  <c:v>0</c:v>
                </c:pt>
                <c:pt idx="5">
                  <c:v>0.58496250072115608</c:v>
                </c:pt>
                <c:pt idx="6">
                  <c:v>1</c:v>
                </c:pt>
                <c:pt idx="7">
                  <c:v>1.321928094887362</c:v>
                </c:pt>
                <c:pt idx="8">
                  <c:v>1.5849625007211561</c:v>
                </c:pt>
                <c:pt idx="9">
                  <c:v>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306416"/>
        <c:axId val="277306808"/>
      </c:scatterChart>
      <c:valAx>
        <c:axId val="277306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7306808"/>
        <c:crosses val="autoZero"/>
        <c:crossBetween val="midCat"/>
        <c:majorUnit val="1"/>
      </c:valAx>
      <c:valAx>
        <c:axId val="277306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7306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0"/>
            <c:bubble3D val="0"/>
            <c:spPr>
              <a:ln w="19050" cap="rnd">
                <a:solidFill>
                  <a:schemeClr val="accent1"/>
                </a:solidFill>
                <a:round/>
              </a:ln>
              <a:effectLst/>
            </c:spPr>
          </c:dPt>
          <c:xVal>
            <c:numRef>
              <c:f>'log13(x-1)'!$B$1:$I$1</c:f>
              <c:numCache>
                <c:formatCode>General</c:formatCode>
                <c:ptCount val="8"/>
              </c:numCache>
            </c:numRef>
          </c:xVal>
          <c:yVal>
            <c:numRef>
              <c:f>'log13(x-1)'!$B$2:$I$2</c:f>
              <c:numCache>
                <c:formatCode>General</c:formatCode>
                <c:ptCount val="8"/>
              </c:numCache>
            </c:numRef>
          </c:yVal>
          <c:smooth val="1"/>
        </c:ser>
        <c:ser>
          <c:idx val="2"/>
          <c:order val="1"/>
          <c:tx>
            <c:strRef>
              <c:f>'log13(x-1)'!$A$6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'log13(x-1)'!$B$5:$I$5</c:f>
              <c:numCache>
                <c:formatCode>General</c:formatCode>
                <c:ptCount val="8"/>
                <c:pt idx="2">
                  <c:v>9</c:v>
                </c:pt>
                <c:pt idx="3">
                  <c:v>3</c:v>
                </c:pt>
                <c:pt idx="4">
                  <c:v>1</c:v>
                </c:pt>
                <c:pt idx="5">
                  <c:v>0.33333333333333331</c:v>
                </c:pt>
                <c:pt idx="6">
                  <c:v>0.1111111111111111</c:v>
                </c:pt>
                <c:pt idx="7">
                  <c:v>3.7037037037037042E-2</c:v>
                </c:pt>
              </c:numCache>
            </c:numRef>
          </c:xVal>
          <c:yVal>
            <c:numRef>
              <c:f>'log13(x-1)'!$B$6:$I$6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yVal>
          <c:smooth val="1"/>
        </c:ser>
        <c:ser>
          <c:idx val="0"/>
          <c:order val="2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'log13(x-1)'!$B$8:$H$8</c:f>
              <c:numCache>
                <c:formatCode>General</c:formatCode>
                <c:ptCount val="7"/>
                <c:pt idx="1">
                  <c:v>10</c:v>
                </c:pt>
                <c:pt idx="2">
                  <c:v>4</c:v>
                </c:pt>
                <c:pt idx="3">
                  <c:v>2</c:v>
                </c:pt>
                <c:pt idx="4">
                  <c:v>1.3333333333333299</c:v>
                </c:pt>
                <c:pt idx="5">
                  <c:v>1.1111111111111101</c:v>
                </c:pt>
                <c:pt idx="6">
                  <c:v>1.0370370370370299</c:v>
                </c:pt>
              </c:numCache>
            </c:numRef>
          </c:xVal>
          <c:yVal>
            <c:numRef>
              <c:f>'log13(x-1)'!$B$9:$H$9</c:f>
              <c:numCache>
                <c:formatCode>General</c:formatCode>
                <c:ptCount val="7"/>
                <c:pt idx="0">
                  <c:v>0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1.0000000000000093</c:v>
                </c:pt>
                <c:pt idx="5">
                  <c:v>2.0000000000000084</c:v>
                </c:pt>
                <c:pt idx="6">
                  <c:v>3.0000000000001705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6892776"/>
        <c:axId val="276893168"/>
      </c:scatterChart>
      <c:valAx>
        <c:axId val="276892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6893168"/>
        <c:crosses val="autoZero"/>
        <c:crossBetween val="midCat"/>
        <c:majorUnit val="1"/>
      </c:valAx>
      <c:valAx>
        <c:axId val="27689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68927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0"/>
            <c:bubble3D val="0"/>
            <c:spPr>
              <a:ln w="19050" cap="rnd">
                <a:solidFill>
                  <a:schemeClr val="accent1"/>
                </a:solidFill>
                <a:round/>
              </a:ln>
              <a:effectLst/>
            </c:spPr>
          </c:dPt>
          <c:xVal>
            <c:numRef>
              <c:f>'log13(x+1)-3'!$B$1:$I$1</c:f>
              <c:numCache>
                <c:formatCode>General</c:formatCode>
                <c:ptCount val="8"/>
              </c:numCache>
            </c:numRef>
          </c:xVal>
          <c:yVal>
            <c:numRef>
              <c:f>'log13(x+1)-3'!$B$2:$I$2</c:f>
              <c:numCache>
                <c:formatCode>General</c:formatCode>
                <c:ptCount val="8"/>
              </c:numCache>
            </c:numRef>
          </c:yVal>
          <c:smooth val="1"/>
        </c:ser>
        <c:ser>
          <c:idx val="2"/>
          <c:order val="1"/>
          <c:tx>
            <c:strRef>
              <c:f>'log13(x+1)-3'!$A$6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'log13(x+1)-3'!$B$5:$I$5</c:f>
              <c:numCache>
                <c:formatCode>General</c:formatCode>
                <c:ptCount val="8"/>
                <c:pt idx="2">
                  <c:v>9</c:v>
                </c:pt>
                <c:pt idx="3">
                  <c:v>3</c:v>
                </c:pt>
                <c:pt idx="4">
                  <c:v>1</c:v>
                </c:pt>
                <c:pt idx="5">
                  <c:v>0.33333333333333331</c:v>
                </c:pt>
                <c:pt idx="6">
                  <c:v>0.1111111111111111</c:v>
                </c:pt>
                <c:pt idx="7">
                  <c:v>3.7037037037037042E-2</c:v>
                </c:pt>
              </c:numCache>
            </c:numRef>
          </c:xVal>
          <c:yVal>
            <c:numRef>
              <c:f>'log13(x+1)-3'!$B$6:$I$6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yVal>
          <c:smooth val="1"/>
        </c:ser>
        <c:ser>
          <c:idx val="3"/>
          <c:order val="2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'log13(x+1)-3'!$B$8:$H$8</c:f>
              <c:numCache>
                <c:formatCode>General</c:formatCode>
                <c:ptCount val="7"/>
                <c:pt idx="1">
                  <c:v>10</c:v>
                </c:pt>
                <c:pt idx="2">
                  <c:v>4</c:v>
                </c:pt>
                <c:pt idx="3">
                  <c:v>2</c:v>
                </c:pt>
                <c:pt idx="4">
                  <c:v>1.3333333333333299</c:v>
                </c:pt>
                <c:pt idx="5">
                  <c:v>1.1111111111111101</c:v>
                </c:pt>
                <c:pt idx="6">
                  <c:v>1.0370370370370299</c:v>
                </c:pt>
              </c:numCache>
            </c:numRef>
          </c:xVal>
          <c:yVal>
            <c:numRef>
              <c:f>'log13(x+1)-3'!$B$9:$H$9</c:f>
              <c:numCache>
                <c:formatCode>General</c:formatCode>
                <c:ptCount val="7"/>
                <c:pt idx="1">
                  <c:v>-2.1826583386441376</c:v>
                </c:pt>
                <c:pt idx="2">
                  <c:v>-1</c:v>
                </c:pt>
                <c:pt idx="3">
                  <c:v>0</c:v>
                </c:pt>
                <c:pt idx="4">
                  <c:v>1.0000000000000093</c:v>
                </c:pt>
                <c:pt idx="5">
                  <c:v>2.0000000000000084</c:v>
                </c:pt>
                <c:pt idx="6">
                  <c:v>3.0000000000001705</c:v>
                </c:pt>
              </c:numCache>
            </c:numRef>
          </c:yVal>
          <c:smooth val="1"/>
        </c:ser>
        <c:ser>
          <c:idx val="0"/>
          <c:order val="3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'log13(x+1)-3'!$C$11:$H$11</c:f>
              <c:numCache>
                <c:formatCode>General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1.3333333333333299</c:v>
                </c:pt>
                <c:pt idx="4">
                  <c:v>1.1111111111111101</c:v>
                </c:pt>
                <c:pt idx="5">
                  <c:v>1.1100000000000001</c:v>
                </c:pt>
              </c:numCache>
            </c:numRef>
          </c:xVal>
          <c:yVal>
            <c:numRef>
              <c:f>'log13(x+1)-3'!$C$12:$H$12</c:f>
              <c:numCache>
                <c:formatCode>General</c:formatCode>
                <c:ptCount val="6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-1.9999999999999905</c:v>
                </c:pt>
                <c:pt idx="4">
                  <c:v>-0.99999999999999167</c:v>
                </c:pt>
                <c:pt idx="5">
                  <c:v>-0.99085179006537027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6897872"/>
        <c:axId val="276898264"/>
      </c:scatterChart>
      <c:valAx>
        <c:axId val="276897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6898264"/>
        <c:crosses val="autoZero"/>
        <c:crossBetween val="midCat"/>
        <c:majorUnit val="1"/>
      </c:valAx>
      <c:valAx>
        <c:axId val="276898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6897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0"/>
          <c:tx>
            <c:strRef>
              <c:f>'log13(x+1)-3 (2)'!$A$6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'log13(x+1)-3 (2)'!$B$5:$I$5</c:f>
              <c:numCache>
                <c:formatCode>General</c:formatCode>
                <c:ptCount val="8"/>
                <c:pt idx="2">
                  <c:v>9</c:v>
                </c:pt>
                <c:pt idx="3">
                  <c:v>3</c:v>
                </c:pt>
                <c:pt idx="4">
                  <c:v>1</c:v>
                </c:pt>
                <c:pt idx="5">
                  <c:v>0.33333333333333331</c:v>
                </c:pt>
                <c:pt idx="6">
                  <c:v>0.1111111111111111</c:v>
                </c:pt>
                <c:pt idx="7">
                  <c:v>3.7037037037037042E-2</c:v>
                </c:pt>
              </c:numCache>
            </c:numRef>
          </c:xVal>
          <c:yVal>
            <c:numRef>
              <c:f>'log13(x+1)-3 (2)'!$B$6:$I$6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yVal>
          <c:smooth val="1"/>
        </c:ser>
        <c:ser>
          <c:idx val="3"/>
          <c:order val="1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4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'log13(x+1)-3 (2)'!$C$8:$I$8</c:f>
              <c:numCache>
                <c:formatCode>General</c:formatCode>
                <c:ptCount val="7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-0.60000000000000009</c:v>
                </c:pt>
                <c:pt idx="6">
                  <c:v>-0.8</c:v>
                </c:pt>
              </c:numCache>
            </c:numRef>
          </c:xVal>
          <c:yVal>
            <c:numRef>
              <c:f>'log13(x+1)-3 (2)'!$C$9:$I$9</c:f>
              <c:numCache>
                <c:formatCode>General</c:formatCode>
                <c:ptCount val="7"/>
                <c:pt idx="0">
                  <c:v>-2.1826583386441376</c:v>
                </c:pt>
                <c:pt idx="1">
                  <c:v>-1.4649735207179269</c:v>
                </c:pt>
                <c:pt idx="2">
                  <c:v>-1</c:v>
                </c:pt>
                <c:pt idx="3">
                  <c:v>-0.63092975357145764</c:v>
                </c:pt>
                <c:pt idx="4">
                  <c:v>0</c:v>
                </c:pt>
                <c:pt idx="5">
                  <c:v>0.83404376714646955</c:v>
                </c:pt>
                <c:pt idx="6">
                  <c:v>1.4649735207179271</c:v>
                </c:pt>
              </c:numCache>
            </c:numRef>
          </c:yVal>
          <c:smooth val="1"/>
        </c:ser>
        <c:ser>
          <c:idx val="0"/>
          <c:order val="2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'log13(x+1)-3 (2)'!$C$11:$I$11</c:f>
              <c:numCache>
                <c:formatCode>General</c:formatCode>
                <c:ptCount val="7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-0.60000000000000009</c:v>
                </c:pt>
                <c:pt idx="6">
                  <c:v>-0.8</c:v>
                </c:pt>
              </c:numCache>
            </c:numRef>
          </c:xVal>
          <c:yVal>
            <c:numRef>
              <c:f>'log13(x+1)-3 (2)'!$C$12:$I$12</c:f>
              <c:numCache>
                <c:formatCode>General</c:formatCode>
                <c:ptCount val="7"/>
                <c:pt idx="0">
                  <c:v>-5.1826583386441394</c:v>
                </c:pt>
                <c:pt idx="1">
                  <c:v>-4.4649735207179262</c:v>
                </c:pt>
                <c:pt idx="2">
                  <c:v>-4</c:v>
                </c:pt>
                <c:pt idx="3">
                  <c:v>-3.6309297535714582</c:v>
                </c:pt>
                <c:pt idx="4">
                  <c:v>-3</c:v>
                </c:pt>
                <c:pt idx="5">
                  <c:v>-2.1659562328535311</c:v>
                </c:pt>
                <c:pt idx="6">
                  <c:v>-1.5350264792820727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1340112"/>
        <c:axId val="311340504"/>
      </c:scatterChart>
      <c:valAx>
        <c:axId val="311340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1340504"/>
        <c:crosses val="autoZero"/>
        <c:crossBetween val="midCat"/>
        <c:majorUnit val="1"/>
      </c:valAx>
      <c:valAx>
        <c:axId val="311340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1340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                                        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4F34A79-C027-4516-8359-141D46D3D034}" type="presOf" srcId="{F59DDF83-C684-48EC-90BC-A76586B1D1A7}" destId="{882AA335-C09D-470F-930A-E571B0F45518}" srcOrd="0" destOrd="0" presId="urn:microsoft.com/office/officeart/2005/8/layout/vList2"/>
    <dgm:cxn modelId="{F5BA6AD2-E229-4C1D-A6CE-A8DF2A550342}" type="presOf" srcId="{7DB70298-C570-4D9C-BB4A-9F44B9E719B3}" destId="{B7835B6C-8A71-4E19-8D22-F9AED554923A}" srcOrd="0" destOrd="0" presId="urn:microsoft.com/office/officeart/2005/8/layout/vList2"/>
    <dgm:cxn modelId="{B49337FB-6E34-4022-AC0D-BB9750CCC925}" type="presParOf" srcId="{B7835B6C-8A71-4E19-8D22-F9AED554923A}" destId="{882AA335-C09D-470F-930A-E571B0F45518}" srcOrd="0" destOrd="0" presId="urn:microsoft.com/office/officeart/2005/8/layout/vList2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8E0771-9829-4ABD-BAB7-F9FEC6C5D9D8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6F2D6FD5-7536-400C-91D8-F0247919A0B0}" type="presOf" srcId="{3319E6F9-CE60-4138-B072-A3DEA2975B3B}" destId="{1D17CB07-9FDD-41AD-BCBC-F192232F33CA}" srcOrd="0" destOrd="0" presId="urn:microsoft.com/office/officeart/2005/8/layout/vList2"/>
    <dgm:cxn modelId="{C04262B0-E992-42E1-A256-5980FC0C7CB5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5391B8-E217-4E62-A505-A1EA41ED724E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1C12ED4-A016-4E50-B0D3-47AB0CB2EDEA}" type="presOf" srcId="{7DB70298-C570-4D9C-BB4A-9F44B9E719B3}" destId="{B7835B6C-8A71-4E19-8D22-F9AED554923A}" srcOrd="0" destOrd="0" presId="urn:microsoft.com/office/officeart/2005/8/layout/vList2"/>
    <dgm:cxn modelId="{E971F702-96A1-45D6-A43D-99916F896923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6EA93E5-7B11-4DF3-BAF3-DC6F8AAF6E57}" type="presOf" srcId="{469538E5-5656-4F2F-8505-2CD03C5D97F5}" destId="{63D20763-B48E-4B7C-8305-499D0B65F774}" srcOrd="0" destOrd="0" presId="urn:microsoft.com/office/officeart/2005/8/layout/vList2"/>
    <dgm:cxn modelId="{3F1DBA47-07C7-4548-B74C-3879D3D681BD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2483DB76-F5B9-42D3-8D91-B9BF44F7D2CB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D391488B-5D0C-45BD-859B-A1472E3115EA}" type="presOf" srcId="{3319E6F9-CE60-4138-B072-A3DEA2975B3B}" destId="{1D17CB07-9FDD-41AD-BCBC-F192232F33CA}" srcOrd="0" destOrd="0" presId="urn:microsoft.com/office/officeart/2005/8/layout/vList2"/>
    <dgm:cxn modelId="{22EC93F8-BB7D-4F81-B917-DD60031DD275}" type="presOf" srcId="{41AED6E1-94F2-4A2A-92F1-86F4AE739D8E}" destId="{BEB9F59E-7E8F-468D-819E-2488E32D7766}" srcOrd="0" destOrd="0" presId="urn:microsoft.com/office/officeart/2005/8/layout/vList2"/>
    <dgm:cxn modelId="{4BED1DF6-4419-4AF8-9C5F-431F25801996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6BD9C9-34B7-4EE6-87DB-D71E3A64404D}" type="presOf" srcId="{F59DDF83-C684-48EC-90BC-A76586B1D1A7}" destId="{882AA335-C09D-470F-930A-E571B0F45518}" srcOrd="0" destOrd="0" presId="urn:microsoft.com/office/officeart/2005/8/layout/vList2"/>
    <dgm:cxn modelId="{B235306A-13FD-4E3E-8A82-8903DA08422E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84DAC51-1813-4B1C-9AC6-5638A224E672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880276D-7318-4B17-BA46-E9E28F479EC1}" type="presOf" srcId="{752797A6-92E4-42F6-A8AC-6733BC7B7409}" destId="{48970096-A994-409F-80C0-32A8CFAB840E}" srcOrd="0" destOrd="0" presId="urn:microsoft.com/office/officeart/2005/8/layout/vList2"/>
    <dgm:cxn modelId="{B2E128A1-2B94-48AD-B9A2-D6CBA2AD410E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B1BF4552-DE88-4067-8E25-9A35C3BF0345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1DB135E-8E9E-4CC7-BCDF-1E0D8DF41EF6}" type="presOf" srcId="{41AED6E1-94F2-4A2A-92F1-86F4AE739D8E}" destId="{BEB9F59E-7E8F-468D-819E-2488E32D7766}" srcOrd="0" destOrd="0" presId="urn:microsoft.com/office/officeart/2005/8/layout/vList2"/>
    <dgm:cxn modelId="{D48C21AF-43D0-44A5-8B7B-0E44F674AFBB}" type="presOf" srcId="{3319E6F9-CE60-4138-B072-A3DEA2975B3B}" destId="{1D17CB07-9FDD-41AD-BCBC-F192232F33CA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2E929210-9BC2-495C-B191-1EBD19D96797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6950D5D-8192-471B-AF94-5C2D834330B9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563BE1FC-BFD9-4ED2-8ADA-4038CDD72FC0}" type="presOf" srcId="{F59DDF83-C684-48EC-90BC-A76586B1D1A7}" destId="{882AA335-C09D-470F-930A-E571B0F45518}" srcOrd="0" destOrd="0" presId="urn:microsoft.com/office/officeart/2005/8/layout/vList2"/>
    <dgm:cxn modelId="{481EBF63-3A63-4E85-8AFA-4A2541C16038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AE4B48A-191B-46B8-90C9-EDAB123F8D34}" type="presOf" srcId="{469538E5-5656-4F2F-8505-2CD03C5D97F5}" destId="{63D20763-B48E-4B7C-8305-499D0B65F774}" srcOrd="0" destOrd="0" presId="urn:microsoft.com/office/officeart/2005/8/layout/vList2"/>
    <dgm:cxn modelId="{F0850F04-7696-41C2-9284-8E59A3127BC5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9ACA2C6-2FC3-44DC-86B6-DAFB8399BC27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6F242C9-949E-4AFF-92E7-AF5342A68CB4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3D24490E-F880-4FCC-B5EA-4D4D1F4ABDB2}" type="presOf" srcId="{3319E6F9-CE60-4138-B072-A3DEA2975B3B}" destId="{1D17CB07-9FDD-41AD-BCBC-F192232F33CA}" srcOrd="0" destOrd="0" presId="urn:microsoft.com/office/officeart/2005/8/layout/vList2"/>
    <dgm:cxn modelId="{8B903A9C-FEFF-4F2B-9D9C-594E8D6E437F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i="1" dirty="0" smtClean="0"/>
            <a:t>Autorem materiálu a všech jeho částí, není-li uvedeno jinak, je Mgr. Lenka Takáčová</a:t>
          </a:r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90B957-15E4-4D25-85EA-882E7C6A057F}" type="presOf" srcId="{752797A6-92E4-42F6-A8AC-6733BC7B7409}" destId="{48970096-A994-409F-80C0-32A8CFAB840E}" srcOrd="0" destOrd="0" presId="urn:microsoft.com/office/officeart/2005/8/layout/vList2"/>
    <dgm:cxn modelId="{6ABBB818-CF8C-482F-8911-7C4F76726DFB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42B2C6E-9FEF-4579-A1D8-8FABE26260CD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	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1460C7-D730-4BCB-AFD1-0C7C455573D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92297DE-72FE-4BF7-91ED-F32522420075}" type="presOf" srcId="{7DB70298-C570-4D9C-BB4A-9F44B9E719B3}" destId="{B7835B6C-8A71-4E19-8D22-F9AED554923A}" srcOrd="0" destOrd="0" presId="urn:microsoft.com/office/officeart/2005/8/layout/vList2"/>
    <dgm:cxn modelId="{49199155-4EAA-4214-A9FB-B2FC7D4259D9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70248B-309F-4539-8BE9-33513BA1ABBE}" type="presOf" srcId="{752797A6-92E4-42F6-A8AC-6733BC7B7409}" destId="{48970096-A994-409F-80C0-32A8CFAB840E}" srcOrd="0" destOrd="0" presId="urn:microsoft.com/office/officeart/2005/8/layout/vList2"/>
    <dgm:cxn modelId="{60F3574C-83A2-4E49-87A7-CE1A92BBD356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EA363EC-8DC1-4129-82F2-C4E0CBE43AC3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                                                                                                                                          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53A238-229E-432C-BB3F-D5B7CE445851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FB8F796F-B981-49E8-BCB1-2D65C8A2508B}" type="presOf" srcId="{3319E6F9-CE60-4138-B072-A3DEA2975B3B}" destId="{1D17CB07-9FDD-41AD-BCBC-F192232F33CA}" srcOrd="0" destOrd="0" presId="urn:microsoft.com/office/officeart/2005/8/layout/vList2"/>
    <dgm:cxn modelId="{818FB4C2-C640-430B-833A-337AC3865F50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54B1F4-2530-4721-9F6D-37BB0BBAE5EE}" type="presOf" srcId="{F59DDF83-C684-48EC-90BC-A76586B1D1A7}" destId="{882AA335-C09D-470F-930A-E571B0F45518}" srcOrd="0" destOrd="0" presId="urn:microsoft.com/office/officeart/2005/8/layout/vList2"/>
    <dgm:cxn modelId="{179AD485-2332-436D-83E6-06E12D743685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C103743B-9E65-49F7-8906-B8741FF85068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8A4582-9C98-478B-87E2-0276324A7718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023BC031-C047-4CAB-8B57-391F2A10854D}" type="presOf" srcId="{469538E5-5656-4F2F-8505-2CD03C5D97F5}" destId="{63D20763-B48E-4B7C-8305-499D0B65F774}" srcOrd="0" destOrd="0" presId="urn:microsoft.com/office/officeart/2005/8/layout/vList2"/>
    <dgm:cxn modelId="{34CC023F-F7FB-4FB6-A07E-88C6AECCFB18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DDBCC3-D667-4D91-A161-D11BD97DB928}" type="presOf" srcId="{7DB70298-C570-4D9C-BB4A-9F44B9E719B3}" destId="{B7835B6C-8A71-4E19-8D22-F9AED554923A}" srcOrd="0" destOrd="0" presId="urn:microsoft.com/office/officeart/2005/8/layout/vList2"/>
    <dgm:cxn modelId="{98554102-5C6C-4F0B-AA70-D9A4C326AE9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6F3E34D-0705-4CC1-94A9-21B08D3C0127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2A224A-FFA6-4A9D-A51F-F7B7A44E73D4}" type="presOf" srcId="{469538E5-5656-4F2F-8505-2CD03C5D97F5}" destId="{63D20763-B48E-4B7C-8305-499D0B65F774}" srcOrd="0" destOrd="0" presId="urn:microsoft.com/office/officeart/2005/8/layout/vList2"/>
    <dgm:cxn modelId="{865020C7-04BE-4D0B-AEA3-5D9BABA20E22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3AC22D42-3742-4116-9112-369987202ADA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1529FD-751E-4002-B181-1E15F6597D03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4BE0E70-88A9-4596-9D58-8A3560B6715C}" type="presOf" srcId="{F59DDF83-C684-48EC-90BC-A76586B1D1A7}" destId="{882AA335-C09D-470F-930A-E571B0F45518}" srcOrd="0" destOrd="0" presId="urn:microsoft.com/office/officeart/2005/8/layout/vList2"/>
    <dgm:cxn modelId="{4F60A28D-990E-42A8-B85A-386194046704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5FF809-AE96-484C-B6A8-EB3159FB9F82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55DA37E-C66E-4FE7-82DE-2C5FAEE6ADFD}" type="presOf" srcId="{752797A6-92E4-42F6-A8AC-6733BC7B7409}" destId="{48970096-A994-409F-80C0-32A8CFAB840E}" srcOrd="0" destOrd="0" presId="urn:microsoft.com/office/officeart/2005/8/layout/vList2"/>
    <dgm:cxn modelId="{39F99557-19BA-43B3-92ED-E08D4409C179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85C46C-5CF8-4597-96D7-47BD82B8F729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DFF06C9F-D75E-43B0-A8A3-21984F1CDBA3}" type="presOf" srcId="{3319E6F9-CE60-4138-B072-A3DEA2975B3B}" destId="{1D17CB07-9FDD-41AD-BCBC-F192232F33CA}" srcOrd="0" destOrd="0" presId="urn:microsoft.com/office/officeart/2005/8/layout/vList2"/>
    <dgm:cxn modelId="{E675E431-16D5-4624-BCF1-360B1F8F88D2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A07575-4126-4116-9DE0-EB4E31D3B86B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75326592-8A1A-4AA0-A0EB-B174EDEEDBDF}" type="presOf" srcId="{F59DDF83-C684-48EC-90BC-A76586B1D1A7}" destId="{882AA335-C09D-470F-930A-E571B0F45518}" srcOrd="0" destOrd="0" presId="urn:microsoft.com/office/officeart/2005/8/layout/vList2"/>
    <dgm:cxn modelId="{1CB4ED2E-CA02-487E-BAC0-D4EDC7FDF531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B9E7B1-05B7-467E-8F26-F8232953CCBB}" type="presOf" srcId="{752797A6-92E4-42F6-A8AC-6733BC7B7409}" destId="{48970096-A994-409F-80C0-32A8CFAB840E}" srcOrd="0" destOrd="0" presId="urn:microsoft.com/office/officeart/2005/8/layout/vList2"/>
    <dgm:cxn modelId="{678D751D-38CC-4863-908D-90EE10AE87A0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F53EBE72-A24D-4C72-BF10-F48C4DB1B1C6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                                        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Lenka Takáčová</a:t>
          </a:r>
        </a:p>
      </dsp:txBody>
      <dsp:txXfrm>
        <a:off x="18734" y="29185"/>
        <a:ext cx="9106532" cy="34629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	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5555"/>
          <a:ext cx="9144000" cy="416108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                                                                                                                                                </a:t>
          </a:r>
          <a:endParaRPr lang="cs-CZ" sz="1800" kern="1200" dirty="0"/>
        </a:p>
      </dsp:txBody>
      <dsp:txXfrm>
        <a:off x="20313" y="25868"/>
        <a:ext cx="9103374" cy="37548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B4E8-D5FB-42FE-854A-B3F410F443D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F47B-4866-44FB-9495-F85DAB84C8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74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13" Type="http://schemas.microsoft.com/office/2007/relationships/diagramDrawing" Target="../diagrams/drawing2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3.xml"/><Relationship Id="rId12" Type="http://schemas.openxmlformats.org/officeDocument/2006/relationships/diagramColors" Target="../diagrams/colors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23.xml"/><Relationship Id="rId11" Type="http://schemas.openxmlformats.org/officeDocument/2006/relationships/diagramQuickStyle" Target="../diagrams/quickStyle24.xml"/><Relationship Id="rId5" Type="http://schemas.openxmlformats.org/officeDocument/2006/relationships/diagramLayout" Target="../diagrams/layout23.xml"/><Relationship Id="rId15" Type="http://schemas.openxmlformats.org/officeDocument/2006/relationships/image" Target="../media/image32.wmf"/><Relationship Id="rId10" Type="http://schemas.openxmlformats.org/officeDocument/2006/relationships/diagramLayout" Target="../diagrams/layout24.xml"/><Relationship Id="rId4" Type="http://schemas.openxmlformats.org/officeDocument/2006/relationships/diagramData" Target="../diagrams/data23.xml"/><Relationship Id="rId9" Type="http://schemas.openxmlformats.org/officeDocument/2006/relationships/diagramData" Target="../diagrams/data24.xml"/><Relationship Id="rId14" Type="http://schemas.openxmlformats.org/officeDocument/2006/relationships/hyperlink" Target="file:///C:\Users\Uzivatel\Documents\Matematika\&#352;ablony\Funkce\VY_32_INOVACE_MAT_2_TA_15.pptx#-1,2,Element&#225;rn&#237; funkce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13" Type="http://schemas.microsoft.com/office/2007/relationships/diagramDrawing" Target="../diagrams/drawing2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5.xml"/><Relationship Id="rId12" Type="http://schemas.openxmlformats.org/officeDocument/2006/relationships/diagramColors" Target="../diagrams/colors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25.xml"/><Relationship Id="rId11" Type="http://schemas.openxmlformats.org/officeDocument/2006/relationships/diagramQuickStyle" Target="../diagrams/quickStyle26.xml"/><Relationship Id="rId5" Type="http://schemas.openxmlformats.org/officeDocument/2006/relationships/diagramLayout" Target="../diagrams/layout25.xml"/><Relationship Id="rId10" Type="http://schemas.openxmlformats.org/officeDocument/2006/relationships/diagramLayout" Target="../diagrams/layout26.xml"/><Relationship Id="rId4" Type="http://schemas.openxmlformats.org/officeDocument/2006/relationships/diagramData" Target="../diagrams/data25.xml"/><Relationship Id="rId9" Type="http://schemas.openxmlformats.org/officeDocument/2006/relationships/diagramData" Target="../diagrams/data2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18" Type="http://schemas.microsoft.com/office/2007/relationships/diagramDrawing" Target="../diagrams/drawing7.xml"/><Relationship Id="rId26" Type="http://schemas.openxmlformats.org/officeDocument/2006/relationships/image" Target="../media/image8.png"/><Relationship Id="rId3" Type="http://schemas.openxmlformats.org/officeDocument/2006/relationships/chart" Target="../charts/chart1.xml"/><Relationship Id="rId21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17" Type="http://schemas.openxmlformats.org/officeDocument/2006/relationships/diagramColors" Target="../diagrams/colors7.xml"/><Relationship Id="rId25" Type="http://schemas.openxmlformats.org/officeDocument/2006/relationships/hyperlink" Target="file:///C:\Users\Uzivatel\Documents\Matematika\&#352;ablony\Funkce\VY_32_INOVACE_MAT_2_TA_15.pptx#-1,3,Logaritmick&#225; funkce " TargetMode="Externa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7.xml"/><Relationship Id="rId20" Type="http://schemas.openxmlformats.org/officeDocument/2006/relationships/image" Target="../media/image3.png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24" Type="http://schemas.openxmlformats.org/officeDocument/2006/relationships/image" Target="../media/image7.png"/><Relationship Id="rId5" Type="http://schemas.openxmlformats.org/officeDocument/2006/relationships/diagramLayout" Target="../diagrams/layout5.xml"/><Relationship Id="rId15" Type="http://schemas.openxmlformats.org/officeDocument/2006/relationships/diagramLayout" Target="../diagrams/layout7.xml"/><Relationship Id="rId23" Type="http://schemas.openxmlformats.org/officeDocument/2006/relationships/image" Target="../media/image6.png"/><Relationship Id="rId10" Type="http://schemas.openxmlformats.org/officeDocument/2006/relationships/diagramLayout" Target="../diagrams/layout6.xml"/><Relationship Id="rId19" Type="http://schemas.openxmlformats.org/officeDocument/2006/relationships/image" Target="../media/image2.png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Relationship Id="rId14" Type="http://schemas.openxmlformats.org/officeDocument/2006/relationships/diagramData" Target="../diagrams/data7.xml"/><Relationship Id="rId2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26" Type="http://schemas.openxmlformats.org/officeDocument/2006/relationships/hyperlink" Target="file:///C:\Users\Uzivatel\Documents\Matematika\&#352;ablony\Funkce\VY_32_INOVACE_MAT_2_TA_15.pptx#-1,3,Logaritmick&#225; funkce " TargetMode="External"/><Relationship Id="rId3" Type="http://schemas.openxmlformats.org/officeDocument/2006/relationships/chart" Target="../charts/chart2.xml"/><Relationship Id="rId21" Type="http://schemas.openxmlformats.org/officeDocument/2006/relationships/image" Target="../media/image10.pn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5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0.xml"/><Relationship Id="rId20" Type="http://schemas.openxmlformats.org/officeDocument/2006/relationships/image" Target="../media/image3.png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24" Type="http://schemas.openxmlformats.org/officeDocument/2006/relationships/image" Target="../media/image13.png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23" Type="http://schemas.openxmlformats.org/officeDocument/2006/relationships/image" Target="../media/image12.png"/><Relationship Id="rId10" Type="http://schemas.openxmlformats.org/officeDocument/2006/relationships/diagramLayout" Target="../diagrams/layout9.xml"/><Relationship Id="rId19" Type="http://schemas.openxmlformats.org/officeDocument/2006/relationships/image" Target="../media/image9.png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Relationship Id="rId22" Type="http://schemas.openxmlformats.org/officeDocument/2006/relationships/image" Target="../media/image11.png"/><Relationship Id="rId27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18" Type="http://schemas.microsoft.com/office/2007/relationships/diagramDrawing" Target="../diagrams/drawing13.xml"/><Relationship Id="rId26" Type="http://schemas.openxmlformats.org/officeDocument/2006/relationships/image" Target="../media/image8.png"/><Relationship Id="rId3" Type="http://schemas.openxmlformats.org/officeDocument/2006/relationships/chart" Target="../charts/chart3.xml"/><Relationship Id="rId21" Type="http://schemas.openxmlformats.org/officeDocument/2006/relationships/image" Target="../media/image16.pn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17" Type="http://schemas.openxmlformats.org/officeDocument/2006/relationships/diagramColors" Target="../diagrams/colors13.xml"/><Relationship Id="rId25" Type="http://schemas.openxmlformats.org/officeDocument/2006/relationships/hyperlink" Target="file:///C:\Users\Uzivatel\Documents\Matematika\&#352;ablony\Funkce\VY_32_INOVACE_MAT_2_TA_12.pptx#-1,3,Logaritmick&#225; funkce " TargetMode="Externa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3.xml"/><Relationship Id="rId20" Type="http://schemas.openxmlformats.org/officeDocument/2006/relationships/image" Target="../media/image3.png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24" Type="http://schemas.openxmlformats.org/officeDocument/2006/relationships/image" Target="../media/image19.png"/><Relationship Id="rId5" Type="http://schemas.openxmlformats.org/officeDocument/2006/relationships/diagramLayout" Target="../diagrams/layout11.xml"/><Relationship Id="rId15" Type="http://schemas.openxmlformats.org/officeDocument/2006/relationships/diagramLayout" Target="../diagrams/layout13.xml"/><Relationship Id="rId23" Type="http://schemas.openxmlformats.org/officeDocument/2006/relationships/image" Target="../media/image18.png"/><Relationship Id="rId10" Type="http://schemas.openxmlformats.org/officeDocument/2006/relationships/diagramLayout" Target="../diagrams/layout12.xml"/><Relationship Id="rId19" Type="http://schemas.openxmlformats.org/officeDocument/2006/relationships/image" Target="../media/image15.png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Relationship Id="rId14" Type="http://schemas.openxmlformats.org/officeDocument/2006/relationships/diagramData" Target="../diagrams/data13.xml"/><Relationship Id="rId2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13" Type="http://schemas.microsoft.com/office/2007/relationships/diagramDrawing" Target="../diagrams/drawing15.xml"/><Relationship Id="rId18" Type="http://schemas.microsoft.com/office/2007/relationships/diagramDrawing" Target="../diagrams/drawing16.xml"/><Relationship Id="rId26" Type="http://schemas.openxmlformats.org/officeDocument/2006/relationships/hyperlink" Target="file:///C:\Users\Uzivatel\Documents\Matematika\&#352;ablony\Funkce\VY_32_INOVACE_MAT_2_TA_15.pptx#-1,3,Logaritmick&#225; funkce " TargetMode="External"/><Relationship Id="rId3" Type="http://schemas.openxmlformats.org/officeDocument/2006/relationships/chart" Target="../charts/chart4.xml"/><Relationship Id="rId21" Type="http://schemas.openxmlformats.org/officeDocument/2006/relationships/image" Target="../media/image16.png"/><Relationship Id="rId7" Type="http://schemas.openxmlformats.org/officeDocument/2006/relationships/diagramColors" Target="../diagrams/colors14.xml"/><Relationship Id="rId12" Type="http://schemas.openxmlformats.org/officeDocument/2006/relationships/diagramColors" Target="../diagrams/colors15.xml"/><Relationship Id="rId17" Type="http://schemas.openxmlformats.org/officeDocument/2006/relationships/diagramColors" Target="../diagrams/colors16.xml"/><Relationship Id="rId25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6.xml"/><Relationship Id="rId20" Type="http://schemas.openxmlformats.org/officeDocument/2006/relationships/image" Target="../media/image3.png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14.xml"/><Relationship Id="rId11" Type="http://schemas.openxmlformats.org/officeDocument/2006/relationships/diagramQuickStyle" Target="../diagrams/quickStyle15.xml"/><Relationship Id="rId24" Type="http://schemas.openxmlformats.org/officeDocument/2006/relationships/image" Target="../media/image23.png"/><Relationship Id="rId5" Type="http://schemas.openxmlformats.org/officeDocument/2006/relationships/diagramLayout" Target="../diagrams/layout14.xml"/><Relationship Id="rId15" Type="http://schemas.openxmlformats.org/officeDocument/2006/relationships/diagramLayout" Target="../diagrams/layout16.xml"/><Relationship Id="rId23" Type="http://schemas.openxmlformats.org/officeDocument/2006/relationships/image" Target="../media/image22.png"/><Relationship Id="rId10" Type="http://schemas.openxmlformats.org/officeDocument/2006/relationships/diagramLayout" Target="../diagrams/layout15.xml"/><Relationship Id="rId19" Type="http://schemas.openxmlformats.org/officeDocument/2006/relationships/image" Target="../media/image20.png"/><Relationship Id="rId4" Type="http://schemas.openxmlformats.org/officeDocument/2006/relationships/diagramData" Target="../diagrams/data14.xml"/><Relationship Id="rId9" Type="http://schemas.openxmlformats.org/officeDocument/2006/relationships/diagramData" Target="../diagrams/data15.xml"/><Relationship Id="rId14" Type="http://schemas.openxmlformats.org/officeDocument/2006/relationships/diagramData" Target="../diagrams/data16.xml"/><Relationship Id="rId22" Type="http://schemas.openxmlformats.org/officeDocument/2006/relationships/image" Target="../media/image21.png"/><Relationship Id="rId27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13" Type="http://schemas.microsoft.com/office/2007/relationships/diagramDrawing" Target="../diagrams/drawing18.xml"/><Relationship Id="rId18" Type="http://schemas.microsoft.com/office/2007/relationships/diagramDrawing" Target="../diagrams/drawing19.xml"/><Relationship Id="rId26" Type="http://schemas.openxmlformats.org/officeDocument/2006/relationships/hyperlink" Target="file:///C:\Users\Uzivatel\Documents\Matematika\&#352;ablony\Funkce\VY_32_INOVACE_MAT_2_TA_15.pptx#-1,3,Logaritmick&#225; funkce " TargetMode="External"/><Relationship Id="rId3" Type="http://schemas.openxmlformats.org/officeDocument/2006/relationships/chart" Target="../charts/chart5.xml"/><Relationship Id="rId21" Type="http://schemas.openxmlformats.org/officeDocument/2006/relationships/image" Target="../media/image26.png"/><Relationship Id="rId7" Type="http://schemas.openxmlformats.org/officeDocument/2006/relationships/diagramColors" Target="../diagrams/colors17.xml"/><Relationship Id="rId12" Type="http://schemas.openxmlformats.org/officeDocument/2006/relationships/diagramColors" Target="../diagrams/colors18.xml"/><Relationship Id="rId17" Type="http://schemas.openxmlformats.org/officeDocument/2006/relationships/diagramColors" Target="../diagrams/colors19.xml"/><Relationship Id="rId25" Type="http://schemas.openxmlformats.org/officeDocument/2006/relationships/image" Target="../media/image30.png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9.xml"/><Relationship Id="rId20" Type="http://schemas.openxmlformats.org/officeDocument/2006/relationships/image" Target="../media/image3.png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7.xml"/><Relationship Id="rId11" Type="http://schemas.openxmlformats.org/officeDocument/2006/relationships/diagramQuickStyle" Target="../diagrams/quickStyle18.xml"/><Relationship Id="rId24" Type="http://schemas.openxmlformats.org/officeDocument/2006/relationships/image" Target="../media/image29.png"/><Relationship Id="rId5" Type="http://schemas.openxmlformats.org/officeDocument/2006/relationships/diagramLayout" Target="../diagrams/layout17.xml"/><Relationship Id="rId15" Type="http://schemas.openxmlformats.org/officeDocument/2006/relationships/diagramLayout" Target="../diagrams/layout19.xml"/><Relationship Id="rId23" Type="http://schemas.openxmlformats.org/officeDocument/2006/relationships/image" Target="../media/image28.png"/><Relationship Id="rId10" Type="http://schemas.openxmlformats.org/officeDocument/2006/relationships/diagramLayout" Target="../diagrams/layout18.xml"/><Relationship Id="rId19" Type="http://schemas.openxmlformats.org/officeDocument/2006/relationships/image" Target="../media/image25.png"/><Relationship Id="rId4" Type="http://schemas.openxmlformats.org/officeDocument/2006/relationships/diagramData" Target="../diagrams/data17.xml"/><Relationship Id="rId9" Type="http://schemas.openxmlformats.org/officeDocument/2006/relationships/diagramData" Target="../diagrams/data18.xml"/><Relationship Id="rId14" Type="http://schemas.openxmlformats.org/officeDocument/2006/relationships/diagramData" Target="../diagrams/data19.xml"/><Relationship Id="rId22" Type="http://schemas.openxmlformats.org/officeDocument/2006/relationships/image" Target="../media/image27.png"/><Relationship Id="rId27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13" Type="http://schemas.openxmlformats.org/officeDocument/2006/relationships/diagramData" Target="../diagrams/data22.xml"/><Relationship Id="rId18" Type="http://schemas.openxmlformats.org/officeDocument/2006/relationships/image" Target="../media/image31.png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17" Type="http://schemas.microsoft.com/office/2007/relationships/diagramDrawing" Target="../diagrams/drawing22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22.xml"/><Relationship Id="rId1" Type="http://schemas.openxmlformats.org/officeDocument/2006/relationships/tags" Target="../tags/tag9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5" Type="http://schemas.openxmlformats.org/officeDocument/2006/relationships/diagramQuickStyle" Target="../diagrams/quickStyle22.xml"/><Relationship Id="rId10" Type="http://schemas.openxmlformats.org/officeDocument/2006/relationships/diagramQuickStyle" Target="../diagrams/quickStyle21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Relationship Id="rId14" Type="http://schemas.openxmlformats.org/officeDocument/2006/relationships/diagramLayout" Target="../diagrams/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1651"/>
              </p:ext>
            </p:extLst>
          </p:nvPr>
        </p:nvGraphicFramePr>
        <p:xfrm>
          <a:off x="403888" y="666002"/>
          <a:ext cx="8225761" cy="485967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60059"/>
                <a:gridCol w="6065702"/>
              </a:tblGrid>
              <a:tr h="22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projektu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CZ.1.07/1.5.00/34.5691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2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projektu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Škola pro 21. století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448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a název šablony klíčové aktivity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III/2 Inovace a zkvalitnění výuky prostřednictvím ICT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448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školy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Vyšší odborná škola zdravotnická a Střední zdravotnická škola,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Hradec Králové, Komenského 234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8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vzdělávacího materiálu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smtClean="0">
                          <a:effectLst/>
                        </a:rPr>
                        <a:t>VY_32_INOVACE_MAT_2_TA_14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8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Tematická oblast (název sady)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Funkce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8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vzdělávacího materiálu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Logaritmická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funkce s posuvem</a:t>
                      </a:r>
                      <a:endParaRPr lang="cs-CZ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</a:tr>
              <a:tr h="22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Autor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Mgr. </a:t>
                      </a:r>
                      <a:r>
                        <a:rPr lang="cs-CZ" sz="1300" dirty="0" smtClean="0">
                          <a:effectLst/>
                        </a:rPr>
                        <a:t>Lenka Takáčová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2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Předmět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Matematika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2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Ročník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2</a:t>
                      </a:r>
                      <a:r>
                        <a:rPr lang="cs-CZ" sz="1300" dirty="0" smtClean="0">
                          <a:effectLst/>
                        </a:rPr>
                        <a:t>. </a:t>
                      </a:r>
                      <a:r>
                        <a:rPr lang="cs-CZ" sz="1300" dirty="0">
                          <a:effectLst/>
                        </a:rPr>
                        <a:t>ročník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2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Obor vzdělávání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Zdravotnické lyceum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2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vytvořeno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Září 2013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778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Anotace včetně cílů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Cílem prezentace je názorně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vysvětlit posunutí logaritmické funkce po ose x a ose y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to prostřednictvím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obrázků </a:t>
                      </a: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řešených příkladů.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ák zakreslí posunutí 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grafu logaritmické funkce.</a:t>
                      </a:r>
                      <a:endParaRPr lang="cs-CZ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22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Metodický pokyn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je určená pro práci v hodině.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91852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07909790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7129599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8595" y="922287"/>
            <a:ext cx="7772400" cy="1470025"/>
          </a:xfrm>
        </p:spPr>
        <p:txBody>
          <a:bodyPr/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Další hodina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 flipV="1">
            <a:off x="517252" y="2328863"/>
            <a:ext cx="7669486" cy="63449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C:\Users\admin\AppData\Local\Microsoft\Windows\Temporary Internet Files\Content.IE5\N5I9LVEK\MC900441932[1].wmf">
            <a:hlinkClick r:id="rId14" action="ppaction://hlinkpres?slideindex=2&amp;slidetitle=Elementární funkc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5856151" y="1071562"/>
            <a:ext cx="1270274" cy="111442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02176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214312" y="286882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Zdroje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>
            <a:off x="331515" y="1435050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14311" y="1756907"/>
            <a:ext cx="8479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[1</a:t>
            </a:r>
            <a:r>
              <a:rPr lang="cs-CZ" sz="1400" dirty="0"/>
              <a:t>] PETÁKOVÁ, Jindra. </a:t>
            </a:r>
            <a:r>
              <a:rPr lang="cs-CZ" sz="1400" i="1" dirty="0"/>
              <a:t>Matematika: Příprava k maturitě a k přijímacím zkouškám na vysoké školy</a:t>
            </a:r>
            <a:r>
              <a:rPr lang="cs-CZ" sz="1400" dirty="0"/>
              <a:t>. 1. vyd. Praha: Prometheus, 2006. ISBN </a:t>
            </a:r>
            <a:r>
              <a:rPr lang="cs-CZ" sz="1400" dirty="0" smtClean="0"/>
              <a:t>80-7196-099-3</a:t>
            </a:r>
            <a:r>
              <a:rPr lang="cs-CZ" sz="1400" dirty="0" smtClean="0"/>
              <a:t>.</a:t>
            </a:r>
          </a:p>
          <a:p>
            <a:r>
              <a:rPr lang="cs-CZ" sz="1400" dirty="0"/>
              <a:t> Všechny grafy jsou vytvořené v softwaru GEOGEBRA. </a:t>
            </a:r>
          </a:p>
          <a:p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2043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Elementární funkce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Logaritmická funkce posunutí po ose x a ose y</a:t>
            </a:r>
            <a:endParaRPr lang="cs-CZ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58341058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91290461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07909790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7129599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Logaritmická funkce posunutí po ose x a ose y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>
            <a:off x="1345928" y="2738785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f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604029"/>
              </p:ext>
            </p:extLst>
          </p:nvPr>
        </p:nvGraphicFramePr>
        <p:xfrm>
          <a:off x="2743308" y="2964317"/>
          <a:ext cx="5324475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43241" y="599920"/>
                <a:ext cx="8229600" cy="12181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Logaritmická </a:t>
                </a:r>
                <a:r>
                  <a:rPr lang="cs-CZ" sz="2400" b="1" dirty="0"/>
                  <a:t>funkce posunutí po ose x</a:t>
                </a:r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0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00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</m:func>
                  </m:oMath>
                </a14:m>
                <a:r>
                  <a:rPr lang="cs-CZ" sz="2000" dirty="0" smtClean="0"/>
                  <a:t>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41" y="599920"/>
                <a:ext cx="8229600" cy="1218129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 l="-741" t="-7000" b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217074" y="1845928"/>
            <a:ext cx="14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2723979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blipFill rotWithShape="0">
                <a:blip r:embed="rId21"/>
                <a:stretch>
                  <a:fillRect l="-2903" t="-2083" r="-1935" b="-4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7074" y="2320252"/>
                <a:ext cx="696804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Zakreslete graf funkce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cs-CZ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 smtClean="0"/>
                  <a:t>a </a:t>
                </a:r>
                <a:r>
                  <a:rPr lang="cs-CZ" dirty="0"/>
                  <a:t>posuňte jej po ose x doprava o </a:t>
                </a:r>
                <a:r>
                  <a:rPr lang="cs-CZ" dirty="0" smtClean="0"/>
                  <a:t>2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2320252"/>
                <a:ext cx="6968042" cy="369332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l="-787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5786959" y="3087259"/>
                <a:ext cx="820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b="0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b="0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959" y="3087259"/>
                <a:ext cx="820994" cy="369332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6409139" y="3693647"/>
                <a:ext cx="1378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139" y="3693647"/>
                <a:ext cx="1378070" cy="369332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6" descr="C:\Users\admin\AppData\Local\Microsoft\Windows\Temporary Internet Files\Content.IE5\9XXS0L7U\MC900441734[1].png">
            <a:hlinkClick r:id="rId25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49685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Graphic spid="18" grpId="0" uiExpand="1">
        <p:bldSub>
          <a:bldChart bld="series"/>
        </p:bldSub>
      </p:bldGraphic>
      <p:bldP spid="23" grpId="0" animBg="1"/>
      <p:bldP spid="35" grpId="0"/>
      <p:bldP spid="37" grpId="0"/>
      <p:bldP spid="30" grpId="0"/>
      <p:bldP spid="3" grpId="0" build="p"/>
      <p:bldP spid="2" grpId="0" animBg="1"/>
      <p:bldP spid="42" grpId="0" uiExpand="1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203408"/>
              </p:ext>
            </p:extLst>
          </p:nvPr>
        </p:nvGraphicFramePr>
        <p:xfrm>
          <a:off x="2609850" y="2689584"/>
          <a:ext cx="6027271" cy="364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43241" y="599920"/>
                <a:ext cx="8229600" cy="12181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Logaritmická </a:t>
                </a:r>
                <a:r>
                  <a:rPr lang="cs-CZ" sz="2400" b="1" dirty="0"/>
                  <a:t>funkce posunutí po ose </a:t>
                </a:r>
                <a:r>
                  <a:rPr lang="cs-CZ" sz="2400" b="1" dirty="0" smtClean="0"/>
                  <a:t>x a y</a:t>
                </a:r>
                <a:endParaRPr lang="cs-CZ" sz="2400" b="1" dirty="0"/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0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00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func>
                  </m:oMath>
                </a14:m>
                <a:r>
                  <a:rPr lang="cs-CZ" sz="2000" dirty="0" smtClean="0"/>
                  <a:t>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41" y="599920"/>
                <a:ext cx="8229600" cy="1218129"/>
              </a:xfrm>
              <a:prstGeom prst="rect">
                <a:avLst/>
              </a:prstGeom>
              <a:blipFill rotWithShape="0">
                <a:blip r:embed="rId19"/>
                <a:stretch>
                  <a:fillRect l="-741" t="-7000" b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217074" y="1845928"/>
            <a:ext cx="14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2723979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blipFill rotWithShape="0">
                <a:blip r:embed="rId21"/>
                <a:stretch>
                  <a:fillRect l="-2903" t="-2083" r="-1935" b="-4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7073" y="2320252"/>
                <a:ext cx="855545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Zakreslete graf funkce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cs-CZ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 smtClean="0"/>
                  <a:t>a </a:t>
                </a:r>
                <a:r>
                  <a:rPr lang="cs-CZ" dirty="0"/>
                  <a:t>posuňte jej po ose x </a:t>
                </a:r>
                <a:r>
                  <a:rPr lang="cs-CZ" dirty="0" smtClean="0"/>
                  <a:t>doleva </a:t>
                </a:r>
                <a:r>
                  <a:rPr lang="cs-CZ" dirty="0"/>
                  <a:t>o </a:t>
                </a:r>
                <a:r>
                  <a:rPr lang="cs-CZ" dirty="0" smtClean="0"/>
                  <a:t>2 a po ose y o 1 dolů.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3" y="2320252"/>
                <a:ext cx="8555451" cy="369332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l="-641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7628195" y="2862592"/>
                <a:ext cx="820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b="0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b="0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195" y="2862592"/>
                <a:ext cx="820994" cy="369332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5237564" y="2908645"/>
                <a:ext cx="1378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564" y="2908645"/>
                <a:ext cx="1378070" cy="369332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590815" y="3701112"/>
                <a:ext cx="1782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func>
                      <m:r>
                        <a:rPr lang="cs-CZ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815" y="3701112"/>
                <a:ext cx="1782026" cy="369332"/>
              </a:xfrm>
              <a:prstGeom prst="rect">
                <a:avLst/>
              </a:prstGeom>
              <a:blipFill rotWithShape="0">
                <a:blip r:embed="rId25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6" descr="C:\Users\admin\AppData\Local\Microsoft\Windows\Temporary Internet Files\Content.IE5\9XXS0L7U\MC900441734[1].png">
            <a:hlinkClick r:id="rId26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4209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Graphic spid="19" grpId="0" uiExpand="1">
        <p:bldSub>
          <a:bldChart bld="series"/>
        </p:bldSub>
      </p:bldGraphic>
      <p:bldP spid="23" grpId="0" animBg="1"/>
      <p:bldP spid="35" grpId="0"/>
      <p:bldP spid="37" grpId="0"/>
      <p:bldP spid="30" grpId="0"/>
      <p:bldP spid="3" grpId="0" build="p"/>
      <p:bldP spid="2" grpId="0" animBg="1"/>
      <p:bldP spid="42" grpId="0" animBg="1"/>
      <p:bldP spid="43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62643"/>
              </p:ext>
            </p:extLst>
          </p:nvPr>
        </p:nvGraphicFramePr>
        <p:xfrm>
          <a:off x="2426510" y="2845917"/>
          <a:ext cx="6134099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217074" y="463574"/>
                <a:ext cx="8343535" cy="14832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Logaritmická </a:t>
                </a:r>
                <a:r>
                  <a:rPr lang="cs-CZ" sz="2400" b="1" dirty="0"/>
                  <a:t>funkce posunutí po ose x</a:t>
                </a:r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0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00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d>
                          <m:d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</m:oMath>
                </a14:m>
                <a:r>
                  <a:rPr lang="cs-CZ" sz="2000" dirty="0" smtClean="0"/>
                  <a:t>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63574"/>
                <a:ext cx="8343535" cy="1483276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 l="-950" t="-5350" b="-4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217074" y="1845928"/>
            <a:ext cx="14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2723979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</a:t>
                </a:r>
                <a:r>
                  <a:rPr lang="cs-CZ" dirty="0" smtClean="0"/>
                  <a:t>klesající </a:t>
                </a:r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blipFill rotWithShape="0">
                <a:blip r:embed="rId21"/>
                <a:stretch>
                  <a:fillRect l="-2903" t="-2083" r="-1290" b="-4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7074" y="2320252"/>
                <a:ext cx="6968042" cy="4933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Zakreslete graf funkce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dirty="0" smtClean="0"/>
                  <a:t> a </a:t>
                </a:r>
                <a:r>
                  <a:rPr lang="cs-CZ" dirty="0"/>
                  <a:t>posuňte jej po ose x doprava o </a:t>
                </a:r>
                <a:r>
                  <a:rPr lang="cs-CZ" dirty="0" smtClean="0"/>
                  <a:t>1.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2320252"/>
                <a:ext cx="6968042" cy="493340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l="-787" t="-61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2543697" y="2835131"/>
                <a:ext cx="820994" cy="51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b="0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697" y="2835131"/>
                <a:ext cx="820994" cy="516360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3701095" y="3463000"/>
                <a:ext cx="1378070" cy="51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095" y="3463000"/>
                <a:ext cx="1378070" cy="516360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6" descr="C:\Users\admin\AppData\Local\Microsoft\Windows\Temporary Internet Files\Content.IE5\9XXS0L7U\MC900441734[1].png">
            <a:hlinkClick r:id="rId25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7409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series"/>
        </p:bldSub>
      </p:bldGraphic>
      <p:bldP spid="23" grpId="0" animBg="1"/>
      <p:bldP spid="35" grpId="0"/>
      <p:bldP spid="37" grpId="0"/>
      <p:bldP spid="30" grpId="0"/>
      <p:bldP spid="3" grpId="0" build="p"/>
      <p:bldP spid="2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072736"/>
              </p:ext>
            </p:extLst>
          </p:nvPr>
        </p:nvGraphicFramePr>
        <p:xfrm>
          <a:off x="2139403" y="2772265"/>
          <a:ext cx="6761710" cy="404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217074" y="463574"/>
                <a:ext cx="8343535" cy="14832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Logaritmická </a:t>
                </a:r>
                <a:r>
                  <a:rPr lang="cs-CZ" sz="2400" b="1" dirty="0"/>
                  <a:t>funkce posunutí po ose </a:t>
                </a:r>
                <a:r>
                  <a:rPr lang="cs-CZ" sz="2400" b="1" dirty="0" smtClean="0"/>
                  <a:t>x a y</a:t>
                </a:r>
                <a:endParaRPr lang="cs-CZ" sz="2400" b="1" dirty="0"/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0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00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d>
                          <m:d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func>
                  </m:oMath>
                </a14:m>
                <a:r>
                  <a:rPr lang="cs-CZ" sz="2000" dirty="0" smtClean="0"/>
                  <a:t>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63574"/>
                <a:ext cx="8343535" cy="1483276"/>
              </a:xfrm>
              <a:prstGeom prst="rect">
                <a:avLst/>
              </a:prstGeom>
              <a:blipFill rotWithShape="0">
                <a:blip r:embed="rId19"/>
                <a:stretch>
                  <a:fillRect l="-950" t="-5350" b="-4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217074" y="1845928"/>
            <a:ext cx="14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2723979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</a:t>
                </a:r>
                <a:r>
                  <a:rPr lang="cs-CZ" dirty="0" smtClean="0"/>
                  <a:t>klesající </a:t>
                </a:r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blipFill rotWithShape="0">
                <a:blip r:embed="rId21"/>
                <a:stretch>
                  <a:fillRect l="-2903" t="-2083" r="-1290" b="-4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7073" y="2320252"/>
                <a:ext cx="8448139" cy="4933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Zakreslete graf funkce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dirty="0" smtClean="0"/>
                  <a:t> a </a:t>
                </a:r>
                <a:r>
                  <a:rPr lang="cs-CZ" dirty="0"/>
                  <a:t>posuňte jej po ose x </a:t>
                </a:r>
                <a:r>
                  <a:rPr lang="cs-CZ" dirty="0" smtClean="0"/>
                  <a:t>doprava </a:t>
                </a:r>
                <a:r>
                  <a:rPr lang="cs-CZ" dirty="0"/>
                  <a:t>o </a:t>
                </a:r>
                <a:r>
                  <a:rPr lang="cs-CZ" dirty="0" smtClean="0"/>
                  <a:t>1 a po ose y o 3 dolů.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3" y="2320252"/>
                <a:ext cx="8448139" cy="493340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l="-650" t="-61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2286521" y="2875318"/>
                <a:ext cx="820994" cy="51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b="0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521" y="2875318"/>
                <a:ext cx="820994" cy="516360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3107515" y="3389486"/>
                <a:ext cx="1378070" cy="51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515" y="3389486"/>
                <a:ext cx="1378070" cy="516360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693428" y="5430952"/>
                <a:ext cx="1782026" cy="51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428" y="5430952"/>
                <a:ext cx="1782026" cy="516360"/>
              </a:xfrm>
              <a:prstGeom prst="rect">
                <a:avLst/>
              </a:prstGeom>
              <a:blipFill rotWithShape="0">
                <a:blip r:embed="rId25" cstate="print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6" descr="C:\Users\admin\AppData\Local\Microsoft\Windows\Temporary Internet Files\Content.IE5\9XXS0L7U\MC900441734[1].png">
            <a:hlinkClick r:id="rId26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5422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series"/>
        </p:bldSub>
      </p:bldGraphic>
      <p:bldP spid="23" grpId="0" animBg="1"/>
      <p:bldP spid="35" grpId="0"/>
      <p:bldP spid="37" grpId="0"/>
      <p:bldP spid="30" grpId="0"/>
      <p:bldP spid="3" grpId="0" build="p"/>
      <p:bldP spid="2" grpId="0" animBg="1"/>
      <p:bldP spid="42" grpId="0" animBg="1"/>
      <p:bldP spid="4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608735"/>
              </p:ext>
            </p:extLst>
          </p:nvPr>
        </p:nvGraphicFramePr>
        <p:xfrm>
          <a:off x="2139403" y="2723979"/>
          <a:ext cx="6362699" cy="3495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217074" y="463574"/>
                <a:ext cx="8343535" cy="14832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Logaritmická </a:t>
                </a:r>
                <a:r>
                  <a:rPr lang="cs-CZ" sz="2400" b="1" dirty="0"/>
                  <a:t>funkce posunutí po ose </a:t>
                </a:r>
                <a:r>
                  <a:rPr lang="cs-CZ" sz="2400" b="1" dirty="0" smtClean="0"/>
                  <a:t>x a y</a:t>
                </a:r>
                <a:endParaRPr lang="cs-CZ" sz="2400" b="1" dirty="0"/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0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00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d>
                          <m:d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000" b="0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func>
                  </m:oMath>
                </a14:m>
                <a:r>
                  <a:rPr lang="cs-CZ" sz="2000" dirty="0" smtClean="0"/>
                  <a:t>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63574"/>
                <a:ext cx="8343535" cy="1483276"/>
              </a:xfrm>
              <a:prstGeom prst="rect">
                <a:avLst/>
              </a:prstGeom>
              <a:blipFill rotWithShape="0">
                <a:blip r:embed="rId19"/>
                <a:stretch>
                  <a:fillRect l="-950" t="-5350" b="-4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217074" y="1845928"/>
            <a:ext cx="14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2723979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</a:t>
                </a:r>
                <a:r>
                  <a:rPr lang="cs-CZ" dirty="0" smtClean="0"/>
                  <a:t>klesající </a:t>
                </a:r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n</a:t>
                </a:r>
                <a:r>
                  <a:rPr lang="cs-CZ" smtClean="0"/>
                  <a:t>ení </a:t>
                </a:r>
                <a:r>
                  <a:rPr lang="cs-CZ" dirty="0" smtClean="0"/>
                  <a:t>omezená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1893980" cy="1754326"/>
              </a:xfrm>
              <a:prstGeom prst="rect">
                <a:avLst/>
              </a:prstGeom>
              <a:blipFill rotWithShape="0">
                <a:blip r:embed="rId21"/>
                <a:stretch>
                  <a:fillRect l="-2903" t="-2083" r="-1290" b="-4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7073" y="2320252"/>
                <a:ext cx="8448139" cy="4933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Zakreslete graf funkce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dirty="0" smtClean="0"/>
                  <a:t> a </a:t>
                </a:r>
                <a:r>
                  <a:rPr lang="cs-CZ" dirty="0"/>
                  <a:t>posuňte jej po ose x </a:t>
                </a:r>
                <a:r>
                  <a:rPr lang="cs-CZ" dirty="0" smtClean="0"/>
                  <a:t>doleva </a:t>
                </a:r>
                <a:r>
                  <a:rPr lang="cs-CZ" dirty="0"/>
                  <a:t>o </a:t>
                </a:r>
                <a:r>
                  <a:rPr lang="cs-CZ" dirty="0" smtClean="0"/>
                  <a:t>1 a po ose y o 3 dolů.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3" y="2320252"/>
                <a:ext cx="8448139" cy="493340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l="-650" t="-61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3415234" y="3389486"/>
                <a:ext cx="820994" cy="51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b="0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dirty="0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cs-CZ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234" y="3389486"/>
                <a:ext cx="820994" cy="516360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3279169" y="4600267"/>
                <a:ext cx="1378070" cy="51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169" y="4600267"/>
                <a:ext cx="1378070" cy="516360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736291" y="5116627"/>
                <a:ext cx="1782026" cy="516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91" y="5116627"/>
                <a:ext cx="1782026" cy="516360"/>
              </a:xfrm>
              <a:prstGeom prst="rect">
                <a:avLst/>
              </a:prstGeom>
              <a:blipFill rotWithShape="0">
                <a:blip r:embed="rId25" cstate="print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6" descr="C:\Users\admin\AppData\Local\Microsoft\Windows\Temporary Internet Files\Content.IE5\9XXS0L7U\MC900441734[1].png">
            <a:hlinkClick r:id="rId26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4392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Graphic spid="19" grpId="0" uiExpand="1">
        <p:bldSub>
          <a:bldChart bld="series"/>
        </p:bldSub>
      </p:bldGraphic>
      <p:bldP spid="23" grpId="0" animBg="1"/>
      <p:bldP spid="35" grpId="0"/>
      <p:bldP spid="37" grpId="0"/>
      <p:bldP spid="30" grpId="0"/>
      <p:bldP spid="3" grpId="0" build="p"/>
      <p:bldP spid="2" grpId="0" animBg="1"/>
      <p:bldP spid="42" grpId="0" animBg="1"/>
      <p:bldP spid="4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65160991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166483" y="686225"/>
            <a:ext cx="8229600" cy="190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/>
              <a:t>Procvičte si! </a:t>
            </a:r>
          </a:p>
          <a:p>
            <a:pPr algn="l"/>
            <a:r>
              <a:rPr lang="cs-CZ" sz="1600" dirty="0"/>
              <a:t>Zadání příkladů uvádí Petáková (1) </a:t>
            </a:r>
            <a:endParaRPr lang="cs-CZ" sz="1600" dirty="0" smtClean="0"/>
          </a:p>
          <a:p>
            <a:pPr algn="l"/>
            <a:r>
              <a:rPr lang="cs-CZ" sz="1600" dirty="0" smtClean="0"/>
              <a:t>strana 32/83 </a:t>
            </a:r>
            <a:r>
              <a:rPr lang="cs-CZ" sz="1600" dirty="0"/>
              <a:t>g</a:t>
            </a:r>
            <a:r>
              <a:rPr lang="cs-CZ" sz="1600" dirty="0" smtClean="0"/>
              <a:t>1, g2</a:t>
            </a:r>
          </a:p>
          <a:p>
            <a:pPr algn="l"/>
            <a:r>
              <a:rPr lang="cs-CZ" sz="1600" dirty="0"/>
              <a:t>strana </a:t>
            </a:r>
            <a:r>
              <a:rPr lang="cs-CZ" sz="1600" dirty="0" smtClean="0"/>
              <a:t>32/84 h1, h4, h5</a:t>
            </a:r>
            <a:endParaRPr lang="cs-CZ" sz="1600" dirty="0"/>
          </a:p>
        </p:txBody>
      </p:sp>
      <p:pic>
        <p:nvPicPr>
          <p:cNvPr id="21" name="Picture 5" descr="C:\Users\admin\AppData\Local\Microsoft\Windows\Temporary Internet Files\Content.IE5\KKP3N0AU\MC900441732[1]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681208" y="1401636"/>
            <a:ext cx="476250" cy="47625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545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10986</TotalTime>
  <Words>482</Words>
  <Application>Microsoft Office PowerPoint</Application>
  <PresentationFormat>Předvádění na obrazovce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Motiv sady Office</vt:lpstr>
      <vt:lpstr>Prezentace aplikace PowerPoint</vt:lpstr>
      <vt:lpstr>Elementární funkce</vt:lpstr>
      <vt:lpstr>Logaritmická funkce posunutí po ose x a ose 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Další hodina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Lenka Takáčová</cp:lastModifiedBy>
  <cp:revision>339</cp:revision>
  <dcterms:created xsi:type="dcterms:W3CDTF">2012-10-29T08:51:58Z</dcterms:created>
  <dcterms:modified xsi:type="dcterms:W3CDTF">2014-11-26T10:17:25Z</dcterms:modified>
</cp:coreProperties>
</file>