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4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5.xml" ContentType="application/vnd.openxmlformats-officedocument.presentationml.tag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3.xml" ContentType="application/vnd.openxmlformats-officedocument.drawingml.chart+xml"/>
  <Override PartName="/ppt/tags/tag6.xml" ContentType="application/vnd.openxmlformats-officedocument.presentationml.tags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charts/chart4.xml" ContentType="application/vnd.openxmlformats-officedocument.drawingml.chart+xml"/>
  <Override PartName="/ppt/tags/tag7.xml" ContentType="application/vnd.openxmlformats-officedocument.presentationml.tags+xml"/>
  <Override PartName="/ppt/charts/chart5.xml" ContentType="application/vnd.openxmlformats-officedocument.drawingml.chart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ags/tag8.xml" ContentType="application/vnd.openxmlformats-officedocument.presentationml.tags+xml"/>
  <Override PartName="/ppt/charts/chart6.xml" ContentType="application/vnd.openxmlformats-officedocument.drawingml.chart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ags/tag9.xml" ContentType="application/vnd.openxmlformats-officedocument.presentationml.tags+xml"/>
  <Override PartName="/ppt/charts/chart7.xml" ContentType="application/vnd.openxmlformats-officedocument.drawingml.chart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ags/tag10.xml" ContentType="application/vnd.openxmlformats-officedocument.presentationml.tags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ags/tag11.xml" ContentType="application/vnd.openxmlformats-officedocument.presentationml.tags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ags/tag12.xml" ContentType="application/vnd.openxmlformats-officedocument.presentationml.tags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7" r:id="rId2"/>
    <p:sldId id="286" r:id="rId3"/>
    <p:sldId id="260" r:id="rId4"/>
    <p:sldId id="350" r:id="rId5"/>
    <p:sldId id="351" r:id="rId6"/>
    <p:sldId id="353" r:id="rId7"/>
    <p:sldId id="352" r:id="rId8"/>
    <p:sldId id="354" r:id="rId9"/>
    <p:sldId id="355" r:id="rId10"/>
    <p:sldId id="348" r:id="rId11"/>
    <p:sldId id="310" r:id="rId12"/>
    <p:sldId id="34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CB7F"/>
    <a:srgbClr val="C3D69B"/>
    <a:srgbClr val="339966"/>
    <a:srgbClr val="008080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03447BB-5D67-496B-8E87-E561075AD55C}" styleName="Tmavý styl 1 – zvýraznění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cuments\Matematika\&#352;ablony\Funkce\graf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cuments\Matematika\&#352;ablony\Funkce\graf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cuments\Matematika\&#352;ablony\Funkce\graf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cuments\Matematika\&#352;ablony\Funkce\graf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cuments\Matematika\&#352;ablony\Funkce\graf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cuments\Matematika\&#352;ablony\Funkce\graf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cuments\Matematika\&#352;ablony\Funkce\graf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7"/>
            <c:marker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xVal>
            <c:numRef>
              <c:f>List14!$B$1:$I$1</c:f>
              <c:numCache>
                <c:formatCode>General</c:formatCode>
                <c:ptCount val="8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</c:numCache>
            </c:numRef>
          </c:xVal>
          <c:yVal>
            <c:numRef>
              <c:f>List14!$B$2:$I$2</c:f>
              <c:numCache>
                <c:formatCode>General</c:formatCode>
                <c:ptCount val="8"/>
                <c:pt idx="0">
                  <c:v>6.2500000000000014E-2</c:v>
                </c:pt>
                <c:pt idx="1">
                  <c:v>0.125</c:v>
                </c:pt>
                <c:pt idx="2">
                  <c:v>0.25</c:v>
                </c:pt>
                <c:pt idx="3">
                  <c:v>0.5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2262720"/>
        <c:axId val="282263112"/>
      </c:scatterChart>
      <c:valAx>
        <c:axId val="282262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2263112"/>
        <c:crosses val="autoZero"/>
        <c:crossBetween val="midCat"/>
      </c:valAx>
      <c:valAx>
        <c:axId val="282263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22627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7"/>
            <c:marker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xVal>
            <c:numRef>
              <c:f>'List14 (2)'!$B$1:$I$1</c:f>
              <c:numCache>
                <c:formatCode>General</c:formatCode>
                <c:ptCount val="8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</c:numCache>
            </c:numRef>
          </c:xVal>
          <c:yVal>
            <c:numRef>
              <c:f>'List14 (2)'!$B$2:$I$2</c:f>
              <c:numCache>
                <c:formatCode>General</c:formatCode>
                <c:ptCount val="8"/>
                <c:pt idx="0">
                  <c:v>16</c:v>
                </c:pt>
                <c:pt idx="1">
                  <c:v>8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0.5</c:v>
                </c:pt>
                <c:pt idx="6">
                  <c:v>0.25</c:v>
                </c:pt>
                <c:pt idx="7">
                  <c:v>0.125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2263896"/>
        <c:axId val="282264288"/>
      </c:scatterChart>
      <c:valAx>
        <c:axId val="282263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cs-CZ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2264288"/>
        <c:crosses val="autoZero"/>
        <c:crossBetween val="midCat"/>
      </c:valAx>
      <c:valAx>
        <c:axId val="282264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cs-CZ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22638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cs-CZ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7"/>
            <c:marker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xVal>
            <c:numRef>
              <c:f>List14!$B$1:$I$1</c:f>
              <c:numCache>
                <c:formatCode>General</c:formatCode>
                <c:ptCount val="8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</c:numCache>
            </c:numRef>
          </c:xVal>
          <c:yVal>
            <c:numRef>
              <c:f>List14!$B$2:$I$2</c:f>
              <c:numCache>
                <c:formatCode>General</c:formatCode>
                <c:ptCount val="8"/>
                <c:pt idx="0">
                  <c:v>6.25E-2</c:v>
                </c:pt>
                <c:pt idx="1">
                  <c:v>0.125</c:v>
                </c:pt>
                <c:pt idx="2">
                  <c:v>0.25</c:v>
                </c:pt>
                <c:pt idx="3">
                  <c:v>0.5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1959648"/>
        <c:axId val="281960040"/>
      </c:scatterChart>
      <c:valAx>
        <c:axId val="281959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1960040"/>
        <c:crosses val="autoZero"/>
        <c:crossBetween val="midCat"/>
      </c:valAx>
      <c:valAx>
        <c:axId val="281960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19596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7"/>
            <c:marker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xVal>
            <c:numRef>
              <c:f>'List14 (2)'!$B$1:$I$1</c:f>
              <c:numCache>
                <c:formatCode>General</c:formatCode>
                <c:ptCount val="8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</c:numCache>
            </c:numRef>
          </c:xVal>
          <c:yVal>
            <c:numRef>
              <c:f>'List14 (2)'!$B$2:$I$2</c:f>
              <c:numCache>
                <c:formatCode>General</c:formatCode>
                <c:ptCount val="8"/>
                <c:pt idx="0">
                  <c:v>16</c:v>
                </c:pt>
                <c:pt idx="1">
                  <c:v>8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0.5</c:v>
                </c:pt>
                <c:pt idx="6">
                  <c:v>0.25</c:v>
                </c:pt>
                <c:pt idx="7">
                  <c:v>0.125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1964352"/>
        <c:axId val="281964744"/>
      </c:scatterChart>
      <c:valAx>
        <c:axId val="281964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cs-CZ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1964744"/>
        <c:crosses val="autoZero"/>
        <c:crossBetween val="midCat"/>
      </c:valAx>
      <c:valAx>
        <c:axId val="281964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cs-CZ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19643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cs-CZ"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4"/>
            <c:marker>
              <c:spPr>
                <a:solidFill>
                  <a:srgbClr val="FF0000"/>
                </a:solidFill>
                <a:ln w="31750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xVal>
            <c:numRef>
              <c:f>'List14 (3)'!$B$1:$I$1</c:f>
              <c:numCache>
                <c:formatCode>General</c:formatCode>
                <c:ptCount val="8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</c:numCache>
            </c:numRef>
          </c:xVal>
          <c:yVal>
            <c:numRef>
              <c:f>'List14 (3)'!$B$2:$I$2</c:f>
              <c:numCache>
                <c:formatCode>General</c:formatCode>
                <c:ptCount val="8"/>
                <c:pt idx="0">
                  <c:v>1.2345679012345682E-2</c:v>
                </c:pt>
                <c:pt idx="1">
                  <c:v>3.7037037037037042E-2</c:v>
                </c:pt>
                <c:pt idx="2">
                  <c:v>0.1111111111111111</c:v>
                </c:pt>
                <c:pt idx="3">
                  <c:v>0.33333333333333331</c:v>
                </c:pt>
                <c:pt idx="4">
                  <c:v>1</c:v>
                </c:pt>
                <c:pt idx="5">
                  <c:v>3</c:v>
                </c:pt>
                <c:pt idx="6">
                  <c:v>9</c:v>
                </c:pt>
                <c:pt idx="7">
                  <c:v>27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3003552"/>
        <c:axId val="283003944"/>
      </c:scatterChart>
      <c:valAx>
        <c:axId val="283003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3003944"/>
        <c:crosses val="autoZero"/>
        <c:crossBetween val="midCat"/>
      </c:valAx>
      <c:valAx>
        <c:axId val="283003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3003552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4"/>
            <c:marker>
              <c:spPr>
                <a:solidFill>
                  <a:srgbClr val="FF0000"/>
                </a:solidFill>
                <a:ln w="28575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dPt>
            <c:idx val="7"/>
            <c:marker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xVal>
            <c:numRef>
              <c:f>List14!$B$1:$I$1</c:f>
              <c:numCache>
                <c:formatCode>General</c:formatCode>
                <c:ptCount val="8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</c:numCache>
            </c:numRef>
          </c:xVal>
          <c:yVal>
            <c:numRef>
              <c:f>List14!$B$2:$I$2</c:f>
              <c:numCache>
                <c:formatCode>General</c:formatCode>
                <c:ptCount val="8"/>
                <c:pt idx="0">
                  <c:v>6.25E-2</c:v>
                </c:pt>
                <c:pt idx="1">
                  <c:v>0.125</c:v>
                </c:pt>
                <c:pt idx="2">
                  <c:v>0.25</c:v>
                </c:pt>
                <c:pt idx="3">
                  <c:v>0.5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0314008"/>
        <c:axId val="310314400"/>
      </c:scatterChart>
      <c:valAx>
        <c:axId val="310314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0314400"/>
        <c:crosses val="autoZero"/>
        <c:crossBetween val="midCat"/>
      </c:valAx>
      <c:valAx>
        <c:axId val="31031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03140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7"/>
            <c:marker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xVal>
            <c:numRef>
              <c:f>'List14 (4)'!$B$1:$I$1</c:f>
              <c:numCache>
                <c:formatCode>General</c:formatCode>
                <c:ptCount val="8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</c:numCache>
            </c:numRef>
          </c:xVal>
          <c:yVal>
            <c:numRef>
              <c:f>'List14 (4)'!$B$2:$I$2</c:f>
              <c:numCache>
                <c:formatCode>General</c:formatCode>
                <c:ptCount val="8"/>
                <c:pt idx="0">
                  <c:v>256</c:v>
                </c:pt>
                <c:pt idx="1">
                  <c:v>64</c:v>
                </c:pt>
                <c:pt idx="2">
                  <c:v>16</c:v>
                </c:pt>
                <c:pt idx="3">
                  <c:v>4</c:v>
                </c:pt>
                <c:pt idx="4">
                  <c:v>1</c:v>
                </c:pt>
                <c:pt idx="5">
                  <c:v>0.25</c:v>
                </c:pt>
                <c:pt idx="6">
                  <c:v>6.25E-2</c:v>
                </c:pt>
                <c:pt idx="7">
                  <c:v>1.5625E-2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0319104"/>
        <c:axId val="310319496"/>
      </c:scatterChart>
      <c:valAx>
        <c:axId val="310319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0319496"/>
        <c:crosses val="autoZero"/>
        <c:crossBetween val="midCat"/>
      </c:valAx>
      <c:valAx>
        <c:axId val="310319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03191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Matematika: Funkce                                                                                                               </a:t>
          </a:r>
          <a:r>
            <a:rPr lang="cs-CZ" sz="1600" b="0" dirty="0" smtClean="0"/>
            <a:t>VOŠ a SZŠ Hradec Králové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04F34A79-C027-4516-8359-141D46D3D034}" type="presOf" srcId="{F59DDF83-C684-48EC-90BC-A76586B1D1A7}" destId="{882AA335-C09D-470F-930A-E571B0F45518}" srcOrd="0" destOrd="0" presId="urn:microsoft.com/office/officeart/2005/8/layout/vList2"/>
    <dgm:cxn modelId="{F5BA6AD2-E229-4C1D-A6CE-A8DF2A550342}" type="presOf" srcId="{7DB70298-C570-4D9C-BB4A-9F44B9E719B3}" destId="{B7835B6C-8A71-4E19-8D22-F9AED554923A}" srcOrd="0" destOrd="0" presId="urn:microsoft.com/office/officeart/2005/8/layout/vList2"/>
    <dgm:cxn modelId="{B49337FB-6E34-4022-AC0D-BB9750CCC925}" type="presParOf" srcId="{B7835B6C-8A71-4E19-8D22-F9AED554923A}" destId="{882AA335-C09D-470F-930A-E571B0F45518}" srcOrd="0" destOrd="0" presId="urn:microsoft.com/office/officeart/2005/8/layout/vList2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Další kapitola                                                                                                        Příklady                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EA0FD2D-0214-400D-8F84-1652E1EBF551}" type="presOf" srcId="{3319E6F9-CE60-4138-B072-A3DEA2975B3B}" destId="{1D17CB07-9FDD-41AD-BCBC-F192232F33CA}" srcOrd="0" destOrd="0" presId="urn:microsoft.com/office/officeart/2005/8/layout/vList2"/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FA37C7CF-DF05-406E-BF48-CA80BE37B3E5}" type="presOf" srcId="{41AED6E1-94F2-4A2A-92F1-86F4AE739D8E}" destId="{BEB9F59E-7E8F-468D-819E-2488E32D7766}" srcOrd="0" destOrd="0" presId="urn:microsoft.com/office/officeart/2005/8/layout/vList2"/>
    <dgm:cxn modelId="{E121E4C0-5D61-4360-B90B-395561398155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Exponenciální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772A14A-5B31-422B-AD55-DA82CFA8A82C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8484B098-0D4E-4233-80FF-F81F324F97B0}" type="presOf" srcId="{7DB70298-C570-4D9C-BB4A-9F44B9E719B3}" destId="{B7835B6C-8A71-4E19-8D22-F9AED554923A}" srcOrd="0" destOrd="0" presId="urn:microsoft.com/office/officeart/2005/8/layout/vList2"/>
    <dgm:cxn modelId="{12841628-D73E-4356-B543-090CE2EA55F7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07CC56-C408-40FA-B08E-8C4EFE723209}" type="presOf" srcId="{469538E5-5656-4F2F-8505-2CD03C5D97F5}" destId="{63D20763-B48E-4B7C-8305-499D0B65F774}" srcOrd="0" destOrd="0" presId="urn:microsoft.com/office/officeart/2005/8/layout/vList2"/>
    <dgm:cxn modelId="{2535495E-0077-4D64-A9FA-D0747776C59E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5BB910B5-ED55-4EF6-BD5B-2B2D1219E5A6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Další </a:t>
          </a:r>
          <a:r>
            <a:rPr lang="cs-CZ" sz="1800" smtClean="0"/>
            <a:t>kapitola                                                                                                      Příklady     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BDBE06F5-AF4F-4EF8-B47D-1034EF28DD7D}" type="presOf" srcId="{3319E6F9-CE60-4138-B072-A3DEA2975B3B}" destId="{1D17CB07-9FDD-41AD-BCBC-F192232F33CA}" srcOrd="0" destOrd="0" presId="urn:microsoft.com/office/officeart/2005/8/layout/vList2"/>
    <dgm:cxn modelId="{0A3B076D-4DDD-48B4-A5A1-0A0A92CC9274}" type="presOf" srcId="{41AED6E1-94F2-4A2A-92F1-86F4AE739D8E}" destId="{BEB9F59E-7E8F-468D-819E-2488E32D7766}" srcOrd="0" destOrd="0" presId="urn:microsoft.com/office/officeart/2005/8/layout/vList2"/>
    <dgm:cxn modelId="{E07B80F4-D8A0-45DF-A666-CCA4B9C32801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Exponenciální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61FD427-630F-40FC-B230-0BEEF148C7BC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7CA8F6A5-740A-4688-A639-02D826AA83EF}" type="presOf" srcId="{F59DDF83-C684-48EC-90BC-A76586B1D1A7}" destId="{882AA335-C09D-470F-930A-E571B0F45518}" srcOrd="0" destOrd="0" presId="urn:microsoft.com/office/officeart/2005/8/layout/vList2"/>
    <dgm:cxn modelId="{7F5EB679-43C8-4BF1-A7DE-C2EA25D25D82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A3B0062-EFE9-42FF-ABA1-C620054F9531}" type="presOf" srcId="{752797A6-92E4-42F6-A8AC-6733BC7B7409}" destId="{48970096-A994-409F-80C0-32A8CFAB840E}" srcOrd="0" destOrd="0" presId="urn:microsoft.com/office/officeart/2005/8/layout/vList2"/>
    <dgm:cxn modelId="{954BBA89-C2A8-4627-A24C-EDB31B05846C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DEA1B8E3-6A2A-4A82-B465-9A843483B69B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Další kapitola                                                                                                     Další příklad       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1483639-9082-4F07-A4A6-A78451DA4F88}" type="presOf" srcId="{41AED6E1-94F2-4A2A-92F1-86F4AE739D8E}" destId="{BEB9F59E-7E8F-468D-819E-2488E32D7766}" srcOrd="0" destOrd="0" presId="urn:microsoft.com/office/officeart/2005/8/layout/vList2"/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9C2BD06B-0E79-4C3D-9D1D-E78FB6D3BB64}" type="presOf" srcId="{3319E6F9-CE60-4138-B072-A3DEA2975B3B}" destId="{1D17CB07-9FDD-41AD-BCBC-F192232F33CA}" srcOrd="0" destOrd="0" presId="urn:microsoft.com/office/officeart/2005/8/layout/vList2"/>
    <dgm:cxn modelId="{032674F4-5496-4BB0-B505-F6D4A9918F04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Exponenciální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64A8035-3C65-4D5E-8C54-3CFC721BAFF3}" type="presOf" srcId="{7DB70298-C570-4D9C-BB4A-9F44B9E719B3}" destId="{B7835B6C-8A71-4E19-8D22-F9AED554923A}" srcOrd="0" destOrd="0" presId="urn:microsoft.com/office/officeart/2005/8/layout/vList2"/>
    <dgm:cxn modelId="{4E3A6EBA-6488-499D-BE6B-E9A729038BD7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F4AF5226-DAAC-4FA3-AEB9-EF4BBD0F50FA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E770939-42DB-4D90-931D-3F9372427F0B}" type="presOf" srcId="{469538E5-5656-4F2F-8505-2CD03C5D97F5}" destId="{63D20763-B48E-4B7C-8305-499D0B65F774}" srcOrd="0" destOrd="0" presId="urn:microsoft.com/office/officeart/2005/8/layout/vList2"/>
    <dgm:cxn modelId="{38787D2A-A086-4968-B7E5-103DAB895179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4AC26D4B-62F7-4E2C-A31F-F43DB55778E7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Další kapitola                                                                                                     Další příklad       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34B5B21-276D-4392-9330-7B4F10DA241D}" type="presOf" srcId="{41AED6E1-94F2-4A2A-92F1-86F4AE739D8E}" destId="{BEB9F59E-7E8F-468D-819E-2488E32D7766}" srcOrd="0" destOrd="0" presId="urn:microsoft.com/office/officeart/2005/8/layout/vList2"/>
    <dgm:cxn modelId="{55084136-86E3-4BA9-ADE6-7883ECA39EBB}" type="presOf" srcId="{3319E6F9-CE60-4138-B072-A3DEA2975B3B}" destId="{1D17CB07-9FDD-41AD-BCBC-F192232F33CA}" srcOrd="0" destOrd="0" presId="urn:microsoft.com/office/officeart/2005/8/layout/vList2"/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0482FA35-C418-4194-A85E-B7A08A72DA1C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b="0" i="1" dirty="0" smtClean="0"/>
            <a:t>Autorem materiálu a všech jeho částí, není-li uvedeno jinak, je Mgr. Lenka Takáčová</a:t>
          </a:r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B90B957-15E4-4D25-85EA-882E7C6A057F}" type="presOf" srcId="{752797A6-92E4-42F6-A8AC-6733BC7B7409}" destId="{48970096-A994-409F-80C0-32A8CFAB840E}" srcOrd="0" destOrd="0" presId="urn:microsoft.com/office/officeart/2005/8/layout/vList2"/>
    <dgm:cxn modelId="{6ABBB818-CF8C-482F-8911-7C4F76726DFB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442B2C6E-9FEF-4579-A1D8-8FABE26260CD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Exponenciální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C8275E5-1D35-4A35-9BF8-10EB0B30E116}" type="presOf" srcId="{7DB70298-C570-4D9C-BB4A-9F44B9E719B3}" destId="{B7835B6C-8A71-4E19-8D22-F9AED554923A}" srcOrd="0" destOrd="0" presId="urn:microsoft.com/office/officeart/2005/8/layout/vList2"/>
    <dgm:cxn modelId="{1CFB277A-6A76-4ACF-88BA-029DBBB7EE4F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F6ABBB7C-F4A6-4E4A-A373-B19E4D7C2743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D248103-EA5F-4A35-87C0-1E0F200FE37A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D6139D94-1495-4697-8827-AA2DA9618DF6}" type="presOf" srcId="{469538E5-5656-4F2F-8505-2CD03C5D97F5}" destId="{63D20763-B48E-4B7C-8305-499D0B65F774}" srcOrd="0" destOrd="0" presId="urn:microsoft.com/office/officeart/2005/8/layout/vList2"/>
    <dgm:cxn modelId="{E1F60A10-8068-4DD1-8201-A4AA29140866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Další kapitola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FFBFAC9-52A4-4307-BB05-80806DAD9748}" type="presOf" srcId="{3319E6F9-CE60-4138-B072-A3DEA2975B3B}" destId="{1D17CB07-9FDD-41AD-BCBC-F192232F33CA}" srcOrd="0" destOrd="0" presId="urn:microsoft.com/office/officeart/2005/8/layout/vList2"/>
    <dgm:cxn modelId="{8A102998-7AEB-42F9-A9D3-129E15ED3838}" type="presOf" srcId="{41AED6E1-94F2-4A2A-92F1-86F4AE739D8E}" destId="{BEB9F59E-7E8F-468D-819E-2488E32D7766}" srcOrd="0" destOrd="0" presId="urn:microsoft.com/office/officeart/2005/8/layout/vList2"/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2AD3BCAE-12BF-4F52-9DF4-4251ACA9232F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Vlastnosti funkcí	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61460C7-D730-4BCB-AFD1-0C7C455573D8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A92297DE-72FE-4BF7-91ED-F32522420075}" type="presOf" srcId="{7DB70298-C570-4D9C-BB4A-9F44B9E719B3}" destId="{B7835B6C-8A71-4E19-8D22-F9AED554923A}" srcOrd="0" destOrd="0" presId="urn:microsoft.com/office/officeart/2005/8/layout/vList2"/>
    <dgm:cxn modelId="{49199155-4EAA-4214-A9FB-B2FC7D4259D9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270248B-309F-4539-8BE9-33513BA1ABBE}" type="presOf" srcId="{752797A6-92E4-42F6-A8AC-6733BC7B7409}" destId="{48970096-A994-409F-80C0-32A8CFAB840E}" srcOrd="0" destOrd="0" presId="urn:microsoft.com/office/officeart/2005/8/layout/vList2"/>
    <dgm:cxn modelId="{60F3574C-83A2-4E49-87A7-CE1A92BBD356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9EA363EC-8DC1-4129-82F2-C4E0CBE43AC3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                                                                                                                                                 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E53A238-229E-432C-BB3F-D5B7CE445851}" type="presOf" srcId="{41AED6E1-94F2-4A2A-92F1-86F4AE739D8E}" destId="{BEB9F59E-7E8F-468D-819E-2488E32D7766}" srcOrd="0" destOrd="0" presId="urn:microsoft.com/office/officeart/2005/8/layout/vList2"/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FB8F796F-B981-49E8-BCB1-2D65C8A2508B}" type="presOf" srcId="{3319E6F9-CE60-4138-B072-A3DEA2975B3B}" destId="{1D17CB07-9FDD-41AD-BCBC-F192232F33CA}" srcOrd="0" destOrd="0" presId="urn:microsoft.com/office/officeart/2005/8/layout/vList2"/>
    <dgm:cxn modelId="{818FB4C2-C640-430B-833A-337AC3865F50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Matematika: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954B1F4-2530-4721-9F6D-37BB0BBAE5EE}" type="presOf" srcId="{F59DDF83-C684-48EC-90BC-A76586B1D1A7}" destId="{882AA335-C09D-470F-930A-E571B0F45518}" srcOrd="0" destOrd="0" presId="urn:microsoft.com/office/officeart/2005/8/layout/vList2"/>
    <dgm:cxn modelId="{179AD485-2332-436D-83E6-06E12D743685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C103743B-9E65-49F7-8906-B8741FF85068}" type="presParOf" srcId="{B7835B6C-8A71-4E19-8D22-F9AED554923A}" destId="{882AA335-C09D-470F-930A-E571B0F45518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C8A4582-9C98-478B-87E2-0276324A7718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023BC031-C047-4CAB-8B57-391F2A10854D}" type="presOf" srcId="{469538E5-5656-4F2F-8505-2CD03C5D97F5}" destId="{63D20763-B48E-4B7C-8305-499D0B65F774}" srcOrd="0" destOrd="0" presId="urn:microsoft.com/office/officeart/2005/8/layout/vList2"/>
    <dgm:cxn modelId="{34CC023F-F7FB-4FB6-A07E-88C6AECCFB18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Matematika: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CDDBCC3-D667-4D91-A161-D11BD97DB928}" type="presOf" srcId="{7DB70298-C570-4D9C-BB4A-9F44B9E719B3}" destId="{B7835B6C-8A71-4E19-8D22-F9AED554923A}" srcOrd="0" destOrd="0" presId="urn:microsoft.com/office/officeart/2005/8/layout/vList2"/>
    <dgm:cxn modelId="{98554102-5C6C-4F0B-AA70-D9A4C326AE90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A6F3E34D-0705-4CC1-94A9-21B08D3C0127}" type="presParOf" srcId="{B7835B6C-8A71-4E19-8D22-F9AED554923A}" destId="{882AA335-C09D-470F-930A-E571B0F45518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62A224A-FFA6-4A9D-A51F-F7B7A44E73D4}" type="presOf" srcId="{469538E5-5656-4F2F-8505-2CD03C5D97F5}" destId="{63D20763-B48E-4B7C-8305-499D0B65F774}" srcOrd="0" destOrd="0" presId="urn:microsoft.com/office/officeart/2005/8/layout/vList2"/>
    <dgm:cxn modelId="{865020C7-04BE-4D0B-AEA3-5D9BABA20E22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3AC22D42-3742-4116-9112-369987202ADA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Matematika: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9602978-A129-4DFD-BE5F-667D24D4EC58}" type="presOf" srcId="{7DB70298-C570-4D9C-BB4A-9F44B9E719B3}" destId="{B7835B6C-8A71-4E19-8D22-F9AED554923A}" srcOrd="0" destOrd="0" presId="urn:microsoft.com/office/officeart/2005/8/layout/vList2"/>
    <dgm:cxn modelId="{A3F0DB52-97CE-4C22-8592-E218A0506481}" type="presOf" srcId="{F59DDF83-C684-48EC-90BC-A76586B1D1A7}" destId="{882AA335-C09D-470F-930A-E571B0F45518}" srcOrd="0" destOrd="0" presId="urn:microsoft.com/office/officeart/2005/8/layout/vList2"/>
    <dgm:cxn modelId="{F62D332D-A6BC-45D7-96E8-5A4D5A2EE8BD}" type="presParOf" srcId="{B7835B6C-8A71-4E19-8D22-F9AED554923A}" destId="{882AA335-C09D-470F-930A-E571B0F45518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7CA6AB7-9458-4C4A-AA6F-A70DE25E00B0}" type="presOf" srcId="{752797A6-92E4-42F6-A8AC-6733BC7B7409}" destId="{48970096-A994-409F-80C0-32A8CFAB840E}" srcOrd="0" destOrd="0" presId="urn:microsoft.com/office/officeart/2005/8/layout/vList2"/>
    <dgm:cxn modelId="{1F199C59-EEBE-4758-B09A-E73A28D78E08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9432F4AC-EEBE-46B8-A5AB-62FAF16C32FC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Exponenciální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31529FD-751E-4002-B181-1E15F6597D03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D4BE0E70-88A9-4596-9D58-8A3560B6715C}" type="presOf" srcId="{F59DDF83-C684-48EC-90BC-A76586B1D1A7}" destId="{882AA335-C09D-470F-930A-E571B0F45518}" srcOrd="0" destOrd="0" presId="urn:microsoft.com/office/officeart/2005/8/layout/vList2"/>
    <dgm:cxn modelId="{4F60A28D-990E-42A8-B85A-386194046704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95FF809-AE96-484C-B6A8-EB3159FB9F82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C55DA37E-C66E-4FE7-82DE-2C5FAEE6ADFD}" type="presOf" srcId="{752797A6-92E4-42F6-A8AC-6733BC7B7409}" destId="{48970096-A994-409F-80C0-32A8CFAB840E}" srcOrd="0" destOrd="0" presId="urn:microsoft.com/office/officeart/2005/8/layout/vList2"/>
    <dgm:cxn modelId="{39F99557-19BA-43B3-92ED-E08D4409C179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Další kapitola                                                                                                      Příklady      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785C46C-5CF8-4597-96D7-47BD82B8F729}" type="presOf" srcId="{41AED6E1-94F2-4A2A-92F1-86F4AE739D8E}" destId="{BEB9F59E-7E8F-468D-819E-2488E32D7766}" srcOrd="0" destOrd="0" presId="urn:microsoft.com/office/officeart/2005/8/layout/vList2"/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DFF06C9F-D75E-43B0-A8A3-21984F1CDBA3}" type="presOf" srcId="{3319E6F9-CE60-4138-B072-A3DEA2975B3B}" destId="{1D17CB07-9FDD-41AD-BCBC-F192232F33CA}" srcOrd="0" destOrd="0" presId="urn:microsoft.com/office/officeart/2005/8/layout/vList2"/>
    <dgm:cxn modelId="{E675E431-16D5-4624-BCF1-360B1F8F88D2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Exponenciální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596AA6E-6D66-4B06-BDA9-CDAA7A43C42D}" type="presOf" srcId="{F59DDF83-C684-48EC-90BC-A76586B1D1A7}" destId="{882AA335-C09D-470F-930A-E571B0F45518}" srcOrd="0" destOrd="0" presId="urn:microsoft.com/office/officeart/2005/8/layout/vList2"/>
    <dgm:cxn modelId="{514CBB41-9493-46BB-BC21-450E272E4745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7BD7EC2A-9627-4151-B98A-763682FA2759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70F6094-12E3-4DE6-B6C6-4192D257F91B}" type="presOf" srcId="{752797A6-92E4-42F6-A8AC-6733BC7B7409}" destId="{48970096-A994-409F-80C0-32A8CFAB840E}" srcOrd="0" destOrd="0" presId="urn:microsoft.com/office/officeart/2005/8/layout/vList2"/>
    <dgm:cxn modelId="{3A7F2C1B-347D-4AED-BAC9-CAE0FE8C59B6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809515DB-EE0C-461B-B521-2E9C4201B49E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179"/>
          <a:ext cx="9144000" cy="426859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Další kapitola                                                                                                        Příklady                </a:t>
          </a:r>
          <a:endParaRPr lang="cs-CZ" sz="1800" kern="1200" dirty="0"/>
        </a:p>
      </dsp:txBody>
      <dsp:txXfrm>
        <a:off x="20838" y="21017"/>
        <a:ext cx="9102324" cy="38518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Exponenciální funkce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179"/>
          <a:ext cx="9144000" cy="426859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Další </a:t>
          </a:r>
          <a:r>
            <a:rPr lang="cs-CZ" sz="1800" kern="1200" smtClean="0"/>
            <a:t>kapitola                                                                                                      Příklady     </a:t>
          </a:r>
          <a:endParaRPr lang="cs-CZ" sz="1800" kern="1200" dirty="0"/>
        </a:p>
      </dsp:txBody>
      <dsp:txXfrm>
        <a:off x="20838" y="21017"/>
        <a:ext cx="9102324" cy="38518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Exponenciální funkce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179"/>
          <a:ext cx="9144000" cy="426859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Další kapitola                                                                                                     Další příklad       </a:t>
          </a:r>
          <a:endParaRPr lang="cs-CZ" sz="1800" kern="1200" dirty="0"/>
        </a:p>
      </dsp:txBody>
      <dsp:txXfrm>
        <a:off x="20838" y="21017"/>
        <a:ext cx="9102324" cy="38518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Exponenciální funkce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179"/>
          <a:ext cx="9144000" cy="426859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Další kapitola                                                                                                     Další příklad       </a:t>
          </a:r>
          <a:endParaRPr lang="cs-CZ" sz="1800" kern="1200" dirty="0"/>
        </a:p>
      </dsp:txBody>
      <dsp:txXfrm>
        <a:off x="20838" y="21017"/>
        <a:ext cx="9102324" cy="3851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Exponenciální funkce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5555"/>
          <a:ext cx="9144000" cy="416108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Další kapitola</a:t>
          </a:r>
          <a:endParaRPr lang="cs-CZ" sz="1800" kern="1200" dirty="0"/>
        </a:p>
      </dsp:txBody>
      <dsp:txXfrm>
        <a:off x="20313" y="25868"/>
        <a:ext cx="9103374" cy="375482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Vlastnosti funkcí	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5555"/>
          <a:ext cx="9144000" cy="416108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                                                                                                                                                 </a:t>
          </a:r>
          <a:endParaRPr lang="cs-CZ" sz="1800" kern="1200" dirty="0"/>
        </a:p>
      </dsp:txBody>
      <dsp:txXfrm>
        <a:off x="20313" y="25868"/>
        <a:ext cx="9103374" cy="37548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Funkce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18734" y="29185"/>
        <a:ext cx="9106532" cy="346292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Funkce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18734" y="29185"/>
        <a:ext cx="9106532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Exponenciální funkce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5B4E8-D5FB-42FE-854A-B3F410F443D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FF47B-4866-44FB-9495-F85DAB84C8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744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4.xml"/><Relationship Id="rId13" Type="http://schemas.openxmlformats.org/officeDocument/2006/relationships/diagramData" Target="../diagrams/data25.xml"/><Relationship Id="rId18" Type="http://schemas.openxmlformats.org/officeDocument/2006/relationships/image" Target="../media/image22.png"/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12" Type="http://schemas.microsoft.com/office/2007/relationships/diagramDrawing" Target="../diagrams/drawing24.xml"/><Relationship Id="rId17" Type="http://schemas.microsoft.com/office/2007/relationships/diagramDrawing" Target="../diagrams/drawing25.xml"/><Relationship Id="rId2" Type="http://schemas.openxmlformats.org/officeDocument/2006/relationships/slideLayout" Target="../slideLayouts/slideLayout1.xml"/><Relationship Id="rId16" Type="http://schemas.openxmlformats.org/officeDocument/2006/relationships/diagramColors" Target="../diagrams/colors25.xml"/><Relationship Id="rId1" Type="http://schemas.openxmlformats.org/officeDocument/2006/relationships/tags" Target="../tags/tag10.xml"/><Relationship Id="rId6" Type="http://schemas.openxmlformats.org/officeDocument/2006/relationships/diagramColors" Target="../diagrams/colors23.xml"/><Relationship Id="rId11" Type="http://schemas.openxmlformats.org/officeDocument/2006/relationships/diagramColors" Target="../diagrams/colors24.xml"/><Relationship Id="rId5" Type="http://schemas.openxmlformats.org/officeDocument/2006/relationships/diagramQuickStyle" Target="../diagrams/quickStyle23.xml"/><Relationship Id="rId15" Type="http://schemas.openxmlformats.org/officeDocument/2006/relationships/diagramQuickStyle" Target="../diagrams/quickStyle25.xml"/><Relationship Id="rId10" Type="http://schemas.openxmlformats.org/officeDocument/2006/relationships/diagramQuickStyle" Target="../diagrams/quickStyle24.xml"/><Relationship Id="rId4" Type="http://schemas.openxmlformats.org/officeDocument/2006/relationships/diagramLayout" Target="../diagrams/layout23.xml"/><Relationship Id="rId9" Type="http://schemas.openxmlformats.org/officeDocument/2006/relationships/diagramLayout" Target="../diagrams/layout24.xml"/><Relationship Id="rId14" Type="http://schemas.openxmlformats.org/officeDocument/2006/relationships/diagramLayout" Target="../diagrams/layout25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13" Type="http://schemas.microsoft.com/office/2007/relationships/diagramDrawing" Target="../diagrams/drawing27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6.xml"/><Relationship Id="rId12" Type="http://schemas.openxmlformats.org/officeDocument/2006/relationships/diagramColors" Target="../diagrams/colors2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6" Type="http://schemas.openxmlformats.org/officeDocument/2006/relationships/diagramQuickStyle" Target="../diagrams/quickStyle26.xml"/><Relationship Id="rId11" Type="http://schemas.openxmlformats.org/officeDocument/2006/relationships/diagramQuickStyle" Target="../diagrams/quickStyle27.xml"/><Relationship Id="rId5" Type="http://schemas.openxmlformats.org/officeDocument/2006/relationships/diagramLayout" Target="../diagrams/layout26.xml"/><Relationship Id="rId15" Type="http://schemas.openxmlformats.org/officeDocument/2006/relationships/image" Target="../media/image23.wmf"/><Relationship Id="rId10" Type="http://schemas.openxmlformats.org/officeDocument/2006/relationships/diagramLayout" Target="../diagrams/layout27.xml"/><Relationship Id="rId4" Type="http://schemas.openxmlformats.org/officeDocument/2006/relationships/diagramData" Target="../diagrams/data26.xml"/><Relationship Id="rId9" Type="http://schemas.openxmlformats.org/officeDocument/2006/relationships/diagramData" Target="../diagrams/data27.xml"/><Relationship Id="rId14" Type="http://schemas.openxmlformats.org/officeDocument/2006/relationships/hyperlink" Target="file:///C:\Users\Uzivatel\Documents\Matematika\&#352;ablony\Funkce\VY_32_INOVACE_MAT_2_TA_05.pptx#-1,2,Element&#225;rn&#237; funkce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13" Type="http://schemas.microsoft.com/office/2007/relationships/diagramDrawing" Target="../diagrams/drawing29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8.xml"/><Relationship Id="rId12" Type="http://schemas.openxmlformats.org/officeDocument/2006/relationships/diagramColors" Target="../diagrams/colors2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6" Type="http://schemas.openxmlformats.org/officeDocument/2006/relationships/diagramQuickStyle" Target="../diagrams/quickStyle28.xml"/><Relationship Id="rId11" Type="http://schemas.openxmlformats.org/officeDocument/2006/relationships/diagramQuickStyle" Target="../diagrams/quickStyle29.xml"/><Relationship Id="rId5" Type="http://schemas.openxmlformats.org/officeDocument/2006/relationships/diagramLayout" Target="../diagrams/layout28.xml"/><Relationship Id="rId10" Type="http://schemas.openxmlformats.org/officeDocument/2006/relationships/diagramLayout" Target="../diagrams/layout29.xml"/><Relationship Id="rId4" Type="http://schemas.openxmlformats.org/officeDocument/2006/relationships/diagramData" Target="../diagrams/data28.xml"/><Relationship Id="rId9" Type="http://schemas.openxmlformats.org/officeDocument/2006/relationships/diagramData" Target="../diagrams/data29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18" Type="http://schemas.openxmlformats.org/officeDocument/2006/relationships/slide" Target="slide6.xml"/><Relationship Id="rId26" Type="http://schemas.openxmlformats.org/officeDocument/2006/relationships/image" Target="../media/image6.png"/><Relationship Id="rId3" Type="http://schemas.openxmlformats.org/officeDocument/2006/relationships/diagramData" Target="../diagrams/data5.xml"/><Relationship Id="rId21" Type="http://schemas.openxmlformats.org/officeDocument/2006/relationships/chart" Target="../charts/chart1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5" Type="http://schemas.openxmlformats.org/officeDocument/2006/relationships/slide" Target="slide7.xml"/><Relationship Id="rId2" Type="http://schemas.openxmlformats.org/officeDocument/2006/relationships/slideLayout" Target="../slideLayouts/slideLayout1.xml"/><Relationship Id="rId16" Type="http://schemas.openxmlformats.org/officeDocument/2006/relationships/diagramColors" Target="../diagrams/colors7.xml"/><Relationship Id="rId20" Type="http://schemas.openxmlformats.org/officeDocument/2006/relationships/image" Target="../media/image3.png"/><Relationship Id="rId1" Type="http://schemas.openxmlformats.org/officeDocument/2006/relationships/tags" Target="../tags/tag4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24" Type="http://schemas.openxmlformats.org/officeDocument/2006/relationships/image" Target="../media/image5.png"/><Relationship Id="rId5" Type="http://schemas.openxmlformats.org/officeDocument/2006/relationships/diagramQuickStyle" Target="../diagrams/quickStyle5.xml"/><Relationship Id="rId15" Type="http://schemas.openxmlformats.org/officeDocument/2006/relationships/diagramQuickStyle" Target="../diagrams/quickStyle7.xml"/><Relationship Id="rId23" Type="http://schemas.openxmlformats.org/officeDocument/2006/relationships/image" Target="../media/image4.png"/><Relationship Id="rId10" Type="http://schemas.openxmlformats.org/officeDocument/2006/relationships/diagramQuickStyle" Target="../diagrams/quickStyle6.xml"/><Relationship Id="rId19" Type="http://schemas.openxmlformats.org/officeDocument/2006/relationships/image" Target="../media/image2.png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Relationship Id="rId2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diagramData" Target="../diagrams/data10.xml"/><Relationship Id="rId18" Type="http://schemas.openxmlformats.org/officeDocument/2006/relationships/slide" Target="slide6.xml"/><Relationship Id="rId26" Type="http://schemas.openxmlformats.org/officeDocument/2006/relationships/image" Target="../media/image6.png"/><Relationship Id="rId3" Type="http://schemas.openxmlformats.org/officeDocument/2006/relationships/diagramData" Target="../diagrams/data8.xml"/><Relationship Id="rId21" Type="http://schemas.openxmlformats.org/officeDocument/2006/relationships/image" Target="../media/image8.png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17" Type="http://schemas.microsoft.com/office/2007/relationships/diagramDrawing" Target="../diagrams/drawing10.xml"/><Relationship Id="rId25" Type="http://schemas.openxmlformats.org/officeDocument/2006/relationships/slide" Target="slide7.xml"/><Relationship Id="rId2" Type="http://schemas.openxmlformats.org/officeDocument/2006/relationships/slideLayout" Target="../slideLayouts/slideLayout1.xml"/><Relationship Id="rId16" Type="http://schemas.openxmlformats.org/officeDocument/2006/relationships/diagramColors" Target="../diagrams/colors10.xml"/><Relationship Id="rId20" Type="http://schemas.openxmlformats.org/officeDocument/2006/relationships/image" Target="../media/image7.png"/><Relationship Id="rId1" Type="http://schemas.openxmlformats.org/officeDocument/2006/relationships/tags" Target="../tags/tag5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24" Type="http://schemas.openxmlformats.org/officeDocument/2006/relationships/chart" Target="../charts/chart3.xml"/><Relationship Id="rId5" Type="http://schemas.openxmlformats.org/officeDocument/2006/relationships/diagramQuickStyle" Target="../diagrams/quickStyle8.xml"/><Relationship Id="rId15" Type="http://schemas.openxmlformats.org/officeDocument/2006/relationships/diagramQuickStyle" Target="../diagrams/quickStyle10.xml"/><Relationship Id="rId23" Type="http://schemas.openxmlformats.org/officeDocument/2006/relationships/image" Target="../media/image10.png"/><Relationship Id="rId10" Type="http://schemas.openxmlformats.org/officeDocument/2006/relationships/diagramQuickStyle" Target="../diagrams/quickStyle9.xml"/><Relationship Id="rId19" Type="http://schemas.openxmlformats.org/officeDocument/2006/relationships/image" Target="../media/image2.png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Relationship Id="rId14" Type="http://schemas.openxmlformats.org/officeDocument/2006/relationships/diagramLayout" Target="../diagrams/layout10.xml"/><Relationship Id="rId2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diagramData" Target="../diagrams/data13.xml"/><Relationship Id="rId18" Type="http://schemas.openxmlformats.org/officeDocument/2006/relationships/slide" Target="slide6.xml"/><Relationship Id="rId26" Type="http://schemas.openxmlformats.org/officeDocument/2006/relationships/slide" Target="slide7.xml"/><Relationship Id="rId3" Type="http://schemas.openxmlformats.org/officeDocument/2006/relationships/diagramData" Target="../diagrams/data11.xml"/><Relationship Id="rId21" Type="http://schemas.openxmlformats.org/officeDocument/2006/relationships/image" Target="../media/image11.png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17" Type="http://schemas.microsoft.com/office/2007/relationships/diagramDrawing" Target="../diagrams/drawing13.xml"/><Relationship Id="rId25" Type="http://schemas.openxmlformats.org/officeDocument/2006/relationships/chart" Target="../charts/chart4.xml"/><Relationship Id="rId2" Type="http://schemas.openxmlformats.org/officeDocument/2006/relationships/slideLayout" Target="../slideLayouts/slideLayout1.xml"/><Relationship Id="rId16" Type="http://schemas.openxmlformats.org/officeDocument/2006/relationships/diagramColors" Target="../diagrams/colors13.xml"/><Relationship Id="rId20" Type="http://schemas.openxmlformats.org/officeDocument/2006/relationships/image" Target="../media/image7.png"/><Relationship Id="rId1" Type="http://schemas.openxmlformats.org/officeDocument/2006/relationships/tags" Target="../tags/tag6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24" Type="http://schemas.openxmlformats.org/officeDocument/2006/relationships/image" Target="../media/image10.png"/><Relationship Id="rId5" Type="http://schemas.openxmlformats.org/officeDocument/2006/relationships/diagramQuickStyle" Target="../diagrams/quickStyle11.xml"/><Relationship Id="rId15" Type="http://schemas.openxmlformats.org/officeDocument/2006/relationships/diagramQuickStyle" Target="../diagrams/quickStyle13.xml"/><Relationship Id="rId23" Type="http://schemas.openxmlformats.org/officeDocument/2006/relationships/slide" Target="slide4.xml"/><Relationship Id="rId10" Type="http://schemas.openxmlformats.org/officeDocument/2006/relationships/diagramQuickStyle" Target="../diagrams/quickStyle12.xml"/><Relationship Id="rId19" Type="http://schemas.openxmlformats.org/officeDocument/2006/relationships/image" Target="../media/image2.png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Relationship Id="rId14" Type="http://schemas.openxmlformats.org/officeDocument/2006/relationships/diagramLayout" Target="../diagrams/layout13.xml"/><Relationship Id="rId22" Type="http://schemas.openxmlformats.org/officeDocument/2006/relationships/image" Target="../media/image12.png"/><Relationship Id="rId27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13" Type="http://schemas.microsoft.com/office/2007/relationships/diagramDrawing" Target="../diagrams/drawing15.xml"/><Relationship Id="rId18" Type="http://schemas.microsoft.com/office/2007/relationships/diagramDrawing" Target="../diagrams/drawing16.xml"/><Relationship Id="rId3" Type="http://schemas.openxmlformats.org/officeDocument/2006/relationships/chart" Target="../charts/chart5.xml"/><Relationship Id="rId21" Type="http://schemas.openxmlformats.org/officeDocument/2006/relationships/image" Target="../media/image13.png"/><Relationship Id="rId7" Type="http://schemas.openxmlformats.org/officeDocument/2006/relationships/diagramColors" Target="../diagrams/colors14.xml"/><Relationship Id="rId12" Type="http://schemas.openxmlformats.org/officeDocument/2006/relationships/diagramColors" Target="../diagrams/colors15.xml"/><Relationship Id="rId17" Type="http://schemas.openxmlformats.org/officeDocument/2006/relationships/diagramColors" Target="../diagrams/colors16.xml"/><Relationship Id="rId2" Type="http://schemas.openxmlformats.org/officeDocument/2006/relationships/slideLayout" Target="../slideLayouts/slideLayout1.xml"/><Relationship Id="rId16" Type="http://schemas.openxmlformats.org/officeDocument/2006/relationships/diagramQuickStyle" Target="../diagrams/quickStyle16.xml"/><Relationship Id="rId20" Type="http://schemas.openxmlformats.org/officeDocument/2006/relationships/image" Target="../media/image2.png"/><Relationship Id="rId1" Type="http://schemas.openxmlformats.org/officeDocument/2006/relationships/tags" Target="../tags/tag7.xml"/><Relationship Id="rId6" Type="http://schemas.openxmlformats.org/officeDocument/2006/relationships/diagramQuickStyle" Target="../diagrams/quickStyle14.xml"/><Relationship Id="rId11" Type="http://schemas.openxmlformats.org/officeDocument/2006/relationships/diagramQuickStyle" Target="../diagrams/quickStyle15.xml"/><Relationship Id="rId24" Type="http://schemas.openxmlformats.org/officeDocument/2006/relationships/image" Target="../media/image15.png"/><Relationship Id="rId5" Type="http://schemas.openxmlformats.org/officeDocument/2006/relationships/diagramLayout" Target="../diagrams/layout14.xml"/><Relationship Id="rId15" Type="http://schemas.openxmlformats.org/officeDocument/2006/relationships/diagramLayout" Target="../diagrams/layout16.xml"/><Relationship Id="rId23" Type="http://schemas.openxmlformats.org/officeDocument/2006/relationships/image" Target="../media/image6.png"/><Relationship Id="rId10" Type="http://schemas.openxmlformats.org/officeDocument/2006/relationships/diagramLayout" Target="../diagrams/layout15.xml"/><Relationship Id="rId19" Type="http://schemas.openxmlformats.org/officeDocument/2006/relationships/slide" Target="slide6.xml"/><Relationship Id="rId4" Type="http://schemas.openxmlformats.org/officeDocument/2006/relationships/diagramData" Target="../diagrams/data14.xml"/><Relationship Id="rId9" Type="http://schemas.openxmlformats.org/officeDocument/2006/relationships/diagramData" Target="../diagrams/data15.xml"/><Relationship Id="rId14" Type="http://schemas.openxmlformats.org/officeDocument/2006/relationships/diagramData" Target="../diagrams/data16.xml"/><Relationship Id="rId22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13" Type="http://schemas.microsoft.com/office/2007/relationships/diagramDrawing" Target="../diagrams/drawing18.xml"/><Relationship Id="rId18" Type="http://schemas.microsoft.com/office/2007/relationships/diagramDrawing" Target="../diagrams/drawing19.xml"/><Relationship Id="rId3" Type="http://schemas.openxmlformats.org/officeDocument/2006/relationships/chart" Target="../charts/chart6.xml"/><Relationship Id="rId21" Type="http://schemas.openxmlformats.org/officeDocument/2006/relationships/image" Target="../media/image16.png"/><Relationship Id="rId7" Type="http://schemas.openxmlformats.org/officeDocument/2006/relationships/diagramColors" Target="../diagrams/colors17.xml"/><Relationship Id="rId12" Type="http://schemas.openxmlformats.org/officeDocument/2006/relationships/diagramColors" Target="../diagrams/colors18.xml"/><Relationship Id="rId17" Type="http://schemas.openxmlformats.org/officeDocument/2006/relationships/diagramColors" Target="../diagrams/colors19.xml"/><Relationship Id="rId2" Type="http://schemas.openxmlformats.org/officeDocument/2006/relationships/slideLayout" Target="../slideLayouts/slideLayout1.xml"/><Relationship Id="rId16" Type="http://schemas.openxmlformats.org/officeDocument/2006/relationships/diagramQuickStyle" Target="../diagrams/quickStyle19.xml"/><Relationship Id="rId20" Type="http://schemas.openxmlformats.org/officeDocument/2006/relationships/image" Target="../media/image2.png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17.xml"/><Relationship Id="rId11" Type="http://schemas.openxmlformats.org/officeDocument/2006/relationships/diagramQuickStyle" Target="../diagrams/quickStyle18.xml"/><Relationship Id="rId24" Type="http://schemas.openxmlformats.org/officeDocument/2006/relationships/image" Target="../media/image17.png"/><Relationship Id="rId5" Type="http://schemas.openxmlformats.org/officeDocument/2006/relationships/diagramLayout" Target="../diagrams/layout17.xml"/><Relationship Id="rId15" Type="http://schemas.openxmlformats.org/officeDocument/2006/relationships/diagramLayout" Target="../diagrams/layout19.xml"/><Relationship Id="rId23" Type="http://schemas.openxmlformats.org/officeDocument/2006/relationships/image" Target="../media/image6.png"/><Relationship Id="rId10" Type="http://schemas.openxmlformats.org/officeDocument/2006/relationships/diagramLayout" Target="../diagrams/layout18.xml"/><Relationship Id="rId19" Type="http://schemas.openxmlformats.org/officeDocument/2006/relationships/slide" Target="slide6.xml"/><Relationship Id="rId4" Type="http://schemas.openxmlformats.org/officeDocument/2006/relationships/diagramData" Target="../diagrams/data17.xml"/><Relationship Id="rId9" Type="http://schemas.openxmlformats.org/officeDocument/2006/relationships/diagramData" Target="../diagrams/data18.xml"/><Relationship Id="rId14" Type="http://schemas.openxmlformats.org/officeDocument/2006/relationships/diagramData" Target="../diagrams/data19.xml"/><Relationship Id="rId22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13" Type="http://schemas.microsoft.com/office/2007/relationships/diagramDrawing" Target="../diagrams/drawing21.xml"/><Relationship Id="rId18" Type="http://schemas.microsoft.com/office/2007/relationships/diagramDrawing" Target="../diagrams/drawing22.xml"/><Relationship Id="rId3" Type="http://schemas.openxmlformats.org/officeDocument/2006/relationships/chart" Target="../charts/chart7.xml"/><Relationship Id="rId21" Type="http://schemas.openxmlformats.org/officeDocument/2006/relationships/image" Target="../media/image18.png"/><Relationship Id="rId7" Type="http://schemas.openxmlformats.org/officeDocument/2006/relationships/diagramColors" Target="../diagrams/colors20.xml"/><Relationship Id="rId12" Type="http://schemas.openxmlformats.org/officeDocument/2006/relationships/diagramColors" Target="../diagrams/colors21.xml"/><Relationship Id="rId17" Type="http://schemas.openxmlformats.org/officeDocument/2006/relationships/diagramColors" Target="../diagrams/colors22.xml"/><Relationship Id="rId2" Type="http://schemas.openxmlformats.org/officeDocument/2006/relationships/slideLayout" Target="../slideLayouts/slideLayout1.xml"/><Relationship Id="rId16" Type="http://schemas.openxmlformats.org/officeDocument/2006/relationships/diagramQuickStyle" Target="../diagrams/quickStyle22.xml"/><Relationship Id="rId20" Type="http://schemas.openxmlformats.org/officeDocument/2006/relationships/image" Target="../media/image2.png"/><Relationship Id="rId1" Type="http://schemas.openxmlformats.org/officeDocument/2006/relationships/tags" Target="../tags/tag9.xml"/><Relationship Id="rId6" Type="http://schemas.openxmlformats.org/officeDocument/2006/relationships/diagramQuickStyle" Target="../diagrams/quickStyle20.xml"/><Relationship Id="rId11" Type="http://schemas.openxmlformats.org/officeDocument/2006/relationships/diagramQuickStyle" Target="../diagrams/quickStyle21.xml"/><Relationship Id="rId24" Type="http://schemas.openxmlformats.org/officeDocument/2006/relationships/image" Target="../media/image21.png"/><Relationship Id="rId5" Type="http://schemas.openxmlformats.org/officeDocument/2006/relationships/diagramLayout" Target="../diagrams/layout20.xml"/><Relationship Id="rId15" Type="http://schemas.openxmlformats.org/officeDocument/2006/relationships/diagramLayout" Target="../diagrams/layout22.xml"/><Relationship Id="rId23" Type="http://schemas.openxmlformats.org/officeDocument/2006/relationships/image" Target="../media/image20.png"/><Relationship Id="rId10" Type="http://schemas.openxmlformats.org/officeDocument/2006/relationships/diagramLayout" Target="../diagrams/layout21.xml"/><Relationship Id="rId19" Type="http://schemas.openxmlformats.org/officeDocument/2006/relationships/slide" Target="slide6.xml"/><Relationship Id="rId4" Type="http://schemas.openxmlformats.org/officeDocument/2006/relationships/diagramData" Target="../diagrams/data20.xml"/><Relationship Id="rId9" Type="http://schemas.openxmlformats.org/officeDocument/2006/relationships/diagramData" Target="../diagrams/data21.xml"/><Relationship Id="rId14" Type="http://schemas.openxmlformats.org/officeDocument/2006/relationships/diagramData" Target="../diagrams/data22.xml"/><Relationship Id="rId2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5638800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410241"/>
              </p:ext>
            </p:extLst>
          </p:nvPr>
        </p:nvGraphicFramePr>
        <p:xfrm>
          <a:off x="403888" y="214311"/>
          <a:ext cx="8225761" cy="4908152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160059"/>
                <a:gridCol w="6065702"/>
              </a:tblGrid>
              <a:tr h="21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Číslo projektu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CZ.1.07/1.5.00/34.5691</a:t>
                      </a:r>
                      <a:endParaRPr lang="cs-CZ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21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Název projektu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Škola pro 21. století</a:t>
                      </a:r>
                      <a:endParaRPr lang="cs-CZ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390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Číslo a název šablony klíčové aktivity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III/2 Inovace a zkvalitnění výuky prostřednictvím ICT</a:t>
                      </a:r>
                      <a:endParaRPr lang="cs-CZ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429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Název školy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Vyšší odborná škola zdravotnická a Střední zdravotnická škola,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Hradec Králové, Komenského 234</a:t>
                      </a:r>
                      <a:endParaRPr lang="cs-CZ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390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Číslo vzdělávacího materiálu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smtClean="0">
                          <a:effectLst/>
                        </a:rPr>
                        <a:t>VY_32_INOVACE_MAT_2_TA_10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390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Tematická oblast (název sady)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</a:rPr>
                        <a:t>Funkce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390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Název vzdělávacího materiálu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r>
                        <a:rPr lang="cs-CZ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Exponenciální</a:t>
                      </a:r>
                      <a:r>
                        <a:rPr lang="cs-CZ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funkce</a:t>
                      </a:r>
                      <a:endParaRPr lang="cs-CZ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</a:tr>
              <a:tr h="21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Autor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Mgr. </a:t>
                      </a:r>
                      <a:r>
                        <a:rPr lang="cs-CZ" sz="1300" dirty="0" smtClean="0">
                          <a:effectLst/>
                        </a:rPr>
                        <a:t>Lenka Takáčová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21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Předmět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Matematika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21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Ročník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2</a:t>
                      </a:r>
                      <a:r>
                        <a:rPr lang="cs-CZ" sz="1300" dirty="0" smtClean="0">
                          <a:effectLst/>
                        </a:rPr>
                        <a:t>. </a:t>
                      </a:r>
                      <a:r>
                        <a:rPr lang="cs-CZ" sz="1300" dirty="0">
                          <a:effectLst/>
                        </a:rPr>
                        <a:t>ročník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21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Obor vzdělávání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Zdravotnické lyceum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21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vytvořeno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</a:rPr>
                        <a:t>Září 2013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801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Anotace včetně cílů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Cílem prezentace je názorně </a:t>
                      </a:r>
                      <a:r>
                        <a:rPr lang="cs-CZ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vysvětlit pojem exponenciální funkce</a:t>
                      </a:r>
                      <a:r>
                        <a:rPr lang="cs-CZ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cs-CZ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to prostřednictvím </a:t>
                      </a:r>
                      <a:r>
                        <a:rPr lang="cs-CZ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obrázků </a:t>
                      </a:r>
                      <a:r>
                        <a:rPr lang="cs-CZ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řešených příkladů.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</a:t>
                      </a:r>
                      <a:r>
                        <a:rPr lang="cs-CZ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ák zakreslí </a:t>
                      </a:r>
                      <a:r>
                        <a:rPr lang="cs-CZ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graf exponenciální funkce.</a:t>
                      </a:r>
                      <a:endParaRPr lang="cs-CZ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29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Metodický pokyn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Prezentace je určená pro práci v hodině.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918528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/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6" name="Zástupný symbol pro obsah 2"/>
          <p:cNvSpPr txBox="1">
            <a:spLocks/>
          </p:cNvSpPr>
          <p:nvPr/>
        </p:nvSpPr>
        <p:spPr>
          <a:xfrm>
            <a:off x="166483" y="686225"/>
            <a:ext cx="8229600" cy="1907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r>
              <a:rPr lang="cs-CZ" sz="2000" b="1" dirty="0"/>
              <a:t>Procvičte si! </a:t>
            </a:r>
          </a:p>
          <a:p>
            <a:pPr algn="l"/>
            <a:r>
              <a:rPr lang="cs-CZ" sz="1600" dirty="0"/>
              <a:t>Zadání příkladů uvádí Petáková (1) </a:t>
            </a:r>
            <a:endParaRPr lang="cs-CZ" sz="1600" dirty="0" smtClean="0"/>
          </a:p>
          <a:p>
            <a:pPr algn="l"/>
            <a:r>
              <a:rPr lang="cs-CZ" sz="1600" dirty="0" smtClean="0"/>
              <a:t>strana 95/54 </a:t>
            </a:r>
            <a:r>
              <a:rPr lang="cs-CZ" sz="1600" dirty="0"/>
              <a:t>f</a:t>
            </a:r>
            <a:r>
              <a:rPr lang="cs-CZ" sz="1600" dirty="0" smtClean="0"/>
              <a:t>1, f2, f3, f4, f5, f7, f8, f9</a:t>
            </a:r>
          </a:p>
          <a:p>
            <a:pPr algn="l"/>
            <a:endParaRPr lang="cs-CZ" sz="2000" dirty="0"/>
          </a:p>
        </p:txBody>
      </p:sp>
      <p:pic>
        <p:nvPicPr>
          <p:cNvPr id="21" name="Picture 5" descr="C:\Users\admin\AppData\Local\Microsoft\Windows\Temporary Internet Files\Content.IE5\KKP3N0AU\MC900441732[1].pn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681208" y="1401636"/>
            <a:ext cx="476250" cy="47625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25454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407909790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67129599"/>
              </p:ext>
            </p:extLst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8595" y="922287"/>
            <a:ext cx="7772400" cy="1470025"/>
          </a:xfrm>
        </p:spPr>
        <p:txBody>
          <a:bodyPr/>
          <a:lstStyle/>
          <a:p>
            <a:r>
              <a:rPr lang="cs-CZ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Další hodina</a:t>
            </a:r>
            <a:endParaRPr lang="cs-CZ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7" name="Přímá spojovací čára 9"/>
          <p:cNvCxnSpPr/>
          <p:nvPr/>
        </p:nvCxnSpPr>
        <p:spPr>
          <a:xfrm flipV="1">
            <a:off x="517252" y="2328863"/>
            <a:ext cx="7669486" cy="63449"/>
          </a:xfrm>
          <a:prstGeom prst="line">
            <a:avLst/>
          </a:prstGeom>
          <a:ln w="101600" cap="rnd">
            <a:solidFill>
              <a:schemeClr val="accent3">
                <a:lumMod val="60000"/>
                <a:lumOff val="40000"/>
              </a:schemeClr>
            </a:soli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2" descr="C:\Users\admin\AppData\Local\Microsoft\Windows\Temporary Internet Files\Content.IE5\N5I9LVEK\MC900441932[1].wmf">
            <a:hlinkClick r:id="rId14" action="ppaction://hlinkpres?slideindex=2&amp;slidetitle=Elementární funkc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5856151" y="1071562"/>
            <a:ext cx="1270274" cy="1114425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402176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>
            <p:extLst/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214312" y="286882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Zdroje</a:t>
            </a:r>
            <a:endParaRPr lang="cs-CZ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7" name="Přímá spojovací čára 9"/>
          <p:cNvCxnSpPr/>
          <p:nvPr/>
        </p:nvCxnSpPr>
        <p:spPr>
          <a:xfrm>
            <a:off x="331515" y="1435050"/>
            <a:ext cx="6480720" cy="0"/>
          </a:xfrm>
          <a:prstGeom prst="line">
            <a:avLst/>
          </a:prstGeom>
          <a:ln w="101600" cap="rnd">
            <a:solidFill>
              <a:schemeClr val="accent3">
                <a:lumMod val="60000"/>
                <a:lumOff val="40000"/>
              </a:schemeClr>
            </a:soli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214311" y="1756907"/>
            <a:ext cx="84799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[1</a:t>
            </a:r>
            <a:r>
              <a:rPr lang="cs-CZ" sz="1400" dirty="0"/>
              <a:t>] PETÁKOVÁ, Jindra. </a:t>
            </a:r>
            <a:r>
              <a:rPr lang="cs-CZ" sz="1400" i="1" dirty="0"/>
              <a:t>Matematika: Příprava k maturitě a k přijímacím zkouškám na vysoké školy</a:t>
            </a:r>
            <a:r>
              <a:rPr lang="cs-CZ" sz="1400" dirty="0"/>
              <a:t>. 1. vyd. Praha: Prometheus, 2006. ISBN </a:t>
            </a:r>
            <a:r>
              <a:rPr lang="cs-CZ" sz="1400" dirty="0" smtClean="0"/>
              <a:t>80-7196-099-3. </a:t>
            </a:r>
            <a:endParaRPr lang="cs-CZ" sz="1400" dirty="0" smtClean="0"/>
          </a:p>
          <a:p>
            <a:r>
              <a:rPr lang="cs-CZ" sz="1400"/>
              <a:t>Všechny grafy jsou vytvořené v softwaru GEOGEBRA. </a:t>
            </a:r>
          </a:p>
          <a:p>
            <a:endParaRPr lang="cs-CZ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20438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Elementární funkce</a:t>
            </a:r>
            <a:endParaRPr lang="cs-CZ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Exponenciální funkce</a:t>
            </a:r>
            <a:endParaRPr lang="cs-CZ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958341058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0" name="Přímá spojovací čára 9"/>
          <p:cNvCxnSpPr/>
          <p:nvPr/>
        </p:nvCxnSpPr>
        <p:spPr>
          <a:xfrm>
            <a:off x="1331640" y="2420888"/>
            <a:ext cx="6480720" cy="0"/>
          </a:xfrm>
          <a:prstGeom prst="line">
            <a:avLst/>
          </a:prstGeom>
          <a:ln w="101600" cap="rnd">
            <a:solidFill>
              <a:schemeClr val="accent3">
                <a:lumMod val="60000"/>
                <a:lumOff val="40000"/>
              </a:schemeClr>
            </a:soli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791290461"/>
              </p:ext>
            </p:extLst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407909790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67129599"/>
              </p:ext>
            </p:extLst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Exponenciální funkce </a:t>
            </a:r>
            <a:endParaRPr lang="cs-CZ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7" name="Přímá spojovací čára 9"/>
          <p:cNvCxnSpPr/>
          <p:nvPr/>
        </p:nvCxnSpPr>
        <p:spPr>
          <a:xfrm>
            <a:off x="1345928" y="2738785"/>
            <a:ext cx="6480720" cy="0"/>
          </a:xfrm>
          <a:prstGeom prst="line">
            <a:avLst/>
          </a:prstGeom>
          <a:ln w="101600" cap="rnd">
            <a:solidFill>
              <a:schemeClr val="accent3">
                <a:lumMod val="60000"/>
                <a:lumOff val="40000"/>
              </a:schemeClr>
            </a:soli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074687113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42625592"/>
              </p:ext>
            </p:extLst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pic>
        <p:nvPicPr>
          <p:cNvPr id="8" name="Picture 6" descr="C:\Users\admin\AppData\Local\Microsoft\Windows\Temporary Internet Files\Content.IE5\9XXS0L7U\MC900441734[1].png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581403" y="6336000"/>
            <a:ext cx="558000" cy="558000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ástupný symbol pro obsah 2"/>
              <p:cNvSpPr txBox="1">
                <a:spLocks/>
              </p:cNvSpPr>
              <p:nvPr/>
            </p:nvSpPr>
            <p:spPr>
              <a:xfrm>
                <a:off x="485775" y="994722"/>
                <a:ext cx="8229600" cy="12611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1200"/>
                  </a:spcAft>
                </a:pPr>
                <a:r>
                  <a:rPr lang="cs-CZ" sz="2000" b="1" dirty="0" smtClean="0"/>
                  <a:t>Předpis exponenciální funkce </a:t>
                </a:r>
              </a:p>
              <a:p>
                <a:pPr algn="l" defTabSz="538163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2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cs-CZ" sz="2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cs-CZ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cs-CZ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  <m:r>
                        <a:rPr lang="cs-CZ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cs-CZ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cs-CZ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𝑫</m:t>
                      </m:r>
                      <m:d>
                        <m:dPr>
                          <m:ctrlP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</m:d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  <m:r>
                        <a:rPr lang="cs-CZ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 </m:t>
                      </m:r>
                      <m:r>
                        <a:rPr lang="cs-CZ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cs-CZ" sz="2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</m:d>
                      <m:r>
                        <a:rPr lang="cs-CZ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cs-CZ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;∞)</m:t>
                      </m:r>
                    </m:oMath>
                  </m:oMathPara>
                </a14:m>
                <a:endParaRPr lang="cs-CZ" sz="20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75" y="994722"/>
                <a:ext cx="8229600" cy="1261179"/>
              </a:xfrm>
              <a:prstGeom prst="rect">
                <a:avLst/>
              </a:prstGeom>
              <a:blipFill rotWithShape="0">
                <a:blip r:embed="rId20" cstate="print"/>
                <a:stretch>
                  <a:fillRect l="-741" t="-24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ovéPole 34">
            <a:hlinkClick r:id="" action="ppaction://hlinkshowjump?jump=nextslide"/>
          </p:cNvPr>
          <p:cNvSpPr txBox="1"/>
          <p:nvPr/>
        </p:nvSpPr>
        <p:spPr>
          <a:xfrm>
            <a:off x="1630455" y="2730935"/>
            <a:ext cx="122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graf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7" name="TextovéPole 36">
            <a:hlinkClick r:id="rId18" action="ppaction://hlinksldjump"/>
          </p:cNvPr>
          <p:cNvSpPr txBox="1"/>
          <p:nvPr/>
        </p:nvSpPr>
        <p:spPr>
          <a:xfrm>
            <a:off x="5640198" y="2796045"/>
            <a:ext cx="122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graf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27" name="Graf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5724579"/>
              </p:ext>
            </p:extLst>
          </p:nvPr>
        </p:nvGraphicFramePr>
        <p:xfrm>
          <a:off x="961966" y="3503931"/>
          <a:ext cx="2354873" cy="2279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graphicFrame>
        <p:nvGraphicFramePr>
          <p:cNvPr id="28" name="Graf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471484"/>
              </p:ext>
            </p:extLst>
          </p:nvPr>
        </p:nvGraphicFramePr>
        <p:xfrm>
          <a:off x="4980858" y="3534709"/>
          <a:ext cx="2331931" cy="227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1907517" y="3100267"/>
                <a:ext cx="6728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cs-CZ" dirty="0" smtClean="0"/>
                  <a:t>1</a:t>
                </a:r>
                <a:endParaRPr lang="cs-CZ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517" y="3100267"/>
                <a:ext cx="672813" cy="369332"/>
              </a:xfrm>
              <a:prstGeom prst="rect">
                <a:avLst/>
              </a:prstGeom>
              <a:blipFill rotWithShape="0">
                <a:blip r:embed="rId23" cstate="print"/>
                <a:stretch>
                  <a:fillRect t="-10000" r="-6364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5696976" y="3165377"/>
                <a:ext cx="111338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b="0" i="1" dirty="0" smtClean="0"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cs-CZ" sz="160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1600" b="0" i="1" dirty="0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cs-CZ" sz="1600" dirty="0" smtClean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976" y="3165377"/>
                <a:ext cx="1113382" cy="338554"/>
              </a:xfrm>
              <a:prstGeom prst="rect">
                <a:avLst/>
              </a:prstGeom>
              <a:blipFill rotWithShape="0">
                <a:blip r:embed="rId2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2" name="Picture 10" descr="C:\Users\admin\AppData\Local\Microsoft\Windows\Temporary Internet Files\Content.IE5\955RGVQT\MC900441726[1].png">
            <a:hlinkClick r:id="rId25" action="ppaction://hlinksldjump"/>
          </p:cNvPr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49685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12357383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58580122"/>
              </p:ext>
            </p:extLst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pic>
        <p:nvPicPr>
          <p:cNvPr id="8" name="Picture 6" descr="C:\Users\admin\AppData\Local\Microsoft\Windows\Temporary Internet Files\Content.IE5\9XXS0L7U\MC900441734[1].png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581403" y="6336000"/>
            <a:ext cx="558000" cy="558000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ástupný symbol pro obsah 2"/>
              <p:cNvSpPr txBox="1">
                <a:spLocks/>
              </p:cNvSpPr>
              <p:nvPr/>
            </p:nvSpPr>
            <p:spPr>
              <a:xfrm>
                <a:off x="135447" y="485334"/>
                <a:ext cx="8229600" cy="12611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1200"/>
                  </a:spcAft>
                </a:pPr>
                <a:r>
                  <a:rPr lang="cs-CZ" sz="2000" b="1" dirty="0" smtClean="0"/>
                  <a:t>Předpis exponenciální funkce </a:t>
                </a:r>
              </a:p>
              <a:p>
                <a:pPr algn="l" defTabSz="538163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𝑫</m:t>
                      </m:r>
                      <m:d>
                        <m:dPr>
                          <m:ctrlP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</m:d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 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</m:d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;∞)</m:t>
                      </m:r>
                    </m:oMath>
                  </m:oMathPara>
                </a14:m>
                <a:endParaRPr lang="cs-CZ" sz="20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47" y="485334"/>
                <a:ext cx="8229600" cy="1261179"/>
              </a:xfrm>
              <a:prstGeom prst="rect">
                <a:avLst/>
              </a:prstGeom>
              <a:blipFill rotWithShape="0">
                <a:blip r:embed="rId20" cstate="print"/>
                <a:stretch>
                  <a:fillRect l="-667" t="-24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569288" y="2089224"/>
                <a:ext cx="14166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dirty="0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cs-CZ" sz="2400" dirty="0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cs-CZ" sz="24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cs-CZ" sz="2400" b="1" i="1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88" y="2089224"/>
                <a:ext cx="1416675" cy="461665"/>
              </a:xfrm>
              <a:prstGeom prst="rect">
                <a:avLst/>
              </a:prstGeom>
              <a:blipFill rotWithShape="0">
                <a:blip r:embed="rId2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31932" y="2792413"/>
                <a:ext cx="3305976" cy="2739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cs-CZ" b="1" dirty="0" smtClean="0"/>
                  <a:t>Vlastnosti funkce:</a:t>
                </a:r>
              </a:p>
              <a:p>
                <a:r>
                  <a:rPr lang="cs-CZ" dirty="0" smtClean="0"/>
                  <a:t>funkce je rostoucí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cs-CZ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=(0;∞)</m:t>
                      </m:r>
                    </m:oMath>
                  </m:oMathPara>
                </a14:m>
                <a:endParaRPr lang="cs-CZ" b="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r>
                  <a:rPr lang="cs-CZ" dirty="0"/>
                  <a:t>n</a:t>
                </a:r>
                <a:r>
                  <a:rPr lang="cs-CZ" dirty="0" smtClean="0"/>
                  <a:t>emá minimum</a:t>
                </a:r>
                <a:endParaRPr lang="cs-CZ" dirty="0"/>
              </a:p>
              <a:p>
                <a:r>
                  <a:rPr lang="cs-CZ" dirty="0"/>
                  <a:t>o</a:t>
                </a:r>
                <a:r>
                  <a:rPr lang="cs-CZ" dirty="0" smtClean="0"/>
                  <a:t>mezená zdola číslem 0</a:t>
                </a:r>
              </a:p>
              <a:p>
                <a:r>
                  <a:rPr lang="cs-CZ" dirty="0"/>
                  <a:t>p</a:t>
                </a:r>
                <a:r>
                  <a:rPr lang="cs-CZ" dirty="0" smtClean="0"/>
                  <a:t>rochází bodem [0;1]</a:t>
                </a:r>
                <a:endParaRPr lang="cs-CZ" dirty="0"/>
              </a:p>
              <a:p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cs-CZ" dirty="0" smtClean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32" y="2792413"/>
                <a:ext cx="3305976" cy="2739211"/>
              </a:xfrm>
              <a:prstGeom prst="rect">
                <a:avLst/>
              </a:prstGeom>
              <a:blipFill rotWithShape="0">
                <a:blip r:embed="rId22"/>
                <a:stretch>
                  <a:fillRect l="-1476" t="-11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Obrázek 1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637" y="5621261"/>
            <a:ext cx="657081" cy="657081"/>
          </a:xfrm>
          <a:prstGeom prst="rect">
            <a:avLst/>
          </a:prstGeom>
        </p:spPr>
      </p:pic>
      <p:graphicFrame>
        <p:nvGraphicFramePr>
          <p:cNvPr id="20" name="Graf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3882499"/>
              </p:ext>
            </p:extLst>
          </p:nvPr>
        </p:nvGraphicFramePr>
        <p:xfrm>
          <a:off x="4490978" y="1557338"/>
          <a:ext cx="3424297" cy="4721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"/>
          </a:graphicData>
        </a:graphic>
      </p:graphicFrame>
      <p:pic>
        <p:nvPicPr>
          <p:cNvPr id="21" name="Picture 10" descr="C:\Users\admin\AppData\Local\Microsoft\Windows\Temporary Internet Files\Content.IE5\955RGVQT\MC900441726[1].png">
            <a:hlinkClick r:id="rId25" action="ppaction://hlinksldjump"/>
          </p:cNvPr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76698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7" grpId="0" build="p"/>
      <p:bldP spid="11" grpId="0" build="p"/>
      <p:bldGraphic spid="20" grpId="0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12357383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5283840"/>
              </p:ext>
            </p:extLst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pic>
        <p:nvPicPr>
          <p:cNvPr id="8" name="Picture 6" descr="C:\Users\admin\AppData\Local\Microsoft\Windows\Temporary Internet Files\Content.IE5\9XXS0L7U\MC900441734[1].png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581403" y="6336000"/>
            <a:ext cx="558000" cy="558000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ástupný symbol pro obsah 2"/>
              <p:cNvSpPr txBox="1">
                <a:spLocks/>
              </p:cNvSpPr>
              <p:nvPr/>
            </p:nvSpPr>
            <p:spPr>
              <a:xfrm>
                <a:off x="135447" y="485334"/>
                <a:ext cx="8229600" cy="12611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1200"/>
                  </a:spcAft>
                </a:pPr>
                <a:r>
                  <a:rPr lang="cs-CZ" sz="2000" b="1" dirty="0" smtClean="0"/>
                  <a:t>Předpis exponenciální funkce </a:t>
                </a:r>
              </a:p>
              <a:p>
                <a:pPr algn="l" defTabSz="538163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𝑫</m:t>
                      </m:r>
                      <m:d>
                        <m:dPr>
                          <m:ctrlP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</m:d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 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</m:d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;∞)</m:t>
                      </m:r>
                    </m:oMath>
                  </m:oMathPara>
                </a14:m>
                <a:endParaRPr lang="cs-CZ" sz="20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47" y="485334"/>
                <a:ext cx="8229600" cy="1261179"/>
              </a:xfrm>
              <a:prstGeom prst="rect">
                <a:avLst/>
              </a:prstGeom>
              <a:blipFill rotWithShape="0">
                <a:blip r:embed="rId20" cstate="print"/>
                <a:stretch>
                  <a:fillRect l="-667" t="-24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569288" y="2089224"/>
                <a:ext cx="2073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dirty="0" smtClean="0"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cs-CZ" sz="2400" dirty="0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cs-CZ" sz="2400" b="1" i="1" dirty="0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cs-CZ" sz="24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cs-CZ" sz="2400" b="1" i="1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88" y="2089224"/>
                <a:ext cx="2073900" cy="461665"/>
              </a:xfrm>
              <a:prstGeom prst="rect">
                <a:avLst/>
              </a:prstGeom>
              <a:blipFill rotWithShape="0">
                <a:blip r:embed="rId2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31932" y="2792413"/>
                <a:ext cx="3305976" cy="3016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cs-CZ" b="1" dirty="0" smtClean="0"/>
                  <a:t>Vlastnosti funkce:</a:t>
                </a:r>
              </a:p>
              <a:p>
                <a:r>
                  <a:rPr lang="cs-CZ" dirty="0" smtClean="0"/>
                  <a:t>funkce je klesající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cs-CZ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=(0;∞)</m:t>
                      </m:r>
                    </m:oMath>
                  </m:oMathPara>
                </a14:m>
                <a:endParaRPr lang="cs-CZ" b="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r>
                  <a:rPr lang="cs-CZ" dirty="0"/>
                  <a:t>n</a:t>
                </a:r>
                <a:r>
                  <a:rPr lang="cs-CZ" dirty="0" smtClean="0"/>
                  <a:t>emá minimum</a:t>
                </a:r>
                <a:endParaRPr lang="cs-CZ" dirty="0"/>
              </a:p>
              <a:p>
                <a:r>
                  <a:rPr lang="cs-CZ" dirty="0"/>
                  <a:t>o</a:t>
                </a:r>
                <a:r>
                  <a:rPr lang="cs-CZ" dirty="0" smtClean="0"/>
                  <a:t>mezená zdola číslem 0</a:t>
                </a:r>
              </a:p>
              <a:p>
                <a:r>
                  <a:rPr lang="cs-CZ" dirty="0"/>
                  <a:t>p</a:t>
                </a:r>
                <a:r>
                  <a:rPr lang="cs-CZ" dirty="0" smtClean="0"/>
                  <a:t>rochází </a:t>
                </a:r>
                <a:r>
                  <a:rPr lang="cs-CZ" dirty="0"/>
                  <a:t>bodem [0;1]</a:t>
                </a:r>
              </a:p>
              <a:p>
                <a:endParaRPr lang="cs-CZ" dirty="0"/>
              </a:p>
              <a:p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cs-CZ" dirty="0" smtClean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32" y="2792413"/>
                <a:ext cx="3305976" cy="3016210"/>
              </a:xfrm>
              <a:prstGeom prst="rect">
                <a:avLst/>
              </a:prstGeom>
              <a:blipFill rotWithShape="0">
                <a:blip r:embed="rId22"/>
                <a:stretch>
                  <a:fillRect l="-1476" t="-10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Obrázek 18">
            <a:hlinkClick r:id="rId23" action="ppaction://hlinksldjump"/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637" y="5621261"/>
            <a:ext cx="657081" cy="657081"/>
          </a:xfrm>
          <a:prstGeom prst="rect">
            <a:avLst/>
          </a:prstGeom>
        </p:spPr>
      </p:pic>
      <p:graphicFrame>
        <p:nvGraphicFramePr>
          <p:cNvPr id="13" name="Graf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275613"/>
              </p:ext>
            </p:extLst>
          </p:nvPr>
        </p:nvGraphicFramePr>
        <p:xfrm>
          <a:off x="4457701" y="1746513"/>
          <a:ext cx="3286124" cy="4375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"/>
          </a:graphicData>
        </a:graphic>
      </p:graphicFrame>
      <p:pic>
        <p:nvPicPr>
          <p:cNvPr id="15" name="Picture 10" descr="C:\Users\admin\AppData\Local\Microsoft\Windows\Temporary Internet Files\Content.IE5\955RGVQT\MC900441726[1].png">
            <a:hlinkClick r:id="rId26" action="ppaction://hlinksldjump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078247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7" grpId="0" build="p"/>
      <p:bldP spid="11" grpId="0" build="p"/>
      <p:bldGraphic spid="13" grpId="0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f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9782077"/>
              </p:ext>
            </p:extLst>
          </p:nvPr>
        </p:nvGraphicFramePr>
        <p:xfrm>
          <a:off x="4572000" y="-1602126"/>
          <a:ext cx="4572000" cy="8203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287781486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67811437"/>
              </p:ext>
            </p:extLst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pic>
        <p:nvPicPr>
          <p:cNvPr id="8" name="Picture 6" descr="C:\Users\admin\AppData\Local\Microsoft\Windows\Temporary Internet Files\Content.IE5\9XXS0L7U\MC900441734[1].pn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581403" y="6336000"/>
            <a:ext cx="558000" cy="558000"/>
          </a:xfrm>
          <a:prstGeom prst="rect">
            <a:avLst/>
          </a:prstGeom>
          <a:noFill/>
        </p:spPr>
      </p:pic>
      <p:sp>
        <p:nvSpPr>
          <p:cNvPr id="23" name="Zástupný symbol pro obsah 2"/>
          <p:cNvSpPr txBox="1">
            <a:spLocks/>
          </p:cNvSpPr>
          <p:nvPr/>
        </p:nvSpPr>
        <p:spPr>
          <a:xfrm>
            <a:off x="135447" y="485335"/>
            <a:ext cx="8229600" cy="500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r>
              <a:rPr lang="cs-CZ" sz="2000" b="1" dirty="0" smtClean="0"/>
              <a:t>Příklad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07415" y="985839"/>
                <a:ext cx="33059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Načrtněte graf funkce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cs-CZ" dirty="0" smtClean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15" y="985839"/>
                <a:ext cx="3305976" cy="369332"/>
              </a:xfrm>
              <a:prstGeom prst="rect">
                <a:avLst/>
              </a:prstGeom>
              <a:blipFill rotWithShape="0">
                <a:blip r:embed="rId21" cstate="print"/>
                <a:stretch>
                  <a:fillRect l="-1476" t="-10000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ovéPole 20"/>
          <p:cNvSpPr txBox="1"/>
          <p:nvPr/>
        </p:nvSpPr>
        <p:spPr>
          <a:xfrm>
            <a:off x="371885" y="3274593"/>
            <a:ext cx="122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graf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40408" y="1390890"/>
            <a:ext cx="16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tabulku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71885" y="4171951"/>
            <a:ext cx="110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Vlastnosti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330875" y="4541283"/>
                <a:ext cx="3305976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funkce je rostoucí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cs-CZ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=(0;∞)</m:t>
                      </m:r>
                    </m:oMath>
                  </m:oMathPara>
                </a14:m>
                <a:endParaRPr lang="cs-CZ" b="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r>
                  <a:rPr lang="cs-CZ" dirty="0"/>
                  <a:t>n</a:t>
                </a:r>
                <a:r>
                  <a:rPr lang="cs-CZ" dirty="0" smtClean="0"/>
                  <a:t>emá minimum</a:t>
                </a:r>
                <a:endParaRPr lang="cs-CZ" dirty="0"/>
              </a:p>
              <a:p>
                <a:r>
                  <a:rPr lang="cs-CZ" dirty="0"/>
                  <a:t>o</a:t>
                </a:r>
                <a:r>
                  <a:rPr lang="cs-CZ" dirty="0" smtClean="0"/>
                  <a:t>mezená zdola číslem 0</a:t>
                </a:r>
                <a:endParaRPr lang="cs-CZ" dirty="0"/>
              </a:p>
              <a:p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cs-CZ" dirty="0" smtClean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75" y="4541283"/>
                <a:ext cx="3305976" cy="2031325"/>
              </a:xfrm>
              <a:prstGeom prst="rect">
                <a:avLst/>
              </a:prstGeom>
              <a:blipFill rotWithShape="0">
                <a:blip r:embed="rId22"/>
                <a:stretch>
                  <a:fillRect l="-1473" t="-1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038725"/>
              </p:ext>
            </p:extLst>
          </p:nvPr>
        </p:nvGraphicFramePr>
        <p:xfrm>
          <a:off x="330876" y="1814917"/>
          <a:ext cx="6312811" cy="87522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11139"/>
                <a:gridCol w="750209"/>
                <a:gridCol w="750209"/>
                <a:gridCol w="750209"/>
                <a:gridCol w="750209"/>
                <a:gridCol w="750209"/>
                <a:gridCol w="750209"/>
                <a:gridCol w="750209"/>
                <a:gridCol w="750209"/>
              </a:tblGrid>
              <a:tr h="43761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x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-4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-3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-2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-1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43761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y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0,012346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0,037037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0,111111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0,333333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6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5021366" y="4310450"/>
                <a:ext cx="14166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dirty="0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cs-CZ" sz="2400" dirty="0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cs-CZ" sz="24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cs-CZ" sz="2400" b="1" i="1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366" y="4310450"/>
                <a:ext cx="1416675" cy="461665"/>
              </a:xfrm>
              <a:prstGeom prst="rect">
                <a:avLst/>
              </a:prstGeom>
              <a:blipFill rotWithShape="0">
                <a:blip r:embed="rId2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414244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Graphic spid="19" grpId="0" uiExpand="1">
        <p:bldSub>
          <a:bldChart bld="series"/>
        </p:bldSub>
      </p:bldGraphic>
      <p:bldP spid="23" grpId="0"/>
      <p:bldP spid="11" grpId="0" build="p"/>
      <p:bldP spid="21" grpId="0"/>
      <p:bldP spid="22" grpId="0"/>
      <p:bldP spid="24" grpId="0"/>
      <p:bldP spid="25" grpId="0" uiExpand="1" build="p"/>
      <p:bldP spid="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af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911283"/>
              </p:ext>
            </p:extLst>
          </p:nvPr>
        </p:nvGraphicFramePr>
        <p:xfrm>
          <a:off x="3960048" y="485334"/>
          <a:ext cx="4572000" cy="557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287781486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67811437"/>
              </p:ext>
            </p:extLst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pic>
        <p:nvPicPr>
          <p:cNvPr id="8" name="Picture 6" descr="C:\Users\admin\AppData\Local\Microsoft\Windows\Temporary Internet Files\Content.IE5\9XXS0L7U\MC900441734[1].pn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581403" y="6336000"/>
            <a:ext cx="558000" cy="558000"/>
          </a:xfrm>
          <a:prstGeom prst="rect">
            <a:avLst/>
          </a:prstGeom>
          <a:noFill/>
        </p:spPr>
      </p:pic>
      <p:sp>
        <p:nvSpPr>
          <p:cNvPr id="23" name="Zástupný symbol pro obsah 2"/>
          <p:cNvSpPr txBox="1">
            <a:spLocks/>
          </p:cNvSpPr>
          <p:nvPr/>
        </p:nvSpPr>
        <p:spPr>
          <a:xfrm>
            <a:off x="135447" y="485335"/>
            <a:ext cx="8229600" cy="500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r>
              <a:rPr lang="cs-CZ" sz="2000" b="1" dirty="0" smtClean="0"/>
              <a:t>Příklad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07415" y="985839"/>
                <a:ext cx="33059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Načrtněte graf funkce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cs-CZ" dirty="0" smtClean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15" y="985839"/>
                <a:ext cx="3305976" cy="369332"/>
              </a:xfrm>
              <a:prstGeom prst="rect">
                <a:avLst/>
              </a:prstGeom>
              <a:blipFill rotWithShape="0">
                <a:blip r:embed="rId21" cstate="print"/>
                <a:stretch>
                  <a:fillRect l="-1476" t="-10000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ovéPole 20"/>
          <p:cNvSpPr txBox="1"/>
          <p:nvPr/>
        </p:nvSpPr>
        <p:spPr>
          <a:xfrm>
            <a:off x="371885" y="3274593"/>
            <a:ext cx="122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graf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40408" y="1390890"/>
            <a:ext cx="16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tabulku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71885" y="4171951"/>
            <a:ext cx="110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Vlastnosti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330875" y="4541283"/>
                <a:ext cx="3305976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funkce je rostoucí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cs-CZ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=(0;∞)</m:t>
                      </m:r>
                    </m:oMath>
                  </m:oMathPara>
                </a14:m>
                <a:endParaRPr lang="cs-CZ" b="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r>
                  <a:rPr lang="cs-CZ" dirty="0"/>
                  <a:t>n</a:t>
                </a:r>
                <a:r>
                  <a:rPr lang="cs-CZ" dirty="0" smtClean="0"/>
                  <a:t>emá minimum</a:t>
                </a:r>
                <a:endParaRPr lang="cs-CZ" dirty="0"/>
              </a:p>
              <a:p>
                <a:r>
                  <a:rPr lang="cs-CZ" dirty="0"/>
                  <a:t>o</a:t>
                </a:r>
                <a:r>
                  <a:rPr lang="cs-CZ" dirty="0" smtClean="0"/>
                  <a:t>mezená zdola číslem 0</a:t>
                </a:r>
                <a:endParaRPr lang="cs-CZ" dirty="0"/>
              </a:p>
              <a:p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cs-CZ" dirty="0" smtClean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75" y="4541283"/>
                <a:ext cx="3305976" cy="2031325"/>
              </a:xfrm>
              <a:prstGeom prst="rect">
                <a:avLst/>
              </a:prstGeom>
              <a:blipFill rotWithShape="0">
                <a:blip r:embed="rId22"/>
                <a:stretch>
                  <a:fillRect l="-1473" t="-1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941641"/>
              </p:ext>
            </p:extLst>
          </p:nvPr>
        </p:nvGraphicFramePr>
        <p:xfrm>
          <a:off x="330876" y="1814917"/>
          <a:ext cx="6312811" cy="87522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11139"/>
                <a:gridCol w="750209"/>
                <a:gridCol w="750209"/>
                <a:gridCol w="750209"/>
                <a:gridCol w="750209"/>
                <a:gridCol w="750209"/>
                <a:gridCol w="750209"/>
                <a:gridCol w="750209"/>
                <a:gridCol w="750209"/>
              </a:tblGrid>
              <a:tr h="43761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x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-4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-3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-2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-1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43761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0,0625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6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4496711" y="3466087"/>
                <a:ext cx="14166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dirty="0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cs-CZ" sz="2400" dirty="0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cs-CZ" sz="24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cs-CZ" sz="2400" b="1" i="1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6711" y="3466087"/>
                <a:ext cx="1416675" cy="461665"/>
              </a:xfrm>
              <a:prstGeom prst="rect">
                <a:avLst/>
              </a:prstGeom>
              <a:blipFill rotWithShape="0">
                <a:blip r:embed="rId2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0482907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Graphic spid="15" grpId="0" uiExpand="1">
        <p:bldSub>
          <a:bldChart bld="series"/>
        </p:bldSub>
      </p:bldGraphic>
      <p:bldP spid="23" grpId="0"/>
      <p:bldP spid="11" grpId="0" build="p"/>
      <p:bldP spid="21" grpId="0"/>
      <p:bldP spid="22" grpId="0"/>
      <p:bldP spid="24" grpId="0"/>
      <p:bldP spid="25" grpId="0" uiExpand="1" build="p"/>
      <p:bldP spid="1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f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2646453"/>
              </p:ext>
            </p:extLst>
          </p:nvPr>
        </p:nvGraphicFramePr>
        <p:xfrm>
          <a:off x="3883326" y="385944"/>
          <a:ext cx="5080792" cy="5950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287781486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26234995"/>
              </p:ext>
            </p:extLst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pic>
        <p:nvPicPr>
          <p:cNvPr id="8" name="Picture 6" descr="C:\Users\admin\AppData\Local\Microsoft\Windows\Temporary Internet Files\Content.IE5\9XXS0L7U\MC900441734[1].pn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581403" y="6336000"/>
            <a:ext cx="558000" cy="558000"/>
          </a:xfrm>
          <a:prstGeom prst="rect">
            <a:avLst/>
          </a:prstGeom>
          <a:noFill/>
        </p:spPr>
      </p:pic>
      <p:sp>
        <p:nvSpPr>
          <p:cNvPr id="23" name="Zástupný symbol pro obsah 2"/>
          <p:cNvSpPr txBox="1">
            <a:spLocks/>
          </p:cNvSpPr>
          <p:nvPr/>
        </p:nvSpPr>
        <p:spPr>
          <a:xfrm>
            <a:off x="135447" y="485335"/>
            <a:ext cx="8229600" cy="500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r>
              <a:rPr lang="cs-CZ" sz="2000" b="1" dirty="0" smtClean="0"/>
              <a:t>Příklad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07415" y="985838"/>
                <a:ext cx="34294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Načrtněte graf funkce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cs-CZ" dirty="0" smtClean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15" y="985838"/>
                <a:ext cx="3429436" cy="369332"/>
              </a:xfrm>
              <a:prstGeom prst="rect">
                <a:avLst/>
              </a:prstGeom>
              <a:blipFill rotWithShape="0">
                <a:blip r:embed="rId21" cstate="print"/>
                <a:stretch>
                  <a:fillRect l="-1421" t="-10000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ovéPole 20"/>
          <p:cNvSpPr txBox="1"/>
          <p:nvPr/>
        </p:nvSpPr>
        <p:spPr>
          <a:xfrm>
            <a:off x="371885" y="3274593"/>
            <a:ext cx="122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graf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40408" y="1390890"/>
            <a:ext cx="16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tabulku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71885" y="4171951"/>
            <a:ext cx="110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Vlastnosti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330875" y="4541283"/>
                <a:ext cx="3305976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funkce je klesající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cs-CZ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=(0;∞)</m:t>
                      </m:r>
                    </m:oMath>
                  </m:oMathPara>
                </a14:m>
                <a:endParaRPr lang="cs-CZ" b="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r>
                  <a:rPr lang="cs-CZ" dirty="0"/>
                  <a:t>n</a:t>
                </a:r>
                <a:r>
                  <a:rPr lang="cs-CZ" dirty="0" smtClean="0"/>
                  <a:t>emá minimum</a:t>
                </a:r>
                <a:endParaRPr lang="cs-CZ" dirty="0"/>
              </a:p>
              <a:p>
                <a:r>
                  <a:rPr lang="cs-CZ" dirty="0"/>
                  <a:t>o</a:t>
                </a:r>
                <a:r>
                  <a:rPr lang="cs-CZ" dirty="0" smtClean="0"/>
                  <a:t>mezená zdola číslem 0</a:t>
                </a:r>
                <a:endParaRPr lang="cs-CZ" dirty="0"/>
              </a:p>
              <a:p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cs-CZ" dirty="0" smtClean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75" y="4541283"/>
                <a:ext cx="3305976" cy="2031325"/>
              </a:xfrm>
              <a:prstGeom prst="rect">
                <a:avLst/>
              </a:prstGeom>
              <a:blipFill rotWithShape="0">
                <a:blip r:embed="rId22"/>
                <a:stretch>
                  <a:fillRect l="-1473" t="-1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868651"/>
              </p:ext>
            </p:extLst>
          </p:nvPr>
        </p:nvGraphicFramePr>
        <p:xfrm>
          <a:off x="321046" y="1920533"/>
          <a:ext cx="6969337" cy="87522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43497"/>
                <a:gridCol w="828230"/>
                <a:gridCol w="828230"/>
                <a:gridCol w="828230"/>
                <a:gridCol w="828230"/>
                <a:gridCol w="828230"/>
                <a:gridCol w="828230"/>
                <a:gridCol w="828230"/>
                <a:gridCol w="828230"/>
              </a:tblGrid>
              <a:tr h="43761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x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-4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-3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-2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-1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43761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0,0625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0,015625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6813565" y="3497382"/>
                <a:ext cx="19190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dirty="0" smtClean="0"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cs-CZ" sz="2400" dirty="0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cs-CZ" sz="2400" b="1" i="1" dirty="0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cs-CZ" sz="24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cs-CZ" sz="2400" b="1" i="1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565" y="3497382"/>
                <a:ext cx="1919079" cy="461665"/>
              </a:xfrm>
              <a:prstGeom prst="rect">
                <a:avLst/>
              </a:prstGeom>
              <a:blipFill rotWithShape="0">
                <a:blip r:embed="rId2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2773180" y="819298"/>
                <a:ext cx="564705" cy="654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180" y="819298"/>
                <a:ext cx="564705" cy="654475"/>
              </a:xfrm>
              <a:prstGeom prst="rect">
                <a:avLst/>
              </a:prstGeom>
              <a:blipFill rotWithShape="0">
                <a:blip r:embed="rId2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9734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Graphic spid="19" grpId="0" uiExpand="1">
        <p:bldSub>
          <a:bldChart bld="series"/>
        </p:bldSub>
      </p:bldGraphic>
      <p:bldP spid="23" grpId="0"/>
      <p:bldP spid="11" grpId="0" build="p"/>
      <p:bldP spid="21" grpId="0"/>
      <p:bldP spid="22" grpId="0"/>
      <p:bldP spid="24" grpId="0"/>
      <p:bldP spid="25" grpId="0" uiExpand="1" build="p"/>
      <p:bldP spid="16" grpId="0" uiExpand="1" build="p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10846</TotalTime>
  <Words>474</Words>
  <Application>Microsoft Office PowerPoint</Application>
  <PresentationFormat>Předvádění na obrazovce (4:3)</PresentationFormat>
  <Paragraphs>177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Motiv sady Office</vt:lpstr>
      <vt:lpstr>Prezentace aplikace PowerPoint</vt:lpstr>
      <vt:lpstr>Elementární funkce</vt:lpstr>
      <vt:lpstr>Exponenciální funkce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Další hodina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Michaela Reifová</dc:creator>
  <cp:lastModifiedBy>Lenka Takáčová</cp:lastModifiedBy>
  <cp:revision>324</cp:revision>
  <dcterms:created xsi:type="dcterms:W3CDTF">2012-10-29T08:51:58Z</dcterms:created>
  <dcterms:modified xsi:type="dcterms:W3CDTF">2014-11-26T10:13:34Z</dcterms:modified>
</cp:coreProperties>
</file>