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4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tags/tag5.xml" ContentType="application/vnd.openxmlformats-officedocument.presentationml.tags+xml"/>
  <Override PartName="/ppt/charts/chart2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6.xml" ContentType="application/vnd.openxmlformats-officedocument.presentationml.tags+xml"/>
  <Override PartName="/ppt/charts/chart3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ags/tag7.xml" ContentType="application/vnd.openxmlformats-officedocument.presentationml.tags+xml"/>
  <Override PartName="/ppt/charts/chart4.xml" ContentType="application/vnd.openxmlformats-officedocument.drawingml.chart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ags/tag8.xml" ContentType="application/vnd.openxmlformats-officedocument.presentationml.tags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ags/tag9.xml" ContentType="application/vnd.openxmlformats-officedocument.presentationml.tags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ags/tag10.xml" ContentType="application/vnd.openxmlformats-officedocument.presentationml.tags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7" r:id="rId2"/>
    <p:sldId id="286" r:id="rId3"/>
    <p:sldId id="260" r:id="rId4"/>
    <p:sldId id="350" r:id="rId5"/>
    <p:sldId id="351" r:id="rId6"/>
    <p:sldId id="355" r:id="rId7"/>
    <p:sldId id="354" r:id="rId8"/>
    <p:sldId id="348" r:id="rId9"/>
    <p:sldId id="310" r:id="rId10"/>
    <p:sldId id="34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4D06"/>
    <a:srgbClr val="D0A402"/>
    <a:srgbClr val="F7C303"/>
    <a:srgbClr val="B2CB7F"/>
    <a:srgbClr val="C3D69B"/>
    <a:srgbClr val="339966"/>
    <a:srgbClr val="008080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gra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graf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graf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tematika\&#352;ablony\Funkce\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'2nax-2'!$A$6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4"/>
            <c:marker>
              <c:spPr>
                <a:solidFill>
                  <a:srgbClr val="FF0000"/>
                </a:solidFill>
                <a:ln w="2857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dPt>
            <c:idx val="7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'2nax-2'!$B$5:$I$5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xVal>
          <c:yVal>
            <c:numRef>
              <c:f>'2nax-2'!$B$6:$I$6</c:f>
              <c:numCache>
                <c:formatCode>General</c:formatCode>
                <c:ptCount val="8"/>
                <c:pt idx="0">
                  <c:v>6.2500000000000014E-2</c:v>
                </c:pt>
                <c:pt idx="1">
                  <c:v>0.125</c:v>
                </c:pt>
                <c:pt idx="2">
                  <c:v>0.25</c:v>
                </c:pt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</c:numCache>
            </c:numRef>
          </c:yVal>
          <c:smooth val="1"/>
        </c:ser>
        <c:ser>
          <c:idx val="1"/>
          <c:order val="1"/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Pt>
            <c:idx val="0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dPt>
            <c:idx val="6"/>
            <c:marker>
              <c:spPr>
                <a:solidFill>
                  <a:srgbClr val="FF0000"/>
                </a:solidFill>
                <a:ln w="2857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dPt>
            <c:idx val="7"/>
            <c:marker>
              <c:spPr>
                <a:noFill/>
                <a:ln w="9525">
                  <a:noFill/>
                </a:ln>
                <a:effectLst/>
              </c:spPr>
            </c:marker>
            <c:bubble3D val="0"/>
          </c:dPt>
          <c:xVal>
            <c:numRef>
              <c:f>'2nax-2'!$B$1:$I$1</c:f>
              <c:numCache>
                <c:formatCode>General</c:formatCode>
                <c:ptCount val="8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</c:numCache>
            </c:numRef>
          </c:xVal>
          <c:yVal>
            <c:numRef>
              <c:f>'2nax-2'!$B$2:$I$2</c:f>
              <c:numCache>
                <c:formatCode>General</c:formatCode>
                <c:ptCount val="8"/>
                <c:pt idx="0">
                  <c:v>1.5625000000000003E-2</c:v>
                </c:pt>
                <c:pt idx="1">
                  <c:v>3.1250000000000007E-2</c:v>
                </c:pt>
                <c:pt idx="2">
                  <c:v>6.2500000000000014E-2</c:v>
                </c:pt>
                <c:pt idx="3">
                  <c:v>0.125</c:v>
                </c:pt>
                <c:pt idx="4">
                  <c:v>0.25</c:v>
                </c:pt>
                <c:pt idx="5">
                  <c:v>0.5</c:v>
                </c:pt>
                <c:pt idx="6">
                  <c:v>1</c:v>
                </c:pt>
                <c:pt idx="7">
                  <c:v>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9608600"/>
        <c:axId val="279608992"/>
      </c:scatterChart>
      <c:valAx>
        <c:axId val="279608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9608992"/>
        <c:crosses val="autoZero"/>
        <c:crossBetween val="midCat"/>
      </c:valAx>
      <c:valAx>
        <c:axId val="27960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9608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smoothMarker"/>
        <c:varyColors val="0"/>
        <c:ser>
          <c:idx val="1"/>
          <c:order val="0"/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4"/>
            <c:marker>
              <c:spPr>
                <a:noFill/>
                <a:ln w="15875">
                  <a:noFill/>
                </a:ln>
                <a:effectLst/>
              </c:spPr>
            </c:marker>
            <c:bubble3D val="0"/>
          </c:dPt>
          <c:dPt>
            <c:idx val="5"/>
            <c:marker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'2nax+3 -1'!$B$5:$I$5</c:f>
              <c:numCache>
                <c:formatCode>General</c:formatCode>
                <c:ptCount val="8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</c:numCache>
            </c:numRef>
          </c:xVal>
          <c:yVal>
            <c:numRef>
              <c:f>'2nax+3 -1'!$B$6:$I$6</c:f>
              <c:numCache>
                <c:formatCode>General</c:formatCode>
                <c:ptCount val="8"/>
                <c:pt idx="0">
                  <c:v>3.125E-2</c:v>
                </c:pt>
                <c:pt idx="1">
                  <c:v>6.25E-2</c:v>
                </c:pt>
                <c:pt idx="2">
                  <c:v>0.125</c:v>
                </c:pt>
                <c:pt idx="3">
                  <c:v>0.25</c:v>
                </c:pt>
                <c:pt idx="4">
                  <c:v>0.5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</c:numCache>
            </c:numRef>
          </c:yVal>
          <c:smooth val="1"/>
        </c:ser>
        <c:ser>
          <c:idx val="0"/>
          <c:order val="1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2"/>
            <c:marker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'2nax+3 -1'!$B$9:$I$9</c:f>
              <c:numCache>
                <c:formatCode>General</c:formatCode>
                <c:ptCount val="8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</c:numCache>
            </c:numRef>
          </c:xVal>
          <c:yVal>
            <c:numRef>
              <c:f>'2nax+3 -1'!$B$10:$I$10</c:f>
              <c:numCache>
                <c:formatCode>General</c:formatCode>
                <c:ptCount val="8"/>
                <c:pt idx="0">
                  <c:v>-1.75</c:v>
                </c:pt>
                <c:pt idx="1">
                  <c:v>-1.5</c:v>
                </c:pt>
                <c:pt idx="2">
                  <c:v>-1</c:v>
                </c:pt>
                <c:pt idx="3">
                  <c:v>0</c:v>
                </c:pt>
                <c:pt idx="4">
                  <c:v>2</c:v>
                </c:pt>
                <c:pt idx="5">
                  <c:v>6</c:v>
                </c:pt>
                <c:pt idx="6">
                  <c:v>14</c:v>
                </c:pt>
                <c:pt idx="7">
                  <c:v>30</c:v>
                </c:pt>
              </c:numCache>
            </c:numRef>
          </c:yVal>
          <c:smooth val="1"/>
        </c:ser>
        <c:ser>
          <c:idx val="2"/>
          <c:order val="2"/>
          <c:spPr>
            <a:ln w="19050" cap="rnd">
              <a:solidFill>
                <a:srgbClr val="E09308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2"/>
            <c:marker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'2nax+3 -1'!$B$1:$I$1</c:f>
              <c:numCache>
                <c:formatCode>General</c:formatCode>
                <c:ptCount val="8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</c:numCache>
            </c:numRef>
          </c:xVal>
          <c:yVal>
            <c:numRef>
              <c:f>'2nax+3 -1'!$B$2:$I$2</c:f>
              <c:numCache>
                <c:formatCode>General</c:formatCode>
                <c:ptCount val="8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16</c:v>
                </c:pt>
                <c:pt idx="7">
                  <c:v>32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144624"/>
        <c:axId val="282145016"/>
      </c:scatterChart>
      <c:valAx>
        <c:axId val="282144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2145016"/>
        <c:crosses val="autoZero"/>
        <c:crossBetween val="midCat"/>
        <c:majorUnit val="1"/>
      </c:valAx>
      <c:valAx>
        <c:axId val="282145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214462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20758768790257E-2"/>
          <c:y val="2.7917817790498345E-2"/>
          <c:w val="0.89417621092817956"/>
          <c:h val="0.92655838408762148"/>
        </c:manualLayout>
      </c:layout>
      <c:scatterChart>
        <c:scatterStyle val="smoothMarker"/>
        <c:varyColors val="0"/>
        <c:ser>
          <c:idx val="1"/>
          <c:order val="0"/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3"/>
            <c:marker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dPt>
            <c:idx val="4"/>
            <c:marker>
              <c:spPr>
                <a:noFill/>
                <a:ln w="15875">
                  <a:noFill/>
                </a:ln>
                <a:effectLst/>
              </c:spPr>
            </c:marker>
            <c:bubble3D val="0"/>
          </c:dPt>
          <c:xVal>
            <c:numRef>
              <c:f>'13nax +1'!$B$5:$J$5</c:f>
              <c:numCache>
                <c:formatCode>General</c:formatCode>
                <c:ptCount val="9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</c:numCache>
            </c:numRef>
          </c:xVal>
          <c:yVal>
            <c:numRef>
              <c:f>'13nax +1'!$B$6:$J$6</c:f>
              <c:numCache>
                <c:formatCode>General</c:formatCode>
                <c:ptCount val="9"/>
                <c:pt idx="0">
                  <c:v>27</c:v>
                </c:pt>
                <c:pt idx="1">
                  <c:v>9</c:v>
                </c:pt>
                <c:pt idx="2">
                  <c:v>3</c:v>
                </c:pt>
                <c:pt idx="3">
                  <c:v>1</c:v>
                </c:pt>
                <c:pt idx="4">
                  <c:v>0.33333333333333331</c:v>
                </c:pt>
                <c:pt idx="5">
                  <c:v>0.1111111111111111</c:v>
                </c:pt>
                <c:pt idx="6">
                  <c:v>3.7037037037037042E-2</c:v>
                </c:pt>
                <c:pt idx="7">
                  <c:v>1.2345679012345682E-2</c:v>
                </c:pt>
                <c:pt idx="8">
                  <c:v>4.1152263374485583E-3</c:v>
                </c:pt>
              </c:numCache>
            </c:numRef>
          </c:yVal>
          <c:smooth val="1"/>
        </c:ser>
        <c:ser>
          <c:idx val="2"/>
          <c:order val="1"/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0070C0"/>
                </a:solidFill>
              </a:ln>
              <a:effectLst/>
            </c:spPr>
          </c:marker>
          <c:dPt>
            <c:idx val="2"/>
            <c:marker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'13nax +1'!$B$1:$J$1</c:f>
              <c:numCache>
                <c:formatCode>General</c:formatCode>
                <c:ptCount val="9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</c:numCache>
            </c:numRef>
          </c:xVal>
          <c:yVal>
            <c:numRef>
              <c:f>'13nax +1'!$B$2:$J$2</c:f>
              <c:numCache>
                <c:formatCode>General</c:formatCode>
                <c:ptCount val="9"/>
                <c:pt idx="0">
                  <c:v>9</c:v>
                </c:pt>
                <c:pt idx="1">
                  <c:v>3</c:v>
                </c:pt>
                <c:pt idx="2">
                  <c:v>1</c:v>
                </c:pt>
                <c:pt idx="3">
                  <c:v>0.33333333333333331</c:v>
                </c:pt>
                <c:pt idx="4">
                  <c:v>0.1111111111111111</c:v>
                </c:pt>
                <c:pt idx="5">
                  <c:v>3.7037037037037042E-2</c:v>
                </c:pt>
                <c:pt idx="6">
                  <c:v>1.2345679012345682E-2</c:v>
                </c:pt>
                <c:pt idx="7">
                  <c:v>4.1152263374485583E-3</c:v>
                </c:pt>
                <c:pt idx="8">
                  <c:v>1.3717421124828533E-3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646472"/>
        <c:axId val="282646864"/>
      </c:scatterChart>
      <c:valAx>
        <c:axId val="282646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2646864"/>
        <c:crosses val="autoZero"/>
        <c:crossBetween val="midCat"/>
        <c:majorUnit val="1"/>
      </c:valAx>
      <c:valAx>
        <c:axId val="28264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264647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3"/>
            <c:marker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dPt>
            <c:idx val="4"/>
            <c:marker>
              <c:spPr>
                <a:noFill/>
                <a:ln w="15875">
                  <a:noFill/>
                </a:ln>
                <a:effectLst/>
              </c:spPr>
            </c:marker>
            <c:bubble3D val="0"/>
          </c:dPt>
          <c:xVal>
            <c:numRef>
              <c:f>'2nax -1+2'!$B$5:$J$5</c:f>
              <c:numCache>
                <c:formatCode>General</c:formatCode>
                <c:ptCount val="9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</c:numCache>
            </c:numRef>
          </c:xVal>
          <c:yVal>
            <c:numRef>
              <c:f>'2nax -1+2'!$B$6:$J$6</c:f>
              <c:numCache>
                <c:formatCode>General</c:formatCode>
                <c:ptCount val="9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0.5</c:v>
                </c:pt>
                <c:pt idx="5">
                  <c:v>0.25</c:v>
                </c:pt>
                <c:pt idx="6">
                  <c:v>0.125</c:v>
                </c:pt>
                <c:pt idx="7">
                  <c:v>6.25E-2</c:v>
                </c:pt>
                <c:pt idx="8">
                  <c:v>3.125E-2</c:v>
                </c:pt>
              </c:numCache>
            </c:numRef>
          </c:yVal>
          <c:smooth val="1"/>
        </c:ser>
        <c:ser>
          <c:idx val="2"/>
          <c:order val="1"/>
          <c:spPr>
            <a:ln w="19050" cap="rnd">
              <a:solidFill>
                <a:srgbClr val="E09308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4"/>
            <c:marker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'2nax -1+2'!$B$1:$J$1</c:f>
              <c:numCache>
                <c:formatCode>General</c:formatCode>
                <c:ptCount val="9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</c:numCache>
            </c:numRef>
          </c:xVal>
          <c:yVal>
            <c:numRef>
              <c:f>'2nax -1+2'!$B$2:$J$2</c:f>
              <c:numCache>
                <c:formatCode>General</c:formatCode>
                <c:ptCount val="9"/>
                <c:pt idx="0">
                  <c:v>16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0.5</c:v>
                </c:pt>
                <c:pt idx="6">
                  <c:v>0.25</c:v>
                </c:pt>
                <c:pt idx="7">
                  <c:v>0.125</c:v>
                </c:pt>
                <c:pt idx="8">
                  <c:v>6.25E-2</c:v>
                </c:pt>
              </c:numCache>
            </c:numRef>
          </c:yVal>
          <c:smooth val="1"/>
        </c:ser>
        <c:ser>
          <c:idx val="0"/>
          <c:order val="2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4"/>
            <c:marker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xVal>
            <c:numRef>
              <c:f>'2nax -1+2'!$B$9:$J$9</c:f>
              <c:numCache>
                <c:formatCode>General</c:formatCode>
                <c:ptCount val="9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</c:numCache>
            </c:numRef>
          </c:xVal>
          <c:yVal>
            <c:numRef>
              <c:f>'2nax -1+2'!$B$10:$J$10</c:f>
              <c:numCache>
                <c:formatCode>General</c:formatCode>
                <c:ptCount val="9"/>
                <c:pt idx="0">
                  <c:v>18</c:v>
                </c:pt>
                <c:pt idx="1">
                  <c:v>10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2.5</c:v>
                </c:pt>
                <c:pt idx="6">
                  <c:v>2.25</c:v>
                </c:pt>
                <c:pt idx="7">
                  <c:v>2.125</c:v>
                </c:pt>
                <c:pt idx="8">
                  <c:v>2.0625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269176"/>
        <c:axId val="310269568"/>
      </c:scatterChart>
      <c:valAx>
        <c:axId val="310269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0269568"/>
        <c:crosses val="autoZero"/>
        <c:crossBetween val="midCat"/>
        <c:majorUnit val="1"/>
      </c:valAx>
      <c:valAx>
        <c:axId val="31026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0269176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                                                                                                               </a:t>
          </a:r>
          <a:r>
            <a:rPr lang="cs-CZ" sz="1600" b="0" dirty="0" smtClean="0"/>
            <a:t>VOŠ a SZŠ Hradec Králové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04F34A79-C027-4516-8359-141D46D3D034}" type="presOf" srcId="{F59DDF83-C684-48EC-90BC-A76586B1D1A7}" destId="{882AA335-C09D-470F-930A-E571B0F45518}" srcOrd="0" destOrd="0" presId="urn:microsoft.com/office/officeart/2005/8/layout/vList2"/>
    <dgm:cxn modelId="{F5BA6AD2-E229-4C1D-A6CE-A8DF2A550342}" type="presOf" srcId="{7DB70298-C570-4D9C-BB4A-9F44B9E719B3}" destId="{B7835B6C-8A71-4E19-8D22-F9AED554923A}" srcOrd="0" destOrd="0" presId="urn:microsoft.com/office/officeart/2005/8/layout/vList2"/>
    <dgm:cxn modelId="{B49337FB-6E34-4022-AC0D-BB9750CCC925}" type="presParOf" srcId="{B7835B6C-8A71-4E19-8D22-F9AED554923A}" destId="{882AA335-C09D-470F-930A-E571B0F45518}" srcOrd="0" destOrd="0" presId="urn:microsoft.com/office/officeart/2005/8/layout/vList2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 Další příklad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73D87F-0FA0-47C1-B690-CCB565F94E27}" type="presOf" srcId="{3319E6F9-CE60-4138-B072-A3DEA2975B3B}" destId="{1D17CB07-9FDD-41AD-BCBC-F192232F33CA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4D7D9330-8C65-4A51-AE62-B46DD845C539}" type="presOf" srcId="{41AED6E1-94F2-4A2A-92F1-86F4AE739D8E}" destId="{BEB9F59E-7E8F-468D-819E-2488E32D7766}" srcOrd="0" destOrd="0" presId="urn:microsoft.com/office/officeart/2005/8/layout/vList2"/>
    <dgm:cxn modelId="{56518F1F-3059-4DF6-BD7B-7B1B78951E35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Exponenciální funkce posunutí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7B4BC63-FAFB-4228-93A2-F7C5072B6BD4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3609E2B2-32BD-495C-9681-AD2F85EC7543}" type="presOf" srcId="{7DB70298-C570-4D9C-BB4A-9F44B9E719B3}" destId="{B7835B6C-8A71-4E19-8D22-F9AED554923A}" srcOrd="0" destOrd="0" presId="urn:microsoft.com/office/officeart/2005/8/layout/vList2"/>
    <dgm:cxn modelId="{50C251EF-7BAA-4EEA-87DB-F86569B0570F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5BEB33-80A4-4653-BFC9-03639B5E2133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E526D2F0-AF84-4A0B-9A42-F2A38F1FB3E0}" type="presOf" srcId="{752797A6-92E4-42F6-A8AC-6733BC7B7409}" destId="{48970096-A994-409F-80C0-32A8CFAB840E}" srcOrd="0" destOrd="0" presId="urn:microsoft.com/office/officeart/2005/8/layout/vList2"/>
    <dgm:cxn modelId="{1B105420-EEA2-4A49-A38F-F95688019244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 Další příklad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C40D8CF-37C8-4C86-BC42-3A79E67FEDDD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1CBE3421-93F9-4176-844F-99D03238504A}" type="presOf" srcId="{3319E6F9-CE60-4138-B072-A3DEA2975B3B}" destId="{1D17CB07-9FDD-41AD-BCBC-F192232F33CA}" srcOrd="0" destOrd="0" presId="urn:microsoft.com/office/officeart/2005/8/layout/vList2"/>
    <dgm:cxn modelId="{8D616A93-ED08-4F0C-A774-2485F3A18988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Exponenciální funkce posunutí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BE0020-A326-4C79-B7B4-990C0D7775AA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45D8237E-D004-48E8-AD0F-99B014824D39}" type="presOf" srcId="{7DB70298-C570-4D9C-BB4A-9F44B9E719B3}" destId="{B7835B6C-8A71-4E19-8D22-F9AED554923A}" srcOrd="0" destOrd="0" presId="urn:microsoft.com/office/officeart/2005/8/layout/vList2"/>
    <dgm:cxn modelId="{6A5B36F4-9D93-4738-B41B-27D1FD517209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CA2626A-16C5-4EDD-BAF3-9E289F69A81C}" type="presOf" srcId="{752797A6-92E4-42F6-A8AC-6733BC7B7409}" destId="{48970096-A994-409F-80C0-32A8CFAB840E}" srcOrd="0" destOrd="0" presId="urn:microsoft.com/office/officeart/2005/8/layout/vList2"/>
    <dgm:cxn modelId="{A4799243-6F7C-4CAE-B62B-D19F01B183FA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8A6D6E9F-75AF-43EF-956F-E9C2D51D4B2E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 Další příklad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36B89E0-C16D-4895-9FC8-03F229D5C182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9798AB54-1CED-42DD-A21A-891451051A40}" type="presOf" srcId="{3319E6F9-CE60-4138-B072-A3DEA2975B3B}" destId="{1D17CB07-9FDD-41AD-BCBC-F192232F33CA}" srcOrd="0" destOrd="0" presId="urn:microsoft.com/office/officeart/2005/8/layout/vList2"/>
    <dgm:cxn modelId="{7DE335F0-5B4E-4CC6-B9AC-CFC3AA4507E9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Vlastnosti funkcí	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1460C7-D730-4BCB-AFD1-0C7C455573D8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92297DE-72FE-4BF7-91ED-F32522420075}" type="presOf" srcId="{7DB70298-C570-4D9C-BB4A-9F44B9E719B3}" destId="{B7835B6C-8A71-4E19-8D22-F9AED554923A}" srcOrd="0" destOrd="0" presId="urn:microsoft.com/office/officeart/2005/8/layout/vList2"/>
    <dgm:cxn modelId="{49199155-4EAA-4214-A9FB-B2FC7D4259D9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70248B-309F-4539-8BE9-33513BA1ABBE}" type="presOf" srcId="{752797A6-92E4-42F6-A8AC-6733BC7B7409}" destId="{48970096-A994-409F-80C0-32A8CFAB840E}" srcOrd="0" destOrd="0" presId="urn:microsoft.com/office/officeart/2005/8/layout/vList2"/>
    <dgm:cxn modelId="{60F3574C-83A2-4E49-87A7-CE1A92BBD356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EA363EC-8DC1-4129-82F2-C4E0CBE43AC3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                                                                                                                                            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E53A238-229E-432C-BB3F-D5B7CE445851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FB8F796F-B981-49E8-BCB1-2D65C8A2508B}" type="presOf" srcId="{3319E6F9-CE60-4138-B072-A3DEA2975B3B}" destId="{1D17CB07-9FDD-41AD-BCBC-F192232F33CA}" srcOrd="0" destOrd="0" presId="urn:microsoft.com/office/officeart/2005/8/layout/vList2"/>
    <dgm:cxn modelId="{818FB4C2-C640-430B-833A-337AC3865F50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i="1" dirty="0" smtClean="0"/>
            <a:t>Autorem materiálu a všech jeho částí, není-li uvedeno jinak, je Mgr. Lenka Takáčová</a:t>
          </a:r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90B957-15E4-4D25-85EA-882E7C6A057F}" type="presOf" srcId="{752797A6-92E4-42F6-A8AC-6733BC7B7409}" destId="{48970096-A994-409F-80C0-32A8CFAB840E}" srcOrd="0" destOrd="0" presId="urn:microsoft.com/office/officeart/2005/8/layout/vList2"/>
    <dgm:cxn modelId="{6ABBB818-CF8C-482F-8911-7C4F76726DFB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442B2C6E-9FEF-4579-A1D8-8FABE26260CD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954B1F4-2530-4721-9F6D-37BB0BBAE5EE}" type="presOf" srcId="{F59DDF83-C684-48EC-90BC-A76586B1D1A7}" destId="{882AA335-C09D-470F-930A-E571B0F45518}" srcOrd="0" destOrd="0" presId="urn:microsoft.com/office/officeart/2005/8/layout/vList2"/>
    <dgm:cxn modelId="{179AD485-2332-436D-83E6-06E12D743685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C103743B-9E65-49F7-8906-B8741FF85068}" type="presParOf" srcId="{B7835B6C-8A71-4E19-8D22-F9AED554923A}" destId="{882AA335-C09D-470F-930A-E571B0F45518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8A4582-9C98-478B-87E2-0276324A7718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023BC031-C047-4CAB-8B57-391F2A10854D}" type="presOf" srcId="{469538E5-5656-4F2F-8505-2CD03C5D97F5}" destId="{63D20763-B48E-4B7C-8305-499D0B65F774}" srcOrd="0" destOrd="0" presId="urn:microsoft.com/office/officeart/2005/8/layout/vList2"/>
    <dgm:cxn modelId="{34CC023F-F7FB-4FB6-A07E-88C6AECCFB18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DDBCC3-D667-4D91-A161-D11BD97DB928}" type="presOf" srcId="{7DB70298-C570-4D9C-BB4A-9F44B9E719B3}" destId="{B7835B6C-8A71-4E19-8D22-F9AED554923A}" srcOrd="0" destOrd="0" presId="urn:microsoft.com/office/officeart/2005/8/layout/vList2"/>
    <dgm:cxn modelId="{98554102-5C6C-4F0B-AA70-D9A4C326AE9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6F3E34D-0705-4CC1-94A9-21B08D3C0127}" type="presParOf" srcId="{B7835B6C-8A71-4E19-8D22-F9AED554923A}" destId="{882AA335-C09D-470F-930A-E571B0F45518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2A224A-FFA6-4A9D-A51F-F7B7A44E73D4}" type="presOf" srcId="{469538E5-5656-4F2F-8505-2CD03C5D97F5}" destId="{63D20763-B48E-4B7C-8305-499D0B65F774}" srcOrd="0" destOrd="0" presId="urn:microsoft.com/office/officeart/2005/8/layout/vList2"/>
    <dgm:cxn modelId="{865020C7-04BE-4D0B-AEA3-5D9BABA20E22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3AC22D42-3742-4116-9112-369987202ADA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9602978-A129-4DFD-BE5F-667D24D4EC58}" type="presOf" srcId="{7DB70298-C570-4D9C-BB4A-9F44B9E719B3}" destId="{B7835B6C-8A71-4E19-8D22-F9AED554923A}" srcOrd="0" destOrd="0" presId="urn:microsoft.com/office/officeart/2005/8/layout/vList2"/>
    <dgm:cxn modelId="{A3F0DB52-97CE-4C22-8592-E218A0506481}" type="presOf" srcId="{F59DDF83-C684-48EC-90BC-A76586B1D1A7}" destId="{882AA335-C09D-470F-930A-E571B0F45518}" srcOrd="0" destOrd="0" presId="urn:microsoft.com/office/officeart/2005/8/layout/vList2"/>
    <dgm:cxn modelId="{F62D332D-A6BC-45D7-96E8-5A4D5A2EE8BD}" type="presParOf" srcId="{B7835B6C-8A71-4E19-8D22-F9AED554923A}" destId="{882AA335-C09D-470F-930A-E571B0F45518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CA6AB7-9458-4C4A-AA6F-A70DE25E00B0}" type="presOf" srcId="{752797A6-92E4-42F6-A8AC-6733BC7B7409}" destId="{48970096-A994-409F-80C0-32A8CFAB840E}" srcOrd="0" destOrd="0" presId="urn:microsoft.com/office/officeart/2005/8/layout/vList2"/>
    <dgm:cxn modelId="{1F199C59-EEBE-4758-B09A-E73A28D78E08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432F4AC-EEBE-46B8-A5AB-62FAF16C32F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Exponenciální funkce posunutí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1529FD-751E-4002-B181-1E15F6597D03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4BE0E70-88A9-4596-9D58-8A3560B6715C}" type="presOf" srcId="{F59DDF83-C684-48EC-90BC-A76586B1D1A7}" destId="{882AA335-C09D-470F-930A-E571B0F45518}" srcOrd="0" destOrd="0" presId="urn:microsoft.com/office/officeart/2005/8/layout/vList2"/>
    <dgm:cxn modelId="{4F60A28D-990E-42A8-B85A-386194046704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95FF809-AE96-484C-B6A8-EB3159FB9F82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C55DA37E-C66E-4FE7-82DE-2C5FAEE6ADFD}" type="presOf" srcId="{752797A6-92E4-42F6-A8AC-6733BC7B7409}" destId="{48970096-A994-409F-80C0-32A8CFAB840E}" srcOrd="0" destOrd="0" presId="urn:microsoft.com/office/officeart/2005/8/layout/vList2"/>
    <dgm:cxn modelId="{39F99557-19BA-43B3-92ED-E08D4409C179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 Další příklad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85C46C-5CF8-4597-96D7-47BD82B8F729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DFF06C9F-D75E-43B0-A8A3-21984F1CDBA3}" type="presOf" srcId="{3319E6F9-CE60-4138-B072-A3DEA2975B3B}" destId="{1D17CB07-9FDD-41AD-BCBC-F192232F33CA}" srcOrd="0" destOrd="0" presId="urn:microsoft.com/office/officeart/2005/8/layout/vList2"/>
    <dgm:cxn modelId="{E675E431-16D5-4624-BCF1-360B1F8F88D2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Exponenciální funkce posunutí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A1C2F03-0748-4613-ACB6-40E219A7F369}" type="presOf" srcId="{F59DDF83-C684-48EC-90BC-A76586B1D1A7}" destId="{882AA335-C09D-470F-930A-E571B0F45518}" srcOrd="0" destOrd="0" presId="urn:microsoft.com/office/officeart/2005/8/layout/vList2"/>
    <dgm:cxn modelId="{4722BFDB-2234-4D90-8647-76BFD2B1E3BB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3D66323-2371-482A-98DB-28864DF927EC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1512D6-8AE5-4446-9D80-046AACAB27E6}" type="presOf" srcId="{469538E5-5656-4F2F-8505-2CD03C5D97F5}" destId="{63D20763-B48E-4B7C-8305-499D0B65F774}" srcOrd="0" destOrd="0" presId="urn:microsoft.com/office/officeart/2005/8/layout/vList2"/>
    <dgm:cxn modelId="{05B0779C-8670-48A4-9F0B-C845C5CE4601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49B0CAD5-6131-4F8F-B9DF-6BC98757A7DD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                                                                                                               </a:t>
          </a:r>
          <a:r>
            <a:rPr lang="cs-CZ" sz="1600" b="0" kern="1200" dirty="0" smtClean="0"/>
            <a:t>VOŠ a SZŠ Hradec Králové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 Další příklad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Exponenciální funkce posunutí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 Další příklad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Exponenciální funkce posunutí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 Další příklad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Vlastnosti funkcí	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5555"/>
          <a:ext cx="9144000" cy="416108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                                                                                                                                                </a:t>
          </a:r>
          <a:endParaRPr lang="cs-CZ" sz="1800" kern="1200" dirty="0"/>
        </a:p>
      </dsp:txBody>
      <dsp:txXfrm>
        <a:off x="20313" y="25868"/>
        <a:ext cx="9103374" cy="375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1" kern="1200" dirty="0" smtClean="0"/>
            <a:t>Autorem materiálu a všech jeho částí, není-li uvedeno jinak, je Mgr. Lenka Takáčová</a:t>
          </a:r>
        </a:p>
      </dsp:txBody>
      <dsp:txXfrm>
        <a:off x="18734" y="29185"/>
        <a:ext cx="9106532" cy="34629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18734" y="29185"/>
        <a:ext cx="9106532" cy="34629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18734" y="29185"/>
        <a:ext cx="9106532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18734" y="29185"/>
        <a:ext cx="9106532" cy="346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Exponenciální funkce posunutí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 Další příklad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Exponenciální funkce posunutí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B4E8-D5FB-42FE-854A-B3F410F443D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FF47B-4866-44FB-9495-F85DAB84C8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74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13" Type="http://schemas.microsoft.com/office/2007/relationships/diagramDrawing" Target="../diagrams/drawing2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2.xml"/><Relationship Id="rId12" Type="http://schemas.openxmlformats.org/officeDocument/2006/relationships/diagramColors" Target="../diagrams/colors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22.xml"/><Relationship Id="rId11" Type="http://schemas.openxmlformats.org/officeDocument/2006/relationships/diagramQuickStyle" Target="../diagrams/quickStyle23.xml"/><Relationship Id="rId5" Type="http://schemas.openxmlformats.org/officeDocument/2006/relationships/diagramLayout" Target="../diagrams/layout22.xml"/><Relationship Id="rId10" Type="http://schemas.openxmlformats.org/officeDocument/2006/relationships/diagramLayout" Target="../diagrams/layout23.xml"/><Relationship Id="rId4" Type="http://schemas.openxmlformats.org/officeDocument/2006/relationships/diagramData" Target="../diagrams/data22.xml"/><Relationship Id="rId9" Type="http://schemas.openxmlformats.org/officeDocument/2006/relationships/diagramData" Target="../diagrams/data2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image" Target="../media/image2.png"/><Relationship Id="rId26" Type="http://schemas.openxmlformats.org/officeDocument/2006/relationships/image" Target="../media/image8.png"/><Relationship Id="rId3" Type="http://schemas.openxmlformats.org/officeDocument/2006/relationships/diagramData" Target="../diagrams/data5.xml"/><Relationship Id="rId21" Type="http://schemas.openxmlformats.org/officeDocument/2006/relationships/chart" Target="../charts/chart1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5" Type="http://schemas.openxmlformats.org/officeDocument/2006/relationships/hyperlink" Target="file:///C:\Users\Uzivatel\Documents\Matematika\&#352;ablony\Funkce\VY_32_INOVACE_MAT_2_TA_12.pptx#-1,3,Logaritmick&#225; funkce " TargetMode="External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7.xml"/><Relationship Id="rId20" Type="http://schemas.openxmlformats.org/officeDocument/2006/relationships/image" Target="../media/image4.png"/><Relationship Id="rId1" Type="http://schemas.openxmlformats.org/officeDocument/2006/relationships/tags" Target="../tags/tag4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24" Type="http://schemas.openxmlformats.org/officeDocument/2006/relationships/image" Target="../media/image7.png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23" Type="http://schemas.openxmlformats.org/officeDocument/2006/relationships/image" Target="../media/image6.png"/><Relationship Id="rId10" Type="http://schemas.openxmlformats.org/officeDocument/2006/relationships/diagramQuickStyle" Target="../diagrams/quickStyle6.xml"/><Relationship Id="rId19" Type="http://schemas.openxmlformats.org/officeDocument/2006/relationships/image" Target="../media/image3.png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18" Type="http://schemas.microsoft.com/office/2007/relationships/diagramDrawing" Target="../diagrams/drawing10.xml"/><Relationship Id="rId26" Type="http://schemas.openxmlformats.org/officeDocument/2006/relationships/hyperlink" Target="file:///C:\Users\Uzivatel\Documents\Matematika\&#352;ablony\Funkce\VY_32_INOVACE_MAT_2_TA_12.pptx#-1,3,Logaritmick&#225; funkce " TargetMode="External"/><Relationship Id="rId3" Type="http://schemas.openxmlformats.org/officeDocument/2006/relationships/chart" Target="../charts/chart2.xml"/><Relationship Id="rId21" Type="http://schemas.openxmlformats.org/officeDocument/2006/relationships/image" Target="../media/image10.png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17" Type="http://schemas.openxmlformats.org/officeDocument/2006/relationships/diagramColors" Target="../diagrams/colors10.xml"/><Relationship Id="rId25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10.xml"/><Relationship Id="rId20" Type="http://schemas.openxmlformats.org/officeDocument/2006/relationships/image" Target="../media/image3.png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24" Type="http://schemas.openxmlformats.org/officeDocument/2006/relationships/image" Target="../media/image13.png"/><Relationship Id="rId5" Type="http://schemas.openxmlformats.org/officeDocument/2006/relationships/diagramLayout" Target="../diagrams/layout8.xml"/><Relationship Id="rId15" Type="http://schemas.openxmlformats.org/officeDocument/2006/relationships/diagramLayout" Target="../diagrams/layout10.xml"/><Relationship Id="rId23" Type="http://schemas.openxmlformats.org/officeDocument/2006/relationships/image" Target="../media/image12.png"/><Relationship Id="rId10" Type="http://schemas.openxmlformats.org/officeDocument/2006/relationships/diagramLayout" Target="../diagrams/layout9.xml"/><Relationship Id="rId19" Type="http://schemas.openxmlformats.org/officeDocument/2006/relationships/image" Target="../media/image9.png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Relationship Id="rId14" Type="http://schemas.openxmlformats.org/officeDocument/2006/relationships/diagramData" Target="../diagrams/data10.xml"/><Relationship Id="rId22" Type="http://schemas.openxmlformats.org/officeDocument/2006/relationships/image" Target="../media/image11.png"/><Relationship Id="rId27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13" Type="http://schemas.microsoft.com/office/2007/relationships/diagramDrawing" Target="../diagrams/drawing12.xml"/><Relationship Id="rId18" Type="http://schemas.microsoft.com/office/2007/relationships/diagramDrawing" Target="../diagrams/drawing13.xml"/><Relationship Id="rId26" Type="http://schemas.openxmlformats.org/officeDocument/2006/relationships/image" Target="../media/image8.png"/><Relationship Id="rId3" Type="http://schemas.openxmlformats.org/officeDocument/2006/relationships/chart" Target="../charts/chart3.xml"/><Relationship Id="rId21" Type="http://schemas.openxmlformats.org/officeDocument/2006/relationships/image" Target="../media/image16.png"/><Relationship Id="rId7" Type="http://schemas.openxmlformats.org/officeDocument/2006/relationships/diagramColors" Target="../diagrams/colors11.xml"/><Relationship Id="rId12" Type="http://schemas.openxmlformats.org/officeDocument/2006/relationships/diagramColors" Target="../diagrams/colors12.xml"/><Relationship Id="rId17" Type="http://schemas.openxmlformats.org/officeDocument/2006/relationships/diagramColors" Target="../diagrams/colors13.xml"/><Relationship Id="rId25" Type="http://schemas.openxmlformats.org/officeDocument/2006/relationships/hyperlink" Target="file:///C:\Users\Uzivatel\Documents\Matematika\&#352;ablony\Funkce\VY_32_INOVACE_MAT_2_TA_12.pptx#-1,3,Logaritmick&#225; funkce " TargetMode="External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13.xml"/><Relationship Id="rId20" Type="http://schemas.openxmlformats.org/officeDocument/2006/relationships/image" Target="../media/image3.png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11.xml"/><Relationship Id="rId11" Type="http://schemas.openxmlformats.org/officeDocument/2006/relationships/diagramQuickStyle" Target="../diagrams/quickStyle12.xml"/><Relationship Id="rId24" Type="http://schemas.openxmlformats.org/officeDocument/2006/relationships/image" Target="../media/image19.png"/><Relationship Id="rId5" Type="http://schemas.openxmlformats.org/officeDocument/2006/relationships/diagramLayout" Target="../diagrams/layout11.xml"/><Relationship Id="rId15" Type="http://schemas.openxmlformats.org/officeDocument/2006/relationships/diagramLayout" Target="../diagrams/layout13.xml"/><Relationship Id="rId23" Type="http://schemas.openxmlformats.org/officeDocument/2006/relationships/image" Target="../media/image18.png"/><Relationship Id="rId10" Type="http://schemas.openxmlformats.org/officeDocument/2006/relationships/diagramLayout" Target="../diagrams/layout12.xml"/><Relationship Id="rId19" Type="http://schemas.openxmlformats.org/officeDocument/2006/relationships/image" Target="../media/image15.png"/><Relationship Id="rId4" Type="http://schemas.openxmlformats.org/officeDocument/2006/relationships/diagramData" Target="../diagrams/data11.xml"/><Relationship Id="rId9" Type="http://schemas.openxmlformats.org/officeDocument/2006/relationships/diagramData" Target="../diagrams/data12.xml"/><Relationship Id="rId14" Type="http://schemas.openxmlformats.org/officeDocument/2006/relationships/diagramData" Target="../diagrams/data13.xml"/><Relationship Id="rId2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13" Type="http://schemas.microsoft.com/office/2007/relationships/diagramDrawing" Target="../diagrams/drawing15.xml"/><Relationship Id="rId18" Type="http://schemas.microsoft.com/office/2007/relationships/diagramDrawing" Target="../diagrams/drawing16.xml"/><Relationship Id="rId26" Type="http://schemas.openxmlformats.org/officeDocument/2006/relationships/image" Target="../media/image23.png"/><Relationship Id="rId3" Type="http://schemas.openxmlformats.org/officeDocument/2006/relationships/chart" Target="../charts/chart4.xml"/><Relationship Id="rId21" Type="http://schemas.openxmlformats.org/officeDocument/2006/relationships/image" Target="../media/image20.png"/><Relationship Id="rId7" Type="http://schemas.openxmlformats.org/officeDocument/2006/relationships/diagramColors" Target="../diagrams/colors14.xml"/><Relationship Id="rId12" Type="http://schemas.openxmlformats.org/officeDocument/2006/relationships/diagramColors" Target="../diagrams/colors15.xml"/><Relationship Id="rId17" Type="http://schemas.openxmlformats.org/officeDocument/2006/relationships/diagramColors" Target="../diagrams/colors16.xml"/><Relationship Id="rId25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16.xml"/><Relationship Id="rId20" Type="http://schemas.openxmlformats.org/officeDocument/2006/relationships/image" Target="../media/image8.png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14.xml"/><Relationship Id="rId11" Type="http://schemas.openxmlformats.org/officeDocument/2006/relationships/diagramQuickStyle" Target="../diagrams/quickStyle15.xml"/><Relationship Id="rId24" Type="http://schemas.openxmlformats.org/officeDocument/2006/relationships/image" Target="../media/image21.png"/><Relationship Id="rId5" Type="http://schemas.openxmlformats.org/officeDocument/2006/relationships/diagramLayout" Target="../diagrams/layout14.xml"/><Relationship Id="rId15" Type="http://schemas.openxmlformats.org/officeDocument/2006/relationships/diagramLayout" Target="../diagrams/layout16.xml"/><Relationship Id="rId23" Type="http://schemas.openxmlformats.org/officeDocument/2006/relationships/image" Target="../media/image3.png"/><Relationship Id="rId28" Type="http://schemas.openxmlformats.org/officeDocument/2006/relationships/image" Target="../media/image25.png"/><Relationship Id="rId10" Type="http://schemas.openxmlformats.org/officeDocument/2006/relationships/diagramLayout" Target="../diagrams/layout15.xml"/><Relationship Id="rId19" Type="http://schemas.openxmlformats.org/officeDocument/2006/relationships/hyperlink" Target="file:///C:\Users\Uzivatel\Documents\Matematika\&#352;ablony\Funkce\VY_32_INOVACE_MAT_2_TA_12.pptx#-1,3,Logaritmick&#225; funkce " TargetMode="External"/><Relationship Id="rId4" Type="http://schemas.openxmlformats.org/officeDocument/2006/relationships/diagramData" Target="../diagrams/data14.xml"/><Relationship Id="rId9" Type="http://schemas.openxmlformats.org/officeDocument/2006/relationships/diagramData" Target="../diagrams/data15.xml"/><Relationship Id="rId14" Type="http://schemas.openxmlformats.org/officeDocument/2006/relationships/diagramData" Target="../diagrams/data16.xml"/><Relationship Id="rId22" Type="http://schemas.openxmlformats.org/officeDocument/2006/relationships/slide" Target="slide8.xml"/><Relationship Id="rId27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diagramData" Target="../diagrams/data19.xml"/><Relationship Id="rId18" Type="http://schemas.openxmlformats.org/officeDocument/2006/relationships/image" Target="../media/image26.pn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17" Type="http://schemas.microsoft.com/office/2007/relationships/diagramDrawing" Target="../diagrams/drawing19.xml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19.xml"/><Relationship Id="rId1" Type="http://schemas.openxmlformats.org/officeDocument/2006/relationships/tags" Target="../tags/tag8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5" Type="http://schemas.openxmlformats.org/officeDocument/2006/relationships/diagramQuickStyle" Target="../diagrams/quickStyle19.xml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diagramLayout" Target="../diagrams/layout19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13" Type="http://schemas.microsoft.com/office/2007/relationships/diagramDrawing" Target="../diagrams/drawing2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0.xml"/><Relationship Id="rId12" Type="http://schemas.openxmlformats.org/officeDocument/2006/relationships/diagramColors" Target="../diagrams/colors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20.xml"/><Relationship Id="rId11" Type="http://schemas.openxmlformats.org/officeDocument/2006/relationships/diagramQuickStyle" Target="../diagrams/quickStyle21.xml"/><Relationship Id="rId5" Type="http://schemas.openxmlformats.org/officeDocument/2006/relationships/diagramLayout" Target="../diagrams/layout20.xml"/><Relationship Id="rId15" Type="http://schemas.openxmlformats.org/officeDocument/2006/relationships/image" Target="../media/image27.wmf"/><Relationship Id="rId10" Type="http://schemas.openxmlformats.org/officeDocument/2006/relationships/diagramLayout" Target="../diagrams/layout21.xml"/><Relationship Id="rId4" Type="http://schemas.openxmlformats.org/officeDocument/2006/relationships/diagramData" Target="../diagrams/data20.xml"/><Relationship Id="rId9" Type="http://schemas.openxmlformats.org/officeDocument/2006/relationships/diagramData" Target="../diagrams/data21.xml"/><Relationship Id="rId14" Type="http://schemas.openxmlformats.org/officeDocument/2006/relationships/hyperlink" Target="file:///C:\Users\Uzivatel\Documents\Matematika\&#352;ablony\Funkce\VY_32_INOVACE_MAT_2_TA_12.pptx#-1,2,Element&#225;rn&#237; funk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5638800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098945"/>
              </p:ext>
            </p:extLst>
          </p:nvPr>
        </p:nvGraphicFramePr>
        <p:xfrm>
          <a:off x="359821" y="654986"/>
          <a:ext cx="8225761" cy="491916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160059"/>
                <a:gridCol w="6065702"/>
              </a:tblGrid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projektu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CZ.1.07/1.5.00/34.5691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projektu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Škola pro 21. století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a název šablony klíčové aktivity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III/2 Inovace a zkvalitnění výuky prostřednictvím ICT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429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školy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Vyšší odborná škola zdravotnická a Střední zdravotnická škola,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Hradec Králové, Komenského 234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vzdělávacího materiálu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smtClean="0">
                          <a:effectLst/>
                        </a:rPr>
                        <a:t>VY_32_INOVACE_MAT_2_TA_11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Tematická oblast (název sady)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Funkce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vzdělávacího materiálu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Exponenciální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funkce s posuvem</a:t>
                      </a:r>
                      <a:endParaRPr lang="cs-CZ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Autor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Mgr. </a:t>
                      </a:r>
                      <a:r>
                        <a:rPr lang="cs-CZ" sz="1300" dirty="0" smtClean="0">
                          <a:effectLst/>
                        </a:rPr>
                        <a:t>Lenka Takáčová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Předmět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Matematika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Ročník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2</a:t>
                      </a:r>
                      <a:r>
                        <a:rPr lang="cs-CZ" sz="1300" dirty="0" smtClean="0">
                          <a:effectLst/>
                        </a:rPr>
                        <a:t>. </a:t>
                      </a:r>
                      <a:r>
                        <a:rPr lang="cs-CZ" sz="1300" dirty="0">
                          <a:effectLst/>
                        </a:rPr>
                        <a:t>ročník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Obor vzdělávání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Zdravotnické lyceum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vytvořeno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Září 2013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812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Anotace včetně cílů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Cílem prezentace je názorně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vysvětlit posunutí exponenciální funkce po ose x a ose y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to prostřednictvím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obrázků </a:t>
                      </a: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řešených příkladů.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ák zakreslí posunutí 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grafu exponenciální funkce.</a:t>
                      </a:r>
                      <a:endParaRPr lang="cs-CZ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29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Metodický pokyn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je určená pro práci v hodině.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91852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214312" y="286882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Zdroje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Přímá spojovací čára 9"/>
          <p:cNvCxnSpPr/>
          <p:nvPr/>
        </p:nvCxnSpPr>
        <p:spPr>
          <a:xfrm>
            <a:off x="331515" y="1435050"/>
            <a:ext cx="6480720" cy="0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14311" y="1756907"/>
            <a:ext cx="8479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[1</a:t>
            </a:r>
            <a:r>
              <a:rPr lang="cs-CZ" sz="1400" dirty="0"/>
              <a:t>] PETÁKOVÁ, Jindra. </a:t>
            </a:r>
            <a:r>
              <a:rPr lang="cs-CZ" sz="1400" i="1" dirty="0"/>
              <a:t>Matematika: Příprava k maturitě a k přijímacím zkouškám na vysoké školy</a:t>
            </a:r>
            <a:r>
              <a:rPr lang="cs-CZ" sz="1400" dirty="0"/>
              <a:t>. 1. vyd. Praha: Prometheus, 2006. ISBN </a:t>
            </a:r>
            <a:r>
              <a:rPr lang="cs-CZ" sz="1400" dirty="0" smtClean="0"/>
              <a:t>80-7196-099-3</a:t>
            </a:r>
            <a:r>
              <a:rPr lang="cs-CZ" sz="1400" smtClean="0"/>
              <a:t>. </a:t>
            </a:r>
            <a:endParaRPr lang="cs-CZ" sz="1400" smtClean="0"/>
          </a:p>
          <a:p>
            <a:r>
              <a:rPr lang="cs-CZ" sz="1400" smtClean="0"/>
              <a:t>Všechny </a:t>
            </a:r>
            <a:r>
              <a:rPr lang="cs-CZ" sz="1400"/>
              <a:t>grafy jsou vytvořené v softwaru GEOGEBRA. </a:t>
            </a:r>
          </a:p>
          <a:p>
            <a:endParaRPr lang="cs-CZ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2043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Elementární funkce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Exponenciální funkce posunutí po ose x a ose y</a:t>
            </a:r>
            <a:endParaRPr lang="cs-CZ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58341058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791290461"/>
              </p:ext>
            </p:extLst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07909790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7129599"/>
              </p:ext>
            </p:extLst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Exponenciální funkce posunutí po ose x a ose y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Přímá spojovací čára 9"/>
          <p:cNvCxnSpPr/>
          <p:nvPr/>
        </p:nvCxnSpPr>
        <p:spPr>
          <a:xfrm>
            <a:off x="1345928" y="2738785"/>
            <a:ext cx="6480720" cy="0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5293871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6623358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143241" y="599920"/>
                <a:ext cx="8229600" cy="12181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400" b="1" dirty="0" smtClean="0"/>
                  <a:t>Exponenciální </a:t>
                </a:r>
                <a:r>
                  <a:rPr lang="cs-CZ" sz="2400" b="1" dirty="0"/>
                  <a:t>funkce posunutí po ose x</a:t>
                </a:r>
              </a:p>
              <a:p>
                <a:pPr algn="l">
                  <a:spcAft>
                    <a:spcPts val="1200"/>
                  </a:spcAft>
                </a:pPr>
                <a:r>
                  <a:rPr lang="cs-CZ" sz="2000" b="1" dirty="0"/>
                  <a:t>Příklad</a:t>
                </a:r>
              </a:p>
              <a:p>
                <a:pPr algn="l">
                  <a:spcAft>
                    <a:spcPts val="600"/>
                  </a:spcAft>
                </a:pPr>
                <a:r>
                  <a:rPr lang="cs-CZ" sz="2000" dirty="0"/>
                  <a:t>Nakreslete graf funkce </a:t>
                </a:r>
                <a14:m>
                  <m:oMath xmlns:m="http://schemas.openxmlformats.org/officeDocument/2006/math">
                    <m:r>
                      <a:rPr lang="cs-CZ" sz="2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cs-CZ" sz="2000" dirty="0" smtClean="0"/>
                  <a:t> a určete vlastnosti funkce.</a:t>
                </a:r>
                <a:endParaRPr lang="cs-CZ" sz="2000" dirty="0"/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41" y="599920"/>
                <a:ext cx="8229600" cy="1218129"/>
              </a:xfrm>
              <a:prstGeom prst="rect">
                <a:avLst/>
              </a:prstGeom>
              <a:blipFill rotWithShape="0">
                <a:blip r:embed="rId18" cstate="print"/>
                <a:stretch>
                  <a:fillRect l="-741" t="-7000" b="-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217074" y="1845928"/>
            <a:ext cx="143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řešení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17074" y="2723979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233165" y="6362976"/>
            <a:ext cx="432048" cy="432048"/>
          </a:xfrm>
          <a:prstGeom prst="rect">
            <a:avLst/>
          </a:prstGeom>
          <a:noFill/>
        </p:spPr>
      </p:pic>
      <p:sp>
        <p:nvSpPr>
          <p:cNvPr id="30" name="TextovéPole 29"/>
          <p:cNvSpPr txBox="1"/>
          <p:nvPr/>
        </p:nvSpPr>
        <p:spPr>
          <a:xfrm>
            <a:off x="217074" y="3536514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17074" y="4071938"/>
                <a:ext cx="2400209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Vlastnosti funkce:</a:t>
                </a:r>
              </a:p>
              <a:p>
                <a:r>
                  <a:rPr lang="cs-CZ" dirty="0"/>
                  <a:t>funkce je rostoucí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=(0;∞)</m:t>
                      </m:r>
                    </m:oMath>
                  </m:oMathPara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</a:t>
                </a:r>
                <a:r>
                  <a:rPr lang="cs-CZ" dirty="0"/>
                  <a:t>minimum</a:t>
                </a:r>
              </a:p>
              <a:p>
                <a:r>
                  <a:rPr lang="cs-CZ" dirty="0"/>
                  <a:t>omezená </a:t>
                </a:r>
                <a:r>
                  <a:rPr lang="cs-CZ" dirty="0" smtClean="0"/>
                  <a:t>zdola číslem 0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071938"/>
                <a:ext cx="2400209" cy="2031325"/>
              </a:xfrm>
              <a:prstGeom prst="rect">
                <a:avLst/>
              </a:prstGeom>
              <a:blipFill rotWithShape="0">
                <a:blip r:embed="rId20"/>
                <a:stretch>
                  <a:fillRect l="-2290" t="-1802" r="-12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2" name="Graf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644260"/>
              </p:ext>
            </p:extLst>
          </p:nvPr>
        </p:nvGraphicFramePr>
        <p:xfrm>
          <a:off x="4379704" y="599920"/>
          <a:ext cx="4524454" cy="5639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17074" y="2320252"/>
                <a:ext cx="696804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Zakreslete graf funkce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cs-CZ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a posuňte jej po ose x doprava o </a:t>
                </a:r>
                <a:r>
                  <a:rPr lang="cs-CZ" dirty="0" smtClean="0"/>
                  <a:t>2</a:t>
                </a:r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2320252"/>
                <a:ext cx="6968042" cy="369332"/>
              </a:xfrm>
              <a:prstGeom prst="rect">
                <a:avLst/>
              </a:prstGeom>
              <a:blipFill rotWithShape="0">
                <a:blip r:embed="rId22" cstate="print"/>
                <a:stretch>
                  <a:fillRect l="-787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7787209" y="1024318"/>
                <a:ext cx="454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cs-CZ" b="0" i="1" baseline="30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7209" y="1024318"/>
                <a:ext cx="454548" cy="369332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8067783" y="4384613"/>
                <a:ext cx="704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783" y="4384613"/>
                <a:ext cx="704167" cy="369332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6" descr="C:\Users\admin\AppData\Local\Microsoft\Windows\Temporary Internet Files\Content.IE5\9XXS0L7U\MC900441734[1].png">
            <a:hlinkClick r:id="rId25" action="ppaction://hlinkpres?slideindex=3&amp;slidetitle=Logaritmická funkce 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49685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3" grpId="0" animBg="1"/>
      <p:bldP spid="35" grpId="0"/>
      <p:bldP spid="37" grpId="0"/>
      <p:bldP spid="30" grpId="0"/>
      <p:bldP spid="3" grpId="0" build="p"/>
      <p:bldGraphic spid="32" grpId="0" uiExpand="1">
        <p:bldSub>
          <a:bldChart bld="series"/>
        </p:bldSub>
      </p:bldGraphic>
      <p:bldP spid="2" grpId="0" animBg="1"/>
      <p:bldP spid="42" grpId="0" uiExpand="1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f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802869"/>
              </p:ext>
            </p:extLst>
          </p:nvPr>
        </p:nvGraphicFramePr>
        <p:xfrm>
          <a:off x="5312413" y="-5977093"/>
          <a:ext cx="3352800" cy="1315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5293871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6623358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143241" y="599920"/>
                <a:ext cx="8229600" cy="12181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400" b="1" dirty="0" smtClean="0"/>
                  <a:t>Exponenciální </a:t>
                </a:r>
                <a:r>
                  <a:rPr lang="cs-CZ" sz="2400" b="1" dirty="0"/>
                  <a:t>funkce posunutí po ose </a:t>
                </a:r>
                <a:r>
                  <a:rPr lang="cs-CZ" sz="2400" b="1" dirty="0" smtClean="0"/>
                  <a:t>x a y</a:t>
                </a:r>
                <a:endParaRPr lang="cs-CZ" sz="2400" b="1" dirty="0"/>
              </a:p>
              <a:p>
                <a:pPr algn="l">
                  <a:spcAft>
                    <a:spcPts val="1200"/>
                  </a:spcAft>
                </a:pPr>
                <a:r>
                  <a:rPr lang="cs-CZ" sz="2000" b="1" dirty="0"/>
                  <a:t>Příklad</a:t>
                </a:r>
              </a:p>
              <a:p>
                <a:pPr algn="l">
                  <a:spcAft>
                    <a:spcPts val="600"/>
                  </a:spcAft>
                </a:pPr>
                <a:r>
                  <a:rPr lang="cs-CZ" sz="2000" dirty="0"/>
                  <a:t>Nakreslete graf funkce </a:t>
                </a:r>
                <a14:m>
                  <m:oMath xmlns:m="http://schemas.openxmlformats.org/officeDocument/2006/math">
                    <m:r>
                      <a:rPr lang="cs-CZ" sz="2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  <m:r>
                      <a:rPr lang="cs-CZ" sz="20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sz="2000" dirty="0" smtClean="0"/>
                  <a:t>2 a určete vlastnosti funkce.</a:t>
                </a:r>
                <a:endParaRPr lang="cs-CZ" sz="2000" dirty="0"/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41" y="599920"/>
                <a:ext cx="8229600" cy="1218129"/>
              </a:xfrm>
              <a:prstGeom prst="rect">
                <a:avLst/>
              </a:prstGeom>
              <a:blipFill rotWithShape="0">
                <a:blip r:embed="rId19" cstate="print"/>
                <a:stretch>
                  <a:fillRect l="-741" t="-7000" b="-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217074" y="1845928"/>
            <a:ext cx="143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řešení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17074" y="2869369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233165" y="6362976"/>
            <a:ext cx="432048" cy="432048"/>
          </a:xfrm>
          <a:prstGeom prst="rect">
            <a:avLst/>
          </a:prstGeom>
          <a:noFill/>
        </p:spPr>
      </p:pic>
      <p:sp>
        <p:nvSpPr>
          <p:cNvPr id="30" name="TextovéPole 29"/>
          <p:cNvSpPr txBox="1"/>
          <p:nvPr/>
        </p:nvSpPr>
        <p:spPr>
          <a:xfrm>
            <a:off x="217074" y="3536514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17074" y="4071938"/>
                <a:ext cx="2470741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Vlastnosti funkce:</a:t>
                </a:r>
              </a:p>
              <a:p>
                <a:r>
                  <a:rPr lang="cs-CZ" dirty="0"/>
                  <a:t>funkce je rostoucí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;∞)</m:t>
                      </m:r>
                    </m:oMath>
                  </m:oMathPara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</a:t>
                </a:r>
                <a:r>
                  <a:rPr lang="cs-CZ" dirty="0"/>
                  <a:t>minimum</a:t>
                </a:r>
              </a:p>
              <a:p>
                <a:r>
                  <a:rPr lang="cs-CZ" dirty="0"/>
                  <a:t>omezená </a:t>
                </a:r>
                <a:r>
                  <a:rPr lang="cs-CZ" dirty="0" smtClean="0"/>
                  <a:t>zdola</a:t>
                </a:r>
                <a:r>
                  <a:rPr lang="cs-CZ" dirty="0"/>
                  <a:t> </a:t>
                </a:r>
                <a:r>
                  <a:rPr lang="cs-CZ" dirty="0" smtClean="0"/>
                  <a:t>číslem -2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071938"/>
                <a:ext cx="2470741" cy="2031325"/>
              </a:xfrm>
              <a:prstGeom prst="rect">
                <a:avLst/>
              </a:prstGeom>
              <a:blipFill rotWithShape="0">
                <a:blip r:embed="rId21"/>
                <a:stretch>
                  <a:fillRect l="-2222" t="-1802" r="-1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17074" y="2155510"/>
                <a:ext cx="6968042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Zakreslete graf funkce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cs-CZ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a posuňte jej po ose x </a:t>
                </a:r>
                <a:r>
                  <a:rPr lang="cs-CZ" dirty="0" smtClean="0"/>
                  <a:t>doleva </a:t>
                </a:r>
                <a:r>
                  <a:rPr lang="cs-CZ" dirty="0"/>
                  <a:t>o </a:t>
                </a:r>
                <a:r>
                  <a:rPr lang="cs-CZ" dirty="0" smtClean="0"/>
                  <a:t>3 a </a:t>
                </a:r>
              </a:p>
              <a:p>
                <a:r>
                  <a:rPr lang="cs-CZ" dirty="0" smtClean="0"/>
                  <a:t>po ose y dolů o 2.</a:t>
                </a:r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2155510"/>
                <a:ext cx="6968042" cy="646331"/>
              </a:xfrm>
              <a:prstGeom prst="rect">
                <a:avLst/>
              </a:prstGeom>
              <a:blipFill rotWithShape="0">
                <a:blip r:embed="rId22" cstate="print"/>
                <a:stretch>
                  <a:fillRect l="-787" t="-5660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8067783" y="4071938"/>
                <a:ext cx="454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cs-CZ" b="0" i="1" baseline="30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783" y="4071938"/>
                <a:ext cx="454548" cy="369332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5699337" y="5106772"/>
                <a:ext cx="704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srgbClr val="CC4D0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CC4D0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CC4D0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b="0" i="1" smtClean="0">
                              <a:solidFill>
                                <a:srgbClr val="CC4D06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rgbClr val="CC4D06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337" y="5106772"/>
                <a:ext cx="704167" cy="369332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632222" y="6103263"/>
                <a:ext cx="11081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cs-C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222" y="6103263"/>
                <a:ext cx="1108124" cy="369332"/>
              </a:xfrm>
              <a:prstGeom prst="rect">
                <a:avLst/>
              </a:prstGeom>
              <a:blipFill rotWithShape="0">
                <a:blip r:embed="rId2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6" descr="C:\Users\admin\AppData\Local\Microsoft\Windows\Temporary Internet Files\Content.IE5\9XXS0L7U\MC900441734[1].png">
            <a:hlinkClick r:id="rId26" action="ppaction://hlinkpres?slideindex=3&amp;slidetitle=Logaritmická funkce 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170652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Graphic spid="17" grpId="0" uiExpand="1">
        <p:bldSub>
          <a:bldChart bld="series"/>
        </p:bldSub>
      </p:bldGraphic>
      <p:bldP spid="23" grpId="0" animBg="1"/>
      <p:bldP spid="35" grpId="0"/>
      <p:bldP spid="37" grpId="0"/>
      <p:bldP spid="30" grpId="0"/>
      <p:bldP spid="3" grpId="0" build="p"/>
      <p:bldP spid="2" grpId="0" animBg="1"/>
      <p:bldP spid="42" grpId="0" animBg="1"/>
      <p:bldP spid="43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af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208129"/>
              </p:ext>
            </p:extLst>
          </p:nvPr>
        </p:nvGraphicFramePr>
        <p:xfrm>
          <a:off x="6391383" y="422214"/>
          <a:ext cx="3352800" cy="5913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5293871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6623358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144888" y="541238"/>
                <a:ext cx="8229600" cy="148759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400" b="1" dirty="0" smtClean="0"/>
                  <a:t>Exponenciální </a:t>
                </a:r>
                <a:r>
                  <a:rPr lang="cs-CZ" sz="2400" b="1" dirty="0"/>
                  <a:t>funkce posunutí po ose </a:t>
                </a:r>
                <a:r>
                  <a:rPr lang="cs-CZ" sz="2400" b="1" dirty="0" smtClean="0"/>
                  <a:t>x </a:t>
                </a:r>
                <a:endParaRPr lang="cs-CZ" sz="2400" b="1" dirty="0"/>
              </a:p>
              <a:p>
                <a:pPr algn="l">
                  <a:spcAft>
                    <a:spcPts val="1200"/>
                  </a:spcAft>
                </a:pPr>
                <a:r>
                  <a:rPr lang="cs-CZ" sz="2000" b="1" dirty="0"/>
                  <a:t>Příklad</a:t>
                </a:r>
              </a:p>
              <a:p>
                <a:pPr algn="l">
                  <a:spcAft>
                    <a:spcPts val="600"/>
                  </a:spcAft>
                </a:pPr>
                <a:r>
                  <a:rPr lang="cs-CZ" sz="2000" dirty="0"/>
                  <a:t>Nakreslete graf funkce </a:t>
                </a:r>
                <a14:m>
                  <m:oMath xmlns:m="http://schemas.openxmlformats.org/officeDocument/2006/math">
                    <m:r>
                      <a:rPr lang="cs-CZ" sz="2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cs-CZ" sz="2000" dirty="0" smtClean="0"/>
                  <a:t> a určete vlastnosti funkce.</a:t>
                </a:r>
                <a:endParaRPr lang="cs-CZ" sz="2000" dirty="0"/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88" y="541238"/>
                <a:ext cx="8229600" cy="1487595"/>
              </a:xfrm>
              <a:prstGeom prst="rect">
                <a:avLst/>
              </a:prstGeom>
              <a:blipFill rotWithShape="0">
                <a:blip r:embed="rId19" cstate="print"/>
                <a:stretch>
                  <a:fillRect l="-963" t="-6967" b="-16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144888" y="2043199"/>
            <a:ext cx="822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řešení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17074" y="2934445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233165" y="6362976"/>
            <a:ext cx="432048" cy="432048"/>
          </a:xfrm>
          <a:prstGeom prst="rect">
            <a:avLst/>
          </a:prstGeom>
          <a:noFill/>
        </p:spPr>
      </p:pic>
      <p:sp>
        <p:nvSpPr>
          <p:cNvPr id="30" name="TextovéPole 29"/>
          <p:cNvSpPr txBox="1"/>
          <p:nvPr/>
        </p:nvSpPr>
        <p:spPr>
          <a:xfrm>
            <a:off x="217074" y="3536514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17074" y="4071938"/>
                <a:ext cx="1893980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Vlastnosti funkce:</a:t>
                </a:r>
              </a:p>
              <a:p>
                <a:r>
                  <a:rPr lang="cs-CZ" dirty="0"/>
                  <a:t>funkce je </a:t>
                </a:r>
                <a:r>
                  <a:rPr lang="cs-CZ" dirty="0" smtClean="0"/>
                  <a:t>klesající </a:t>
                </a:r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=(0;∞)</m:t>
                      </m:r>
                    </m:oMath>
                  </m:oMathPara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</a:t>
                </a:r>
                <a:r>
                  <a:rPr lang="cs-CZ" dirty="0"/>
                  <a:t>minimum</a:t>
                </a:r>
              </a:p>
              <a:p>
                <a:r>
                  <a:rPr lang="cs-CZ" dirty="0"/>
                  <a:t>omezená zdola=0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071938"/>
                <a:ext cx="1893980" cy="2031325"/>
              </a:xfrm>
              <a:prstGeom prst="rect">
                <a:avLst/>
              </a:prstGeom>
              <a:blipFill rotWithShape="0">
                <a:blip r:embed="rId21"/>
                <a:stretch>
                  <a:fillRect l="-2903" t="-1802" r="-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197528" y="2395905"/>
                <a:ext cx="8176960" cy="5489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Zakreslete graf funkce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cs-CZ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a posuňte jej po ose x </a:t>
                </a:r>
                <a:r>
                  <a:rPr lang="cs-CZ" dirty="0" smtClean="0"/>
                  <a:t>doleva </a:t>
                </a:r>
                <a:r>
                  <a:rPr lang="cs-CZ" dirty="0"/>
                  <a:t>o </a:t>
                </a:r>
                <a:r>
                  <a:rPr lang="cs-CZ" dirty="0" smtClean="0"/>
                  <a:t>1.</a:t>
                </a:r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28" y="2395905"/>
                <a:ext cx="8176960" cy="548996"/>
              </a:xfrm>
              <a:prstGeom prst="rect">
                <a:avLst/>
              </a:prstGeom>
              <a:blipFill rotWithShape="0">
                <a:blip r:embed="rId22" cstate="print"/>
                <a:stretch>
                  <a:fillRect l="-596" b="-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6088467" y="4517171"/>
                <a:ext cx="968983" cy="768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467" y="4517171"/>
                <a:ext cx="968983" cy="768800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6308078" y="3008262"/>
                <a:ext cx="749372" cy="746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078" y="3008262"/>
                <a:ext cx="749372" cy="746808"/>
              </a:xfrm>
              <a:prstGeom prst="rect">
                <a:avLst/>
              </a:prstGeom>
              <a:blipFill rotWithShape="0">
                <a:blip r:embed="rId2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6" descr="C:\Users\admin\AppData\Local\Microsoft\Windows\Temporary Internet Files\Content.IE5\9XXS0L7U\MC900441734[1].png">
            <a:hlinkClick r:id="rId25" action="ppaction://hlinkpres?slideindex=3&amp;slidetitle=Logaritmická funkce 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539042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Chart bld="series"/>
        </p:bldSub>
      </p:bldGraphic>
      <p:bldP spid="23" grpId="0" animBg="1"/>
      <p:bldP spid="35" grpId="0" animBg="1"/>
      <p:bldP spid="37" grpId="0"/>
      <p:bldP spid="30" grpId="0"/>
      <p:bldP spid="3" grpId="0" build="p"/>
      <p:bldP spid="2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af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746995"/>
              </p:ext>
            </p:extLst>
          </p:nvPr>
        </p:nvGraphicFramePr>
        <p:xfrm>
          <a:off x="3701095" y="58812"/>
          <a:ext cx="5229069" cy="631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52938716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6623358"/>
              </p:ext>
            </p:extLst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pic>
        <p:nvPicPr>
          <p:cNvPr id="8" name="Picture 6" descr="C:\Users\admin\AppData\Local\Microsoft\Windows\Temporary Internet Files\Content.IE5\9XXS0L7U\MC900441734[1].png">
            <a:hlinkClick r:id="rId19" action="ppaction://hlinkpres?slideindex=3&amp;slidetitle=Logaritmická funkce 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219589" y="488508"/>
                <a:ext cx="8229600" cy="13894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400" b="1" dirty="0" smtClean="0"/>
                  <a:t>Exponenciální </a:t>
                </a:r>
                <a:r>
                  <a:rPr lang="cs-CZ" sz="2400" b="1" dirty="0"/>
                  <a:t>funkce posunutí po ose </a:t>
                </a:r>
                <a:r>
                  <a:rPr lang="cs-CZ" sz="2400" b="1" dirty="0" smtClean="0"/>
                  <a:t>x a y</a:t>
                </a:r>
                <a:endParaRPr lang="cs-CZ" sz="2400" b="1" dirty="0"/>
              </a:p>
              <a:p>
                <a:pPr algn="l">
                  <a:spcAft>
                    <a:spcPts val="1200"/>
                  </a:spcAft>
                </a:pPr>
                <a:r>
                  <a:rPr lang="cs-CZ" sz="2000" b="1" dirty="0"/>
                  <a:t>Příklad</a:t>
                </a:r>
              </a:p>
              <a:p>
                <a:pPr algn="l">
                  <a:spcAft>
                    <a:spcPts val="600"/>
                  </a:spcAft>
                </a:pPr>
                <a:r>
                  <a:rPr lang="cs-CZ" sz="2000" dirty="0"/>
                  <a:t>Nakreslete graf funkce </a:t>
                </a:r>
                <a14:m>
                  <m:oMath xmlns:m="http://schemas.openxmlformats.org/officeDocument/2006/math">
                    <m:r>
                      <a:rPr lang="cs-CZ" sz="20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sz="20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sz="2000" dirty="0" smtClean="0"/>
                  <a:t>2 a určete vlastnosti funkce.</a:t>
                </a:r>
                <a:endParaRPr lang="cs-CZ" sz="2000" dirty="0"/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89" y="488508"/>
                <a:ext cx="8229600" cy="1389498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 l="-741" t="-61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217074" y="1845928"/>
            <a:ext cx="69680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řešení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17074" y="3029576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" name="Picture 10" descr="C:\Users\admin\AppData\Local\Microsoft\Windows\Temporary Internet Files\Content.IE5\955RGVQT\MC900441726[1].png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233165" y="6362976"/>
            <a:ext cx="432048" cy="432048"/>
          </a:xfrm>
          <a:prstGeom prst="rect">
            <a:avLst/>
          </a:prstGeom>
          <a:noFill/>
        </p:spPr>
      </p:pic>
      <p:sp>
        <p:nvSpPr>
          <p:cNvPr id="30" name="TextovéPole 29"/>
          <p:cNvSpPr txBox="1"/>
          <p:nvPr/>
        </p:nvSpPr>
        <p:spPr>
          <a:xfrm>
            <a:off x="217074" y="3536514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17074" y="4071938"/>
                <a:ext cx="1893980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Vlastnosti funkce:</a:t>
                </a:r>
              </a:p>
              <a:p>
                <a:r>
                  <a:rPr lang="cs-CZ" dirty="0"/>
                  <a:t>funkce je </a:t>
                </a:r>
                <a:r>
                  <a:rPr lang="cs-CZ" dirty="0" smtClean="0"/>
                  <a:t>klesající </a:t>
                </a:r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;∞)</m:t>
                      </m:r>
                    </m:oMath>
                  </m:oMathPara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</a:t>
                </a:r>
                <a:r>
                  <a:rPr lang="cs-CZ" dirty="0"/>
                  <a:t>minimum</a:t>
                </a:r>
              </a:p>
              <a:p>
                <a:r>
                  <a:rPr lang="cs-CZ" dirty="0"/>
                  <a:t>omezená </a:t>
                </a:r>
                <a:r>
                  <a:rPr lang="cs-CZ" dirty="0" smtClean="0"/>
                  <a:t>zdola=2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4071938"/>
                <a:ext cx="1893980" cy="2031325"/>
              </a:xfrm>
              <a:prstGeom prst="rect">
                <a:avLst/>
              </a:prstGeom>
              <a:blipFill rotWithShape="0">
                <a:blip r:embed="rId24"/>
                <a:stretch>
                  <a:fillRect l="-2903" t="-1802" r="-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17074" y="2155510"/>
                <a:ext cx="6968042" cy="82599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Zakreslete graf funkce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cs-CZ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a posuňte jej po ose x </a:t>
                </a:r>
                <a:r>
                  <a:rPr lang="cs-CZ" dirty="0" smtClean="0"/>
                  <a:t>doprava </a:t>
                </a:r>
                <a:r>
                  <a:rPr lang="cs-CZ" dirty="0"/>
                  <a:t>o 1</a:t>
                </a:r>
                <a:r>
                  <a:rPr lang="cs-CZ" dirty="0" smtClean="0"/>
                  <a:t> a </a:t>
                </a:r>
              </a:p>
              <a:p>
                <a:r>
                  <a:rPr lang="cs-CZ" dirty="0" smtClean="0"/>
                  <a:t>po ose y nahoru o 2.</a:t>
                </a:r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4" y="2155510"/>
                <a:ext cx="6968042" cy="825995"/>
              </a:xfrm>
              <a:prstGeom prst="rect">
                <a:avLst/>
              </a:prstGeom>
              <a:blipFill rotWithShape="0">
                <a:blip r:embed="rId25" cstate="print"/>
                <a:stretch>
                  <a:fillRect l="-787" b="-10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4118365" y="4612755"/>
                <a:ext cx="749372" cy="746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365" y="4612755"/>
                <a:ext cx="749372" cy="746808"/>
              </a:xfrm>
              <a:prstGeom prst="rect">
                <a:avLst/>
              </a:prstGeom>
              <a:blipFill rotWithShape="0">
                <a:blip r:embed="rId2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6934630" y="5360732"/>
                <a:ext cx="968983" cy="768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solidFill>
                                <a:srgbClr val="CC4D0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solidFill>
                                    <a:srgbClr val="CC4D0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solidFill>
                                        <a:srgbClr val="CC4D0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srgbClr val="CC4D0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solidFill>
                                        <a:srgbClr val="CC4D06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solidFill>
                                <a:srgbClr val="CC4D0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b="0" i="1" smtClean="0">
                              <a:solidFill>
                                <a:srgbClr val="CC4D06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rgbClr val="CC4D06"/>
                  </a:solidFill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630" y="5360732"/>
                <a:ext cx="968983" cy="768800"/>
              </a:xfrm>
              <a:prstGeom prst="rect">
                <a:avLst/>
              </a:prstGeom>
              <a:blipFill rotWithShape="0">
                <a:blip r:embed="rId2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6172017" y="3934400"/>
                <a:ext cx="1372940" cy="768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cs-CZ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017" y="3934400"/>
                <a:ext cx="1372940" cy="768800"/>
              </a:xfrm>
              <a:prstGeom prst="rect">
                <a:avLst/>
              </a:prstGeom>
              <a:blipFill rotWithShape="0">
                <a:blip r:embed="rId2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466874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Graphic spid="21" grpId="0" uiExpand="1">
        <p:bldSub>
          <a:bldChart bld="series"/>
        </p:bldSub>
      </p:bldGraphic>
      <p:bldP spid="23" grpId="0" animBg="1"/>
      <p:bldP spid="35" grpId="0" animBg="1"/>
      <p:bldP spid="37" grpId="0"/>
      <p:bldP spid="30" grpId="0"/>
      <p:bldP spid="3" grpId="0" build="p"/>
      <p:bldP spid="2" grpId="0" animBg="1"/>
      <p:bldP spid="42" grpId="0" animBg="1"/>
      <p:bldP spid="4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166483" y="686225"/>
            <a:ext cx="8229600" cy="1907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cs-CZ" sz="2000" b="1" dirty="0"/>
              <a:t>Procvičte si! </a:t>
            </a:r>
          </a:p>
          <a:p>
            <a:pPr algn="l"/>
            <a:r>
              <a:rPr lang="cs-CZ" sz="1600" dirty="0"/>
              <a:t>Zadání příkladů uvádí Petáková (1) </a:t>
            </a:r>
            <a:endParaRPr lang="cs-CZ" sz="1600" dirty="0" smtClean="0"/>
          </a:p>
          <a:p>
            <a:pPr algn="l"/>
            <a:r>
              <a:rPr lang="cs-CZ" sz="1600" dirty="0" smtClean="0"/>
              <a:t>strana 30/66 </a:t>
            </a:r>
            <a:r>
              <a:rPr lang="cs-CZ" sz="1600" dirty="0"/>
              <a:t>f</a:t>
            </a:r>
            <a:r>
              <a:rPr lang="cs-CZ" sz="1600" dirty="0" smtClean="0"/>
              <a:t>1, f2, f3, f7, f8, f9</a:t>
            </a:r>
          </a:p>
          <a:p>
            <a:pPr algn="l"/>
            <a:r>
              <a:rPr lang="cs-CZ" sz="1600" dirty="0"/>
              <a:t>strana 30/67 g5</a:t>
            </a:r>
          </a:p>
        </p:txBody>
      </p:sp>
      <p:pic>
        <p:nvPicPr>
          <p:cNvPr id="21" name="Picture 5" descr="C:\Users\admin\AppData\Local\Microsoft\Windows\Temporary Internet Files\Content.IE5\KKP3N0AU\MC900441732[1]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681208" y="1401636"/>
            <a:ext cx="476250" cy="47625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545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07909790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7129599"/>
              </p:ext>
            </p:extLst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8595" y="922287"/>
            <a:ext cx="7772400" cy="1470025"/>
          </a:xfrm>
        </p:spPr>
        <p:txBody>
          <a:bodyPr/>
          <a:lstStyle/>
          <a:p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Další hodina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Přímá spojovací čára 9"/>
          <p:cNvCxnSpPr/>
          <p:nvPr/>
        </p:nvCxnSpPr>
        <p:spPr>
          <a:xfrm flipV="1">
            <a:off x="517252" y="2328863"/>
            <a:ext cx="7669486" cy="63449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 descr="C:\Users\admin\AppData\Local\Microsoft\Windows\Temporary Internet Files\Content.IE5\N5I9LVEK\MC900441932[1].wmf">
            <a:hlinkClick r:id="rId14" action="ppaction://hlinkpres?slideindex=2&amp;slidetitle=Elementární funkc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5856151" y="1071562"/>
            <a:ext cx="1270274" cy="111442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02176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10888</TotalTime>
  <Words>448</Words>
  <Application>Microsoft Office PowerPoint</Application>
  <PresentationFormat>Předvádění na obrazovce (4:3)</PresentationFormat>
  <Paragraphs>124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Motiv sady Office</vt:lpstr>
      <vt:lpstr>Prezentace aplikace PowerPoint</vt:lpstr>
      <vt:lpstr>Elementární funkce</vt:lpstr>
      <vt:lpstr>Exponenciální funkce posunutí po ose x a ose 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Další hodina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Reifová</dc:creator>
  <cp:lastModifiedBy>Lenka Takáčová</cp:lastModifiedBy>
  <cp:revision>328</cp:revision>
  <dcterms:created xsi:type="dcterms:W3CDTF">2012-10-29T08:51:58Z</dcterms:created>
  <dcterms:modified xsi:type="dcterms:W3CDTF">2014-11-26T10:14:53Z</dcterms:modified>
</cp:coreProperties>
</file>