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83CD7-084F-4A3E-9416-5B598925EF2A}" type="datetimeFigureOut">
              <a:rPr lang="cs-CZ" smtClean="0"/>
              <a:t>20.11.2011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070E8-CF8D-447E-9E20-A6DACBB83C8A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6070E8-CF8D-447E-9E20-A6DACBB83C8A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6070E8-CF8D-447E-9E20-A6DACBB83C8A}" type="slidenum">
              <a:rPr lang="cs-CZ" smtClean="0"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6070E8-CF8D-447E-9E20-A6DACBB83C8A}" type="slidenum">
              <a:rPr lang="cs-CZ" smtClean="0"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6070E8-CF8D-447E-9E20-A6DACBB83C8A}" type="slidenum">
              <a:rPr lang="cs-CZ" smtClean="0"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6070E8-CF8D-447E-9E20-A6DACBB83C8A}" type="slidenum">
              <a:rPr lang="cs-CZ" smtClean="0"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6070E8-CF8D-447E-9E20-A6DACBB83C8A}" type="slidenum">
              <a:rPr lang="cs-CZ" smtClean="0"/>
              <a:t>6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10803B4-3550-4DEC-9A51-162CB7FA9A43}" type="datetimeFigureOut">
              <a:rPr lang="cs-CZ" smtClean="0"/>
              <a:t>20.11.2011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6C6AD7C-0F8D-40D3-B587-BF0FE2D2D4C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0803B4-3550-4DEC-9A51-162CB7FA9A43}" type="datetimeFigureOut">
              <a:rPr lang="cs-CZ" smtClean="0"/>
              <a:t>20.11.2011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C6AD7C-0F8D-40D3-B587-BF0FE2D2D4C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0803B4-3550-4DEC-9A51-162CB7FA9A43}" type="datetimeFigureOut">
              <a:rPr lang="cs-CZ" smtClean="0"/>
              <a:t>20.11.2011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C6AD7C-0F8D-40D3-B587-BF0FE2D2D4C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0803B4-3550-4DEC-9A51-162CB7FA9A43}" type="datetimeFigureOut">
              <a:rPr lang="cs-CZ" smtClean="0"/>
              <a:t>20.11.2011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C6AD7C-0F8D-40D3-B587-BF0FE2D2D4C7}" type="slidenum">
              <a:rPr lang="cs-CZ" smtClean="0"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0803B4-3550-4DEC-9A51-162CB7FA9A43}" type="datetimeFigureOut">
              <a:rPr lang="cs-CZ" smtClean="0"/>
              <a:t>20.11.2011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C6AD7C-0F8D-40D3-B587-BF0FE2D2D4C7}" type="slidenum">
              <a:rPr lang="cs-CZ" smtClean="0"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0803B4-3550-4DEC-9A51-162CB7FA9A43}" type="datetimeFigureOut">
              <a:rPr lang="cs-CZ" smtClean="0"/>
              <a:t>20.11.2011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C6AD7C-0F8D-40D3-B587-BF0FE2D2D4C7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0803B4-3550-4DEC-9A51-162CB7FA9A43}" type="datetimeFigureOut">
              <a:rPr lang="cs-CZ" smtClean="0"/>
              <a:t>20.11.2011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C6AD7C-0F8D-40D3-B587-BF0FE2D2D4C7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0803B4-3550-4DEC-9A51-162CB7FA9A43}" type="datetimeFigureOut">
              <a:rPr lang="cs-CZ" smtClean="0"/>
              <a:t>20.11.2011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C6AD7C-0F8D-40D3-B587-BF0FE2D2D4C7}" type="slidenum">
              <a:rPr lang="cs-CZ" smtClean="0"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0803B4-3550-4DEC-9A51-162CB7FA9A43}" type="datetimeFigureOut">
              <a:rPr lang="cs-CZ" smtClean="0"/>
              <a:t>20.11.2011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C6AD7C-0F8D-40D3-B587-BF0FE2D2D4C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10803B4-3550-4DEC-9A51-162CB7FA9A43}" type="datetimeFigureOut">
              <a:rPr lang="cs-CZ" smtClean="0"/>
              <a:t>20.11.2011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C6AD7C-0F8D-40D3-B587-BF0FE2D2D4C7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10803B4-3550-4DEC-9A51-162CB7FA9A43}" type="datetimeFigureOut">
              <a:rPr lang="cs-CZ" smtClean="0"/>
              <a:t>20.11.2011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6C6AD7C-0F8D-40D3-B587-BF0FE2D2D4C7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10803B4-3550-4DEC-9A51-162CB7FA9A43}" type="datetimeFigureOut">
              <a:rPr lang="cs-CZ" smtClean="0"/>
              <a:t>20.11.2011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6C6AD7C-0F8D-40D3-B587-BF0FE2D2D4C7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Zdravotnické systémy-virtuální pojišťovna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David </a:t>
            </a:r>
            <a:r>
              <a:rPr lang="cs-CZ" dirty="0" err="1" smtClean="0"/>
              <a:t>Zlatovský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z hlediska organizace a formy </a:t>
            </a:r>
            <a:r>
              <a:rPr lang="pl-PL" dirty="0" smtClean="0"/>
              <a:t>financování:</a:t>
            </a:r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Národní zdravotní </a:t>
            </a:r>
            <a:r>
              <a:rPr lang="cs-CZ" dirty="0" smtClean="0"/>
              <a:t>služba (</a:t>
            </a:r>
            <a:r>
              <a:rPr lang="cs-CZ" dirty="0" smtClean="0"/>
              <a:t>Velká Británie)</a:t>
            </a:r>
            <a:endParaRPr lang="cs-CZ" dirty="0" smtClean="0"/>
          </a:p>
          <a:p>
            <a:pPr lvl="1">
              <a:buFont typeface="Arial" pitchFamily="34" charset="0"/>
              <a:buChar char="•"/>
            </a:pPr>
            <a:endParaRPr lang="cs-CZ" dirty="0" smtClean="0"/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Systém veřejného zdravotního </a:t>
            </a:r>
            <a:r>
              <a:rPr lang="cs-CZ" dirty="0" smtClean="0"/>
              <a:t>pojištění:</a:t>
            </a:r>
          </a:p>
          <a:p>
            <a:pPr lvl="1">
              <a:buFont typeface="Arial" pitchFamily="34" charset="0"/>
              <a:buChar char="•"/>
            </a:pPr>
            <a:endParaRPr lang="cs-CZ" dirty="0" smtClean="0"/>
          </a:p>
          <a:p>
            <a:pPr lvl="2">
              <a:buFont typeface="Arial" pitchFamily="34" charset="0"/>
              <a:buChar char="•"/>
            </a:pPr>
            <a:r>
              <a:rPr lang="cs-CZ" dirty="0" smtClean="0"/>
              <a:t>Systém s jedinou zdravotní </a:t>
            </a:r>
            <a:r>
              <a:rPr lang="cs-CZ" dirty="0" smtClean="0"/>
              <a:t>pojišťovnou (Maďarsko</a:t>
            </a:r>
            <a:r>
              <a:rPr lang="cs-CZ" dirty="0" smtClean="0"/>
              <a:t>)</a:t>
            </a:r>
            <a:endParaRPr lang="cs-CZ" dirty="0" smtClean="0"/>
          </a:p>
          <a:p>
            <a:pPr lvl="2">
              <a:buFont typeface="Arial" pitchFamily="34" charset="0"/>
              <a:buChar char="•"/>
            </a:pPr>
            <a:endParaRPr lang="cs-CZ" dirty="0" smtClean="0"/>
          </a:p>
          <a:p>
            <a:pPr lvl="2">
              <a:buFont typeface="Arial" pitchFamily="34" charset="0"/>
              <a:buChar char="•"/>
            </a:pPr>
            <a:r>
              <a:rPr lang="cs-CZ" dirty="0" smtClean="0"/>
              <a:t>Systém s více zdravotními </a:t>
            </a:r>
            <a:r>
              <a:rPr lang="cs-CZ" dirty="0" smtClean="0"/>
              <a:t>pojišťovnami (ČR</a:t>
            </a:r>
            <a:r>
              <a:rPr lang="cs-CZ" dirty="0" smtClean="0"/>
              <a:t>, SRN, Slovensko)</a:t>
            </a:r>
            <a:endParaRPr lang="cs-CZ" dirty="0" smtClean="0"/>
          </a:p>
          <a:p>
            <a:pPr lvl="2">
              <a:buFont typeface="Arial" pitchFamily="34" charset="0"/>
              <a:buChar char="•"/>
            </a:pPr>
            <a:endParaRPr lang="cs-CZ" dirty="0" smtClean="0"/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Tržní </a:t>
            </a:r>
            <a:r>
              <a:rPr lang="cs-CZ" dirty="0" smtClean="0"/>
              <a:t>systém (USA)</a:t>
            </a:r>
            <a:endParaRPr lang="pl-PL" dirty="0" smtClean="0"/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Zdravotnické systémy ve světě: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Systém veřejného zdravotního </a:t>
            </a:r>
            <a:r>
              <a:rPr lang="cs-CZ" sz="2400" dirty="0" smtClean="0"/>
              <a:t>pojištění (od r.1992)</a:t>
            </a:r>
          </a:p>
          <a:p>
            <a:endParaRPr lang="cs-CZ" sz="2400" dirty="0" smtClean="0"/>
          </a:p>
          <a:p>
            <a:r>
              <a:rPr lang="cs-CZ" sz="2400" dirty="0" smtClean="0"/>
              <a:t>jediná </a:t>
            </a:r>
            <a:r>
              <a:rPr lang="cs-CZ" sz="2400" dirty="0" smtClean="0"/>
              <a:t>zdravotní pojišťovna </a:t>
            </a:r>
            <a:r>
              <a:rPr lang="cs-CZ" sz="2400" dirty="0" smtClean="0"/>
              <a:t>- Všeobecná zdravotní pojišťovna </a:t>
            </a:r>
            <a:r>
              <a:rPr lang="cs-CZ" sz="2400" dirty="0" smtClean="0"/>
              <a:t>České republiky</a:t>
            </a:r>
          </a:p>
          <a:p>
            <a:endParaRPr lang="cs-CZ" sz="2400" dirty="0" smtClean="0"/>
          </a:p>
          <a:p>
            <a:r>
              <a:rPr lang="cs-CZ" sz="2400" dirty="0" smtClean="0"/>
              <a:t>legislativní podmínky pro </a:t>
            </a:r>
            <a:r>
              <a:rPr lang="cs-CZ" sz="2400" dirty="0" smtClean="0"/>
              <a:t>vznik dalších </a:t>
            </a:r>
            <a:r>
              <a:rPr lang="cs-CZ" sz="2400" dirty="0" smtClean="0"/>
              <a:t>zdravotních </a:t>
            </a:r>
            <a:r>
              <a:rPr lang="cs-CZ" sz="2400" dirty="0" smtClean="0"/>
              <a:t>pojišťoven (1993)</a:t>
            </a:r>
          </a:p>
          <a:p>
            <a:pPr>
              <a:buNone/>
            </a:pPr>
            <a:endParaRPr lang="cs-CZ" sz="2400" dirty="0" smtClean="0"/>
          </a:p>
          <a:p>
            <a:r>
              <a:rPr lang="cs-CZ" sz="2400" dirty="0" smtClean="0"/>
              <a:t>systém s více zdravotními </a:t>
            </a:r>
            <a:r>
              <a:rPr lang="cs-CZ" sz="2400" dirty="0" smtClean="0"/>
              <a:t>pojišťovnami- funguje do současnosti</a:t>
            </a:r>
            <a:endParaRPr lang="cs-CZ" sz="2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Česká Republika: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Formy:</a:t>
            </a:r>
          </a:p>
          <a:p>
            <a:pPr lvl="4"/>
            <a:r>
              <a:rPr lang="cs-CZ" b="1" i="1" dirty="0" smtClean="0"/>
              <a:t>Povinné</a:t>
            </a:r>
            <a:r>
              <a:rPr lang="cs-CZ" b="1" dirty="0" smtClean="0"/>
              <a:t> </a:t>
            </a:r>
            <a:r>
              <a:rPr lang="cs-CZ" b="1" dirty="0" smtClean="0"/>
              <a:t> </a:t>
            </a:r>
            <a:r>
              <a:rPr lang="cs-CZ" dirty="0" smtClean="0"/>
              <a:t>veřejné </a:t>
            </a:r>
            <a:r>
              <a:rPr lang="cs-CZ" dirty="0" smtClean="0"/>
              <a:t>zdravotní </a:t>
            </a:r>
            <a:r>
              <a:rPr lang="cs-CZ" dirty="0" smtClean="0"/>
              <a:t>pojištění</a:t>
            </a:r>
          </a:p>
          <a:p>
            <a:pPr lvl="4"/>
            <a:r>
              <a:rPr lang="cs-CZ" b="1" i="1" dirty="0" smtClean="0"/>
              <a:t>Dobrovolné</a:t>
            </a:r>
            <a:r>
              <a:rPr lang="cs-CZ" dirty="0" smtClean="0"/>
              <a:t> </a:t>
            </a:r>
            <a:r>
              <a:rPr lang="cs-CZ" dirty="0" smtClean="0"/>
              <a:t> komerční </a:t>
            </a:r>
            <a:r>
              <a:rPr lang="cs-CZ" dirty="0" smtClean="0"/>
              <a:t>pojištění – smluvní </a:t>
            </a:r>
            <a:r>
              <a:rPr lang="cs-CZ" dirty="0" smtClean="0"/>
              <a:t>pojištění (doplňková forma)</a:t>
            </a:r>
          </a:p>
          <a:p>
            <a:pPr lvl="4"/>
            <a:endParaRPr lang="cs-CZ" dirty="0" smtClean="0"/>
          </a:p>
          <a:p>
            <a:r>
              <a:rPr lang="cs-CZ" dirty="0" smtClean="0"/>
              <a:t>Právní nárok:</a:t>
            </a:r>
          </a:p>
          <a:p>
            <a:pPr lvl="4"/>
            <a:r>
              <a:rPr lang="cs-CZ" dirty="0" smtClean="0"/>
              <a:t>trvalý pobyt v ČR</a:t>
            </a:r>
          </a:p>
          <a:p>
            <a:pPr lvl="4"/>
            <a:r>
              <a:rPr lang="cs-CZ" dirty="0" smtClean="0"/>
              <a:t>zaměstnanci zaměstnavatele, </a:t>
            </a:r>
            <a:r>
              <a:rPr lang="cs-CZ" dirty="0" smtClean="0"/>
              <a:t>který </a:t>
            </a:r>
            <a:r>
              <a:rPr lang="pt-BR" dirty="0" smtClean="0"/>
              <a:t>má sídlo nebo trvalý pobyt na území </a:t>
            </a:r>
            <a:r>
              <a:rPr lang="pt-BR" dirty="0" smtClean="0"/>
              <a:t>ČR</a:t>
            </a:r>
            <a:endParaRPr lang="cs-CZ" dirty="0" smtClean="0"/>
          </a:p>
          <a:p>
            <a:pPr lvl="4"/>
            <a:endParaRPr lang="cs-CZ" dirty="0" smtClean="0"/>
          </a:p>
          <a:p>
            <a:pPr marL="177800" lvl="4" indent="-82550">
              <a:buNone/>
            </a:pPr>
            <a:r>
              <a:rPr lang="cs-CZ" i="1" dirty="0" smtClean="0"/>
              <a:t>Pozn.: cizinci mohou uzavřít smluvní zdravotní pojištění</a:t>
            </a:r>
            <a:endParaRPr lang="cs-CZ" i="1" dirty="0" smtClean="0"/>
          </a:p>
          <a:p>
            <a:pPr lvl="4"/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Principy v.z.p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b="1" dirty="0" smtClean="0"/>
              <a:t>Principy v.z.p</a:t>
            </a:r>
            <a:r>
              <a:rPr lang="cs-CZ" dirty="0" smtClean="0"/>
              <a:t>:</a:t>
            </a:r>
          </a:p>
          <a:p>
            <a:endParaRPr lang="cs-CZ" dirty="0" smtClean="0"/>
          </a:p>
          <a:p>
            <a:pPr lvl="1"/>
            <a:r>
              <a:rPr lang="cs-CZ" dirty="0" smtClean="0"/>
              <a:t>Solidarita</a:t>
            </a:r>
          </a:p>
          <a:p>
            <a:pPr lvl="1"/>
            <a:endParaRPr lang="cs-CZ" dirty="0" smtClean="0"/>
          </a:p>
          <a:p>
            <a:pPr lvl="1"/>
            <a:r>
              <a:rPr lang="cs-CZ" dirty="0" smtClean="0"/>
              <a:t>Jasné vymezení kompetencí, práv a </a:t>
            </a:r>
            <a:r>
              <a:rPr lang="cs-CZ" dirty="0" smtClean="0"/>
              <a:t>povinností</a:t>
            </a:r>
          </a:p>
          <a:p>
            <a:pPr lvl="1"/>
            <a:endParaRPr lang="cs-CZ" dirty="0" smtClean="0"/>
          </a:p>
          <a:p>
            <a:pPr lvl="1"/>
            <a:r>
              <a:rPr lang="cs-CZ" dirty="0" smtClean="0"/>
              <a:t>Svobodná volba lékaře a zdravotnického </a:t>
            </a:r>
            <a:r>
              <a:rPr lang="cs-CZ" dirty="0" smtClean="0"/>
              <a:t>zařízení</a:t>
            </a:r>
          </a:p>
          <a:p>
            <a:pPr lvl="1"/>
            <a:endParaRPr lang="cs-CZ" dirty="0" smtClean="0"/>
          </a:p>
          <a:p>
            <a:pPr lvl="1"/>
            <a:r>
              <a:rPr lang="cs-CZ" dirty="0" smtClean="0"/>
              <a:t>Svobodná volba zdravotní pojišťovny v rámci systému veřejného zdravotního </a:t>
            </a:r>
            <a:r>
              <a:rPr lang="cs-CZ" dirty="0" smtClean="0"/>
              <a:t>pojištění</a:t>
            </a:r>
          </a:p>
          <a:p>
            <a:pPr lvl="1"/>
            <a:endParaRPr lang="cs-CZ" dirty="0" smtClean="0"/>
          </a:p>
          <a:p>
            <a:pPr lvl="1"/>
            <a:r>
              <a:rPr lang="cs-CZ" dirty="0" smtClean="0"/>
              <a:t>Stejná dostupnost poskytovaných služeb pro všechny </a:t>
            </a:r>
            <a:r>
              <a:rPr lang="cs-CZ" dirty="0" smtClean="0"/>
              <a:t>pojištěnce</a:t>
            </a:r>
          </a:p>
          <a:p>
            <a:pPr lvl="1"/>
            <a:endParaRPr lang="cs-CZ" dirty="0" smtClean="0"/>
          </a:p>
          <a:p>
            <a:pPr lvl="1"/>
            <a:r>
              <a:rPr lang="cs-CZ" dirty="0" smtClean="0"/>
              <a:t>Transparentní nakládání s veřejnými </a:t>
            </a:r>
            <a:r>
              <a:rPr lang="cs-CZ" dirty="0" smtClean="0"/>
              <a:t>prostředky</a:t>
            </a:r>
          </a:p>
          <a:p>
            <a:pPr lvl="1"/>
            <a:endParaRPr lang="cs-CZ" dirty="0" smtClean="0"/>
          </a:p>
          <a:p>
            <a:pPr lvl="1"/>
            <a:r>
              <a:rPr lang="cs-CZ" dirty="0" smtClean="0"/>
              <a:t>Ekonomická rovnováha mezi příjmy a výdaji</a:t>
            </a:r>
            <a:endParaRPr lang="cs-CZ" dirty="0" smtClean="0"/>
          </a:p>
          <a:p>
            <a:pPr lvl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/>
          <a:lstStyle/>
          <a:p>
            <a:r>
              <a:rPr lang="cs-CZ" b="1" dirty="0" smtClean="0"/>
              <a:t>Solidarita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/>
              <a:t>pracujících s </a:t>
            </a:r>
            <a:r>
              <a:rPr lang="cs-CZ" dirty="0" smtClean="0"/>
              <a:t>nepracujícími</a:t>
            </a:r>
          </a:p>
          <a:p>
            <a:pPr lvl="1"/>
            <a:r>
              <a:rPr lang="cs-CZ" dirty="0" smtClean="0"/>
              <a:t>bohatých s </a:t>
            </a:r>
            <a:r>
              <a:rPr lang="cs-CZ" dirty="0" smtClean="0"/>
              <a:t>chudými</a:t>
            </a:r>
          </a:p>
          <a:p>
            <a:pPr lvl="1"/>
            <a:r>
              <a:rPr lang="cs-CZ" dirty="0" smtClean="0"/>
              <a:t>Zdravých </a:t>
            </a:r>
            <a:r>
              <a:rPr lang="cs-CZ" dirty="0" smtClean="0"/>
              <a:t>s </a:t>
            </a:r>
            <a:r>
              <a:rPr lang="cs-CZ" dirty="0" smtClean="0"/>
              <a:t>nemocnými</a:t>
            </a:r>
          </a:p>
          <a:p>
            <a:pPr lvl="1"/>
            <a:endParaRPr lang="cs-CZ" b="1" dirty="0" smtClean="0"/>
          </a:p>
          <a:p>
            <a:r>
              <a:rPr lang="cs-CZ" b="1" dirty="0" smtClean="0"/>
              <a:t>Způsob realizace:</a:t>
            </a:r>
          </a:p>
          <a:p>
            <a:pPr lvl="1"/>
            <a:r>
              <a:rPr lang="cs-CZ" dirty="0" smtClean="0"/>
              <a:t>za nepracující platí stát, pracující si platí </a:t>
            </a:r>
            <a:r>
              <a:rPr lang="cs-CZ" dirty="0" smtClean="0"/>
              <a:t>sami</a:t>
            </a:r>
          </a:p>
          <a:p>
            <a:pPr lvl="1"/>
            <a:r>
              <a:rPr lang="cs-CZ" dirty="0" smtClean="0"/>
              <a:t>bohatší platí více než </a:t>
            </a:r>
            <a:r>
              <a:rPr lang="cs-CZ" dirty="0" smtClean="0"/>
              <a:t>chudší</a:t>
            </a:r>
          </a:p>
          <a:p>
            <a:pPr lvl="1"/>
            <a:r>
              <a:rPr lang="cs-CZ" dirty="0" smtClean="0"/>
              <a:t>nemocní čerpají více než zdraví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54</TotalTime>
  <Words>223</Words>
  <Application>Microsoft Office PowerPoint</Application>
  <PresentationFormat>Předvádění na obrazovce (4:3)</PresentationFormat>
  <Paragraphs>61</Paragraphs>
  <Slides>6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Shluk</vt:lpstr>
      <vt:lpstr>Zdravotnické systémy-virtuální pojišťovna</vt:lpstr>
      <vt:lpstr>Zdravotnické systémy ve světě:</vt:lpstr>
      <vt:lpstr>Česká Republika:</vt:lpstr>
      <vt:lpstr>Principy v.z.p</vt:lpstr>
      <vt:lpstr>Snímek 5</vt:lpstr>
      <vt:lpstr>Snímek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Zdravotnické systémy-virtuální pojišťovna</dc:title>
  <dc:creator>David</dc:creator>
  <cp:lastModifiedBy>David</cp:lastModifiedBy>
  <cp:revision>7</cp:revision>
  <dcterms:created xsi:type="dcterms:W3CDTF">2011-11-20T15:02:52Z</dcterms:created>
  <dcterms:modified xsi:type="dcterms:W3CDTF">2011-11-20T15:57:10Z</dcterms:modified>
</cp:coreProperties>
</file>