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810680-9E2D-40A3-99CD-58660F5ECFA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38368F6B-5C74-4748-8E45-A6462F8BA018}">
      <dgm:prSet phldrT="[Text]"/>
      <dgm:spPr/>
      <dgm:t>
        <a:bodyPr/>
        <a:lstStyle/>
        <a:p>
          <a:r>
            <a:rPr lang="cs-CZ" dirty="0" smtClean="0"/>
            <a:t>Hlavní aktéři</a:t>
          </a:r>
          <a:endParaRPr lang="cs-CZ" dirty="0"/>
        </a:p>
      </dgm:t>
    </dgm:pt>
    <dgm:pt modelId="{468EC6AA-A075-419E-9C6C-93C7AEA20241}" type="parTrans" cxnId="{3F8ACF94-65DB-4DFD-AA43-B394C2977750}">
      <dgm:prSet/>
      <dgm:spPr/>
      <dgm:t>
        <a:bodyPr/>
        <a:lstStyle/>
        <a:p>
          <a:endParaRPr lang="cs-CZ"/>
        </a:p>
      </dgm:t>
    </dgm:pt>
    <dgm:pt modelId="{8479ABED-3ADF-46BF-9D1D-A0DC71B3AD2C}" type="sibTrans" cxnId="{3F8ACF94-65DB-4DFD-AA43-B394C2977750}">
      <dgm:prSet/>
      <dgm:spPr/>
      <dgm:t>
        <a:bodyPr/>
        <a:lstStyle/>
        <a:p>
          <a:endParaRPr lang="cs-CZ"/>
        </a:p>
      </dgm:t>
    </dgm:pt>
    <dgm:pt modelId="{1FC0920D-A847-424A-9C31-7B728F23362E}">
      <dgm:prSet phldrT="[Text]"/>
      <dgm:spPr/>
      <dgm:t>
        <a:bodyPr/>
        <a:lstStyle/>
        <a:p>
          <a:r>
            <a:rPr lang="cs-CZ" dirty="0" smtClean="0"/>
            <a:t>Pojištěnci</a:t>
          </a:r>
          <a:endParaRPr lang="cs-CZ" dirty="0"/>
        </a:p>
      </dgm:t>
    </dgm:pt>
    <dgm:pt modelId="{C254F517-38C8-445B-8B79-D6A117789F4A}" type="parTrans" cxnId="{4F5CB412-4516-4325-8E9A-4353D09D810E}">
      <dgm:prSet/>
      <dgm:spPr/>
      <dgm:t>
        <a:bodyPr/>
        <a:lstStyle/>
        <a:p>
          <a:endParaRPr lang="cs-CZ"/>
        </a:p>
      </dgm:t>
    </dgm:pt>
    <dgm:pt modelId="{5E84184C-8B5A-4CBC-9CA1-A77E85A4BED2}" type="sibTrans" cxnId="{4F5CB412-4516-4325-8E9A-4353D09D810E}">
      <dgm:prSet/>
      <dgm:spPr/>
      <dgm:t>
        <a:bodyPr/>
        <a:lstStyle/>
        <a:p>
          <a:endParaRPr lang="cs-CZ"/>
        </a:p>
      </dgm:t>
    </dgm:pt>
    <dgm:pt modelId="{F3067B5E-362F-4D50-9A76-EA6BE37604C8}">
      <dgm:prSet phldrT="[Text]"/>
      <dgm:spPr/>
      <dgm:t>
        <a:bodyPr/>
        <a:lstStyle/>
        <a:p>
          <a:r>
            <a:rPr lang="cs-CZ" dirty="0" smtClean="0"/>
            <a:t>Plátci zdravotního pojištění</a:t>
          </a:r>
          <a:endParaRPr lang="cs-CZ" dirty="0"/>
        </a:p>
      </dgm:t>
    </dgm:pt>
    <dgm:pt modelId="{B6F31686-1B94-478F-B890-89A399A80995}" type="parTrans" cxnId="{7A88086B-8D4F-4B41-A68D-8DD3E1F44A21}">
      <dgm:prSet/>
      <dgm:spPr/>
      <dgm:t>
        <a:bodyPr/>
        <a:lstStyle/>
        <a:p>
          <a:endParaRPr lang="cs-CZ"/>
        </a:p>
      </dgm:t>
    </dgm:pt>
    <dgm:pt modelId="{6404181A-0134-454F-8E84-D2283BBEEA1E}" type="sibTrans" cxnId="{7A88086B-8D4F-4B41-A68D-8DD3E1F44A21}">
      <dgm:prSet/>
      <dgm:spPr/>
      <dgm:t>
        <a:bodyPr/>
        <a:lstStyle/>
        <a:p>
          <a:endParaRPr lang="cs-CZ"/>
        </a:p>
      </dgm:t>
    </dgm:pt>
    <dgm:pt modelId="{A56A55D7-CD9D-4136-A6F8-CE09E5DE2C94}">
      <dgm:prSet phldrT="[Text]"/>
      <dgm:spPr/>
      <dgm:t>
        <a:bodyPr/>
        <a:lstStyle/>
        <a:p>
          <a:r>
            <a:rPr lang="cs-CZ" dirty="0" smtClean="0"/>
            <a:t>Poskytovatelé zdravotní péče</a:t>
          </a:r>
          <a:endParaRPr lang="cs-CZ" dirty="0"/>
        </a:p>
      </dgm:t>
    </dgm:pt>
    <dgm:pt modelId="{9661D19C-BDF5-4819-9CD3-D61A87C3519E}" type="parTrans" cxnId="{C53CD316-A327-4B91-AC6C-0AA2C609710A}">
      <dgm:prSet/>
      <dgm:spPr/>
      <dgm:t>
        <a:bodyPr/>
        <a:lstStyle/>
        <a:p>
          <a:endParaRPr lang="cs-CZ"/>
        </a:p>
      </dgm:t>
    </dgm:pt>
    <dgm:pt modelId="{83F1BFB3-3E29-4F4C-839A-05C2BC933858}" type="sibTrans" cxnId="{C53CD316-A327-4B91-AC6C-0AA2C609710A}">
      <dgm:prSet/>
      <dgm:spPr/>
      <dgm:t>
        <a:bodyPr/>
        <a:lstStyle/>
        <a:p>
          <a:endParaRPr lang="cs-CZ"/>
        </a:p>
      </dgm:t>
    </dgm:pt>
    <dgm:pt modelId="{25EAD36A-3EC0-43DF-A69C-D04CF9D55B20}">
      <dgm:prSet phldrT="[Text]"/>
      <dgm:spPr/>
      <dgm:t>
        <a:bodyPr/>
        <a:lstStyle/>
        <a:p>
          <a:r>
            <a:rPr lang="cs-CZ" dirty="0" smtClean="0"/>
            <a:t>Zdravotní pojišťovny</a:t>
          </a:r>
          <a:endParaRPr lang="cs-CZ" dirty="0"/>
        </a:p>
      </dgm:t>
    </dgm:pt>
    <dgm:pt modelId="{25B562F5-D740-4D76-893F-088AED11A9CE}" type="parTrans" cxnId="{62450132-5F7B-41EE-8248-A477B3F5A4A7}">
      <dgm:prSet/>
      <dgm:spPr/>
      <dgm:t>
        <a:bodyPr/>
        <a:lstStyle/>
        <a:p>
          <a:endParaRPr lang="cs-CZ"/>
        </a:p>
      </dgm:t>
    </dgm:pt>
    <dgm:pt modelId="{F330BDEF-7690-4F5E-8EA8-213FE6989613}" type="sibTrans" cxnId="{62450132-5F7B-41EE-8248-A477B3F5A4A7}">
      <dgm:prSet/>
      <dgm:spPr/>
      <dgm:t>
        <a:bodyPr/>
        <a:lstStyle/>
        <a:p>
          <a:endParaRPr lang="cs-CZ"/>
        </a:p>
      </dgm:t>
    </dgm:pt>
    <dgm:pt modelId="{70F13245-CB13-453D-831F-8FCB1FCE2C25}" type="pres">
      <dgm:prSet presAssocID="{B4810680-9E2D-40A3-99CD-58660F5ECFA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18C698E-DB8D-4B2D-8DE5-F64709BDDF80}" type="pres">
      <dgm:prSet presAssocID="{38368F6B-5C74-4748-8E45-A6462F8BA018}" presName="hierRoot1" presStyleCnt="0">
        <dgm:presLayoutVars>
          <dgm:hierBranch val="init"/>
        </dgm:presLayoutVars>
      </dgm:prSet>
      <dgm:spPr/>
    </dgm:pt>
    <dgm:pt modelId="{25269889-537F-4567-9975-F706FD0F8F90}" type="pres">
      <dgm:prSet presAssocID="{38368F6B-5C74-4748-8E45-A6462F8BA018}" presName="rootComposite1" presStyleCnt="0"/>
      <dgm:spPr/>
    </dgm:pt>
    <dgm:pt modelId="{50CDE56A-527D-49E2-99CE-424DD7DDF801}" type="pres">
      <dgm:prSet presAssocID="{38368F6B-5C74-4748-8E45-A6462F8BA018}" presName="rootText1" presStyleLbl="node0" presStyleIdx="0" presStyleCnt="1">
        <dgm:presLayoutVars>
          <dgm:chPref val="3"/>
        </dgm:presLayoutVars>
      </dgm:prSet>
      <dgm:spPr/>
    </dgm:pt>
    <dgm:pt modelId="{1594718A-409E-4472-AB54-AFECF8A6458C}" type="pres">
      <dgm:prSet presAssocID="{38368F6B-5C74-4748-8E45-A6462F8BA018}" presName="rootConnector1" presStyleLbl="node1" presStyleIdx="0" presStyleCnt="0"/>
      <dgm:spPr/>
    </dgm:pt>
    <dgm:pt modelId="{E9DDBD81-AE36-4437-8516-AFC8A47C11E0}" type="pres">
      <dgm:prSet presAssocID="{38368F6B-5C74-4748-8E45-A6462F8BA018}" presName="hierChild2" presStyleCnt="0"/>
      <dgm:spPr/>
    </dgm:pt>
    <dgm:pt modelId="{9B2FAA7E-761F-44CE-A663-6E2B8F1BAE42}" type="pres">
      <dgm:prSet presAssocID="{C254F517-38C8-445B-8B79-D6A117789F4A}" presName="Name37" presStyleLbl="parChTrans1D2" presStyleIdx="0" presStyleCnt="4"/>
      <dgm:spPr/>
    </dgm:pt>
    <dgm:pt modelId="{B92C70D1-D5B0-4B9D-8B02-D3360999E2F6}" type="pres">
      <dgm:prSet presAssocID="{1FC0920D-A847-424A-9C31-7B728F23362E}" presName="hierRoot2" presStyleCnt="0">
        <dgm:presLayoutVars>
          <dgm:hierBranch val="init"/>
        </dgm:presLayoutVars>
      </dgm:prSet>
      <dgm:spPr/>
    </dgm:pt>
    <dgm:pt modelId="{B7E8A71E-9A23-4BE0-A63F-9813369B7D6E}" type="pres">
      <dgm:prSet presAssocID="{1FC0920D-A847-424A-9C31-7B728F23362E}" presName="rootComposite" presStyleCnt="0"/>
      <dgm:spPr/>
    </dgm:pt>
    <dgm:pt modelId="{1AAF8E09-CEAC-44A8-80E7-411D1F9B608F}" type="pres">
      <dgm:prSet presAssocID="{1FC0920D-A847-424A-9C31-7B728F23362E}" presName="rootText" presStyleLbl="node2" presStyleIdx="0" presStyleCnt="4">
        <dgm:presLayoutVars>
          <dgm:chPref val="3"/>
        </dgm:presLayoutVars>
      </dgm:prSet>
      <dgm:spPr/>
    </dgm:pt>
    <dgm:pt modelId="{64F9D204-CA3D-406D-A64A-2C0C437E5AE4}" type="pres">
      <dgm:prSet presAssocID="{1FC0920D-A847-424A-9C31-7B728F23362E}" presName="rootConnector" presStyleLbl="node2" presStyleIdx="0" presStyleCnt="4"/>
      <dgm:spPr/>
    </dgm:pt>
    <dgm:pt modelId="{9903DF0F-D74A-4BBA-9F45-EA1D2951D337}" type="pres">
      <dgm:prSet presAssocID="{1FC0920D-A847-424A-9C31-7B728F23362E}" presName="hierChild4" presStyleCnt="0"/>
      <dgm:spPr/>
    </dgm:pt>
    <dgm:pt modelId="{81088512-243B-4BFB-9690-5496BFC518D7}" type="pres">
      <dgm:prSet presAssocID="{1FC0920D-A847-424A-9C31-7B728F23362E}" presName="hierChild5" presStyleCnt="0"/>
      <dgm:spPr/>
    </dgm:pt>
    <dgm:pt modelId="{1F3A4D71-6A0E-4DA0-85D8-97ACA86C045A}" type="pres">
      <dgm:prSet presAssocID="{B6F31686-1B94-478F-B890-89A399A80995}" presName="Name37" presStyleLbl="parChTrans1D2" presStyleIdx="1" presStyleCnt="4"/>
      <dgm:spPr/>
    </dgm:pt>
    <dgm:pt modelId="{6330D068-613F-4260-81F6-DBA1B6846378}" type="pres">
      <dgm:prSet presAssocID="{F3067B5E-362F-4D50-9A76-EA6BE37604C8}" presName="hierRoot2" presStyleCnt="0">
        <dgm:presLayoutVars>
          <dgm:hierBranch val="init"/>
        </dgm:presLayoutVars>
      </dgm:prSet>
      <dgm:spPr/>
    </dgm:pt>
    <dgm:pt modelId="{CD79572C-8929-4C59-8465-2308D72B04A0}" type="pres">
      <dgm:prSet presAssocID="{F3067B5E-362F-4D50-9A76-EA6BE37604C8}" presName="rootComposite" presStyleCnt="0"/>
      <dgm:spPr/>
    </dgm:pt>
    <dgm:pt modelId="{A710A543-ED23-4536-BACC-B236F4AD5467}" type="pres">
      <dgm:prSet presAssocID="{F3067B5E-362F-4D50-9A76-EA6BE37604C8}" presName="rootText" presStyleLbl="node2" presStyleIdx="1" presStyleCnt="4">
        <dgm:presLayoutVars>
          <dgm:chPref val="3"/>
        </dgm:presLayoutVars>
      </dgm:prSet>
      <dgm:spPr/>
    </dgm:pt>
    <dgm:pt modelId="{F887940F-CF0E-4CC4-8547-8AF0DEBBD034}" type="pres">
      <dgm:prSet presAssocID="{F3067B5E-362F-4D50-9A76-EA6BE37604C8}" presName="rootConnector" presStyleLbl="node2" presStyleIdx="1" presStyleCnt="4"/>
      <dgm:spPr/>
    </dgm:pt>
    <dgm:pt modelId="{F1FFB0BC-ED87-4688-B6EB-2C625279F5A7}" type="pres">
      <dgm:prSet presAssocID="{F3067B5E-362F-4D50-9A76-EA6BE37604C8}" presName="hierChild4" presStyleCnt="0"/>
      <dgm:spPr/>
    </dgm:pt>
    <dgm:pt modelId="{EF69318D-5FF4-44E9-B5AC-1C7F4364FABE}" type="pres">
      <dgm:prSet presAssocID="{F3067B5E-362F-4D50-9A76-EA6BE37604C8}" presName="hierChild5" presStyleCnt="0"/>
      <dgm:spPr/>
    </dgm:pt>
    <dgm:pt modelId="{9473D6FE-7B3A-4104-98D7-EAE91126C127}" type="pres">
      <dgm:prSet presAssocID="{9661D19C-BDF5-4819-9CD3-D61A87C3519E}" presName="Name37" presStyleLbl="parChTrans1D2" presStyleIdx="2" presStyleCnt="4"/>
      <dgm:spPr/>
    </dgm:pt>
    <dgm:pt modelId="{9E9B5E16-0F2D-464D-B687-A06711719DEA}" type="pres">
      <dgm:prSet presAssocID="{A56A55D7-CD9D-4136-A6F8-CE09E5DE2C94}" presName="hierRoot2" presStyleCnt="0">
        <dgm:presLayoutVars>
          <dgm:hierBranch val="init"/>
        </dgm:presLayoutVars>
      </dgm:prSet>
      <dgm:spPr/>
    </dgm:pt>
    <dgm:pt modelId="{80FD97B0-1BCB-413C-9379-F1D3516E17C0}" type="pres">
      <dgm:prSet presAssocID="{A56A55D7-CD9D-4136-A6F8-CE09E5DE2C94}" presName="rootComposite" presStyleCnt="0"/>
      <dgm:spPr/>
    </dgm:pt>
    <dgm:pt modelId="{4190C18F-8DD4-4D71-BCD2-72420EF020E7}" type="pres">
      <dgm:prSet presAssocID="{A56A55D7-CD9D-4136-A6F8-CE09E5DE2C94}" presName="rootText" presStyleLbl="node2" presStyleIdx="2" presStyleCnt="4">
        <dgm:presLayoutVars>
          <dgm:chPref val="3"/>
        </dgm:presLayoutVars>
      </dgm:prSet>
      <dgm:spPr/>
    </dgm:pt>
    <dgm:pt modelId="{3DCCDC47-0756-4D16-B8CF-2F978175A9EE}" type="pres">
      <dgm:prSet presAssocID="{A56A55D7-CD9D-4136-A6F8-CE09E5DE2C94}" presName="rootConnector" presStyleLbl="node2" presStyleIdx="2" presStyleCnt="4"/>
      <dgm:spPr/>
    </dgm:pt>
    <dgm:pt modelId="{2D6803A0-CD04-46FB-B15F-34F2BF5149E2}" type="pres">
      <dgm:prSet presAssocID="{A56A55D7-CD9D-4136-A6F8-CE09E5DE2C94}" presName="hierChild4" presStyleCnt="0"/>
      <dgm:spPr/>
    </dgm:pt>
    <dgm:pt modelId="{8CADA8F3-F48D-4628-9BEC-24B5157468B1}" type="pres">
      <dgm:prSet presAssocID="{A56A55D7-CD9D-4136-A6F8-CE09E5DE2C94}" presName="hierChild5" presStyleCnt="0"/>
      <dgm:spPr/>
    </dgm:pt>
    <dgm:pt modelId="{148C7A0F-B4CD-459B-9332-2B50EAB89347}" type="pres">
      <dgm:prSet presAssocID="{25B562F5-D740-4D76-893F-088AED11A9CE}" presName="Name37" presStyleLbl="parChTrans1D2" presStyleIdx="3" presStyleCnt="4"/>
      <dgm:spPr/>
    </dgm:pt>
    <dgm:pt modelId="{1F2D9293-924B-49D1-8B3C-FFEDCD33103C}" type="pres">
      <dgm:prSet presAssocID="{25EAD36A-3EC0-43DF-A69C-D04CF9D55B20}" presName="hierRoot2" presStyleCnt="0">
        <dgm:presLayoutVars>
          <dgm:hierBranch val="init"/>
        </dgm:presLayoutVars>
      </dgm:prSet>
      <dgm:spPr/>
    </dgm:pt>
    <dgm:pt modelId="{D9B591D8-3EBB-4F49-A377-1E961493FFAA}" type="pres">
      <dgm:prSet presAssocID="{25EAD36A-3EC0-43DF-A69C-D04CF9D55B20}" presName="rootComposite" presStyleCnt="0"/>
      <dgm:spPr/>
    </dgm:pt>
    <dgm:pt modelId="{E2F8E690-5094-4031-A963-CBB898600B84}" type="pres">
      <dgm:prSet presAssocID="{25EAD36A-3EC0-43DF-A69C-D04CF9D55B20}" presName="rootText" presStyleLbl="node2" presStyleIdx="3" presStyleCnt="4">
        <dgm:presLayoutVars>
          <dgm:chPref val="3"/>
        </dgm:presLayoutVars>
      </dgm:prSet>
      <dgm:spPr/>
    </dgm:pt>
    <dgm:pt modelId="{F16FD014-2585-4E9F-B29C-6BF17B81234F}" type="pres">
      <dgm:prSet presAssocID="{25EAD36A-3EC0-43DF-A69C-D04CF9D55B20}" presName="rootConnector" presStyleLbl="node2" presStyleIdx="3" presStyleCnt="4"/>
      <dgm:spPr/>
    </dgm:pt>
    <dgm:pt modelId="{53407D5C-4175-4282-811C-0ADE376D0EC1}" type="pres">
      <dgm:prSet presAssocID="{25EAD36A-3EC0-43DF-A69C-D04CF9D55B20}" presName="hierChild4" presStyleCnt="0"/>
      <dgm:spPr/>
    </dgm:pt>
    <dgm:pt modelId="{C7CD38A5-0F3E-4F73-BE62-CF3B94653A62}" type="pres">
      <dgm:prSet presAssocID="{25EAD36A-3EC0-43DF-A69C-D04CF9D55B20}" presName="hierChild5" presStyleCnt="0"/>
      <dgm:spPr/>
    </dgm:pt>
    <dgm:pt modelId="{A380E189-BB50-4EA3-8BCF-C0B0D291BFD1}" type="pres">
      <dgm:prSet presAssocID="{38368F6B-5C74-4748-8E45-A6462F8BA018}" presName="hierChild3" presStyleCnt="0"/>
      <dgm:spPr/>
    </dgm:pt>
  </dgm:ptLst>
  <dgm:cxnLst>
    <dgm:cxn modelId="{A9392FCC-4C8D-4D70-86AB-15834E9844BF}" type="presOf" srcId="{B4810680-9E2D-40A3-99CD-58660F5ECFA3}" destId="{70F13245-CB13-453D-831F-8FCB1FCE2C25}" srcOrd="0" destOrd="0" presId="urn:microsoft.com/office/officeart/2005/8/layout/orgChart1"/>
    <dgm:cxn modelId="{62450132-5F7B-41EE-8248-A477B3F5A4A7}" srcId="{38368F6B-5C74-4748-8E45-A6462F8BA018}" destId="{25EAD36A-3EC0-43DF-A69C-D04CF9D55B20}" srcOrd="3" destOrd="0" parTransId="{25B562F5-D740-4D76-893F-088AED11A9CE}" sibTransId="{F330BDEF-7690-4F5E-8EA8-213FE6989613}"/>
    <dgm:cxn modelId="{FFCEDE3B-D4BA-4BA2-ACFC-B0F482963F23}" type="presOf" srcId="{25B562F5-D740-4D76-893F-088AED11A9CE}" destId="{148C7A0F-B4CD-459B-9332-2B50EAB89347}" srcOrd="0" destOrd="0" presId="urn:microsoft.com/office/officeart/2005/8/layout/orgChart1"/>
    <dgm:cxn modelId="{FC05D222-AE5B-4363-A37B-8DD43CDAF917}" type="presOf" srcId="{C254F517-38C8-445B-8B79-D6A117789F4A}" destId="{9B2FAA7E-761F-44CE-A663-6E2B8F1BAE42}" srcOrd="0" destOrd="0" presId="urn:microsoft.com/office/officeart/2005/8/layout/orgChart1"/>
    <dgm:cxn modelId="{38F419C2-88F7-4C63-9B8F-EE1893F4D586}" type="presOf" srcId="{9661D19C-BDF5-4819-9CD3-D61A87C3519E}" destId="{9473D6FE-7B3A-4104-98D7-EAE91126C127}" srcOrd="0" destOrd="0" presId="urn:microsoft.com/office/officeart/2005/8/layout/orgChart1"/>
    <dgm:cxn modelId="{0F606DD6-19ED-4DAE-A8F5-B2E7AF20D4E5}" type="presOf" srcId="{38368F6B-5C74-4748-8E45-A6462F8BA018}" destId="{1594718A-409E-4472-AB54-AFECF8A6458C}" srcOrd="1" destOrd="0" presId="urn:microsoft.com/office/officeart/2005/8/layout/orgChart1"/>
    <dgm:cxn modelId="{0A38BFF5-93C0-416D-BE45-853885E8BFD0}" type="presOf" srcId="{38368F6B-5C74-4748-8E45-A6462F8BA018}" destId="{50CDE56A-527D-49E2-99CE-424DD7DDF801}" srcOrd="0" destOrd="0" presId="urn:microsoft.com/office/officeart/2005/8/layout/orgChart1"/>
    <dgm:cxn modelId="{8F38BE5E-1898-4BA5-A5CC-43CCBD0EB6A3}" type="presOf" srcId="{25EAD36A-3EC0-43DF-A69C-D04CF9D55B20}" destId="{F16FD014-2585-4E9F-B29C-6BF17B81234F}" srcOrd="1" destOrd="0" presId="urn:microsoft.com/office/officeart/2005/8/layout/orgChart1"/>
    <dgm:cxn modelId="{C53CD316-A327-4B91-AC6C-0AA2C609710A}" srcId="{38368F6B-5C74-4748-8E45-A6462F8BA018}" destId="{A56A55D7-CD9D-4136-A6F8-CE09E5DE2C94}" srcOrd="2" destOrd="0" parTransId="{9661D19C-BDF5-4819-9CD3-D61A87C3519E}" sibTransId="{83F1BFB3-3E29-4F4C-839A-05C2BC933858}"/>
    <dgm:cxn modelId="{70D3E501-A6DD-4447-A30B-978B9B266DAC}" type="presOf" srcId="{B6F31686-1B94-478F-B890-89A399A80995}" destId="{1F3A4D71-6A0E-4DA0-85D8-97ACA86C045A}" srcOrd="0" destOrd="0" presId="urn:microsoft.com/office/officeart/2005/8/layout/orgChart1"/>
    <dgm:cxn modelId="{C0953CF9-6D6F-4C87-9FA3-8B853D37A3EA}" type="presOf" srcId="{A56A55D7-CD9D-4136-A6F8-CE09E5DE2C94}" destId="{3DCCDC47-0756-4D16-B8CF-2F978175A9EE}" srcOrd="1" destOrd="0" presId="urn:microsoft.com/office/officeart/2005/8/layout/orgChart1"/>
    <dgm:cxn modelId="{3F8ACF94-65DB-4DFD-AA43-B394C2977750}" srcId="{B4810680-9E2D-40A3-99CD-58660F5ECFA3}" destId="{38368F6B-5C74-4748-8E45-A6462F8BA018}" srcOrd="0" destOrd="0" parTransId="{468EC6AA-A075-419E-9C6C-93C7AEA20241}" sibTransId="{8479ABED-3ADF-46BF-9D1D-A0DC71B3AD2C}"/>
    <dgm:cxn modelId="{FC5D3A01-9389-48FF-8207-A7B9FF1A25C4}" type="presOf" srcId="{F3067B5E-362F-4D50-9A76-EA6BE37604C8}" destId="{A710A543-ED23-4536-BACC-B236F4AD5467}" srcOrd="0" destOrd="0" presId="urn:microsoft.com/office/officeart/2005/8/layout/orgChart1"/>
    <dgm:cxn modelId="{82FFCE39-8827-452B-A5DE-D6D68ED5367E}" type="presOf" srcId="{1FC0920D-A847-424A-9C31-7B728F23362E}" destId="{1AAF8E09-CEAC-44A8-80E7-411D1F9B608F}" srcOrd="0" destOrd="0" presId="urn:microsoft.com/office/officeart/2005/8/layout/orgChart1"/>
    <dgm:cxn modelId="{4132B8E5-8184-4742-B9D0-F1559A7C0788}" type="presOf" srcId="{25EAD36A-3EC0-43DF-A69C-D04CF9D55B20}" destId="{E2F8E690-5094-4031-A963-CBB898600B84}" srcOrd="0" destOrd="0" presId="urn:microsoft.com/office/officeart/2005/8/layout/orgChart1"/>
    <dgm:cxn modelId="{2D93E413-60EA-4085-AEC2-6CB8B1C4A305}" type="presOf" srcId="{1FC0920D-A847-424A-9C31-7B728F23362E}" destId="{64F9D204-CA3D-406D-A64A-2C0C437E5AE4}" srcOrd="1" destOrd="0" presId="urn:microsoft.com/office/officeart/2005/8/layout/orgChart1"/>
    <dgm:cxn modelId="{4F5CB412-4516-4325-8E9A-4353D09D810E}" srcId="{38368F6B-5C74-4748-8E45-A6462F8BA018}" destId="{1FC0920D-A847-424A-9C31-7B728F23362E}" srcOrd="0" destOrd="0" parTransId="{C254F517-38C8-445B-8B79-D6A117789F4A}" sibTransId="{5E84184C-8B5A-4CBC-9CA1-A77E85A4BED2}"/>
    <dgm:cxn modelId="{7A88086B-8D4F-4B41-A68D-8DD3E1F44A21}" srcId="{38368F6B-5C74-4748-8E45-A6462F8BA018}" destId="{F3067B5E-362F-4D50-9A76-EA6BE37604C8}" srcOrd="1" destOrd="0" parTransId="{B6F31686-1B94-478F-B890-89A399A80995}" sibTransId="{6404181A-0134-454F-8E84-D2283BBEEA1E}"/>
    <dgm:cxn modelId="{291E349A-9CA5-4242-9F0A-DD801262704F}" type="presOf" srcId="{A56A55D7-CD9D-4136-A6F8-CE09E5DE2C94}" destId="{4190C18F-8DD4-4D71-BCD2-72420EF020E7}" srcOrd="0" destOrd="0" presId="urn:microsoft.com/office/officeart/2005/8/layout/orgChart1"/>
    <dgm:cxn modelId="{3D311E8E-99FE-4580-8D17-6EF5D585B7D8}" type="presOf" srcId="{F3067B5E-362F-4D50-9A76-EA6BE37604C8}" destId="{F887940F-CF0E-4CC4-8547-8AF0DEBBD034}" srcOrd="1" destOrd="0" presId="urn:microsoft.com/office/officeart/2005/8/layout/orgChart1"/>
    <dgm:cxn modelId="{64A05EE9-6F9E-4528-AE0B-580F4DB7FD56}" type="presParOf" srcId="{70F13245-CB13-453D-831F-8FCB1FCE2C25}" destId="{518C698E-DB8D-4B2D-8DE5-F64709BDDF80}" srcOrd="0" destOrd="0" presId="urn:microsoft.com/office/officeart/2005/8/layout/orgChart1"/>
    <dgm:cxn modelId="{F3AB64A1-A39F-4293-8D68-24628292069A}" type="presParOf" srcId="{518C698E-DB8D-4B2D-8DE5-F64709BDDF80}" destId="{25269889-537F-4567-9975-F706FD0F8F90}" srcOrd="0" destOrd="0" presId="urn:microsoft.com/office/officeart/2005/8/layout/orgChart1"/>
    <dgm:cxn modelId="{848D97E8-C326-4581-A10F-DEE311CA5022}" type="presParOf" srcId="{25269889-537F-4567-9975-F706FD0F8F90}" destId="{50CDE56A-527D-49E2-99CE-424DD7DDF801}" srcOrd="0" destOrd="0" presId="urn:microsoft.com/office/officeart/2005/8/layout/orgChart1"/>
    <dgm:cxn modelId="{16B1E605-CE07-4432-8DA6-046B286F0910}" type="presParOf" srcId="{25269889-537F-4567-9975-F706FD0F8F90}" destId="{1594718A-409E-4472-AB54-AFECF8A6458C}" srcOrd="1" destOrd="0" presId="urn:microsoft.com/office/officeart/2005/8/layout/orgChart1"/>
    <dgm:cxn modelId="{7ED29964-C6B6-4FAD-97E0-A700E83C4D7D}" type="presParOf" srcId="{518C698E-DB8D-4B2D-8DE5-F64709BDDF80}" destId="{E9DDBD81-AE36-4437-8516-AFC8A47C11E0}" srcOrd="1" destOrd="0" presId="urn:microsoft.com/office/officeart/2005/8/layout/orgChart1"/>
    <dgm:cxn modelId="{E1694E91-9BB5-4527-90E9-39D800B08A02}" type="presParOf" srcId="{E9DDBD81-AE36-4437-8516-AFC8A47C11E0}" destId="{9B2FAA7E-761F-44CE-A663-6E2B8F1BAE42}" srcOrd="0" destOrd="0" presId="urn:microsoft.com/office/officeart/2005/8/layout/orgChart1"/>
    <dgm:cxn modelId="{53C7DAAB-9F31-4BFC-B93A-9C2C7034054B}" type="presParOf" srcId="{E9DDBD81-AE36-4437-8516-AFC8A47C11E0}" destId="{B92C70D1-D5B0-4B9D-8B02-D3360999E2F6}" srcOrd="1" destOrd="0" presId="urn:microsoft.com/office/officeart/2005/8/layout/orgChart1"/>
    <dgm:cxn modelId="{32170D65-062E-4A5D-BFB9-D017182F293E}" type="presParOf" srcId="{B92C70D1-D5B0-4B9D-8B02-D3360999E2F6}" destId="{B7E8A71E-9A23-4BE0-A63F-9813369B7D6E}" srcOrd="0" destOrd="0" presId="urn:microsoft.com/office/officeart/2005/8/layout/orgChart1"/>
    <dgm:cxn modelId="{81B59FB9-A8EF-487C-9B3C-0B41D2CF04A2}" type="presParOf" srcId="{B7E8A71E-9A23-4BE0-A63F-9813369B7D6E}" destId="{1AAF8E09-CEAC-44A8-80E7-411D1F9B608F}" srcOrd="0" destOrd="0" presId="urn:microsoft.com/office/officeart/2005/8/layout/orgChart1"/>
    <dgm:cxn modelId="{285A9626-8C88-4BA8-B664-C96752E527AD}" type="presParOf" srcId="{B7E8A71E-9A23-4BE0-A63F-9813369B7D6E}" destId="{64F9D204-CA3D-406D-A64A-2C0C437E5AE4}" srcOrd="1" destOrd="0" presId="urn:microsoft.com/office/officeart/2005/8/layout/orgChart1"/>
    <dgm:cxn modelId="{A5B1950D-793D-4743-9265-B42E3BBE9C63}" type="presParOf" srcId="{B92C70D1-D5B0-4B9D-8B02-D3360999E2F6}" destId="{9903DF0F-D74A-4BBA-9F45-EA1D2951D337}" srcOrd="1" destOrd="0" presId="urn:microsoft.com/office/officeart/2005/8/layout/orgChart1"/>
    <dgm:cxn modelId="{E447CA24-D565-47B9-8CA6-CF503EF2BE60}" type="presParOf" srcId="{B92C70D1-D5B0-4B9D-8B02-D3360999E2F6}" destId="{81088512-243B-4BFB-9690-5496BFC518D7}" srcOrd="2" destOrd="0" presId="urn:microsoft.com/office/officeart/2005/8/layout/orgChart1"/>
    <dgm:cxn modelId="{3F313519-446E-49EC-81F9-080EB6D319AC}" type="presParOf" srcId="{E9DDBD81-AE36-4437-8516-AFC8A47C11E0}" destId="{1F3A4D71-6A0E-4DA0-85D8-97ACA86C045A}" srcOrd="2" destOrd="0" presId="urn:microsoft.com/office/officeart/2005/8/layout/orgChart1"/>
    <dgm:cxn modelId="{18AF849F-7B66-42FC-A442-E890DC48D7AD}" type="presParOf" srcId="{E9DDBD81-AE36-4437-8516-AFC8A47C11E0}" destId="{6330D068-613F-4260-81F6-DBA1B6846378}" srcOrd="3" destOrd="0" presId="urn:microsoft.com/office/officeart/2005/8/layout/orgChart1"/>
    <dgm:cxn modelId="{17C1C42F-F3F2-4475-80AF-FB117B33D451}" type="presParOf" srcId="{6330D068-613F-4260-81F6-DBA1B6846378}" destId="{CD79572C-8929-4C59-8465-2308D72B04A0}" srcOrd="0" destOrd="0" presId="urn:microsoft.com/office/officeart/2005/8/layout/orgChart1"/>
    <dgm:cxn modelId="{BEAC62FB-BBC2-4DAB-948B-C70D3E309850}" type="presParOf" srcId="{CD79572C-8929-4C59-8465-2308D72B04A0}" destId="{A710A543-ED23-4536-BACC-B236F4AD5467}" srcOrd="0" destOrd="0" presId="urn:microsoft.com/office/officeart/2005/8/layout/orgChart1"/>
    <dgm:cxn modelId="{387EFF43-B086-42C3-B57A-5FF348B0D412}" type="presParOf" srcId="{CD79572C-8929-4C59-8465-2308D72B04A0}" destId="{F887940F-CF0E-4CC4-8547-8AF0DEBBD034}" srcOrd="1" destOrd="0" presId="urn:microsoft.com/office/officeart/2005/8/layout/orgChart1"/>
    <dgm:cxn modelId="{1BA6F373-6EB4-4F38-B24F-86D3B607B9BE}" type="presParOf" srcId="{6330D068-613F-4260-81F6-DBA1B6846378}" destId="{F1FFB0BC-ED87-4688-B6EB-2C625279F5A7}" srcOrd="1" destOrd="0" presId="urn:microsoft.com/office/officeart/2005/8/layout/orgChart1"/>
    <dgm:cxn modelId="{03C86CAF-8C3B-43B7-9274-AA6A09B95B1B}" type="presParOf" srcId="{6330D068-613F-4260-81F6-DBA1B6846378}" destId="{EF69318D-5FF4-44E9-B5AC-1C7F4364FABE}" srcOrd="2" destOrd="0" presId="urn:microsoft.com/office/officeart/2005/8/layout/orgChart1"/>
    <dgm:cxn modelId="{2BA7ED84-F260-44E8-A676-3DF67CA41E70}" type="presParOf" srcId="{E9DDBD81-AE36-4437-8516-AFC8A47C11E0}" destId="{9473D6FE-7B3A-4104-98D7-EAE91126C127}" srcOrd="4" destOrd="0" presId="urn:microsoft.com/office/officeart/2005/8/layout/orgChart1"/>
    <dgm:cxn modelId="{B44B4015-3989-4B49-9D1C-106EA37CB290}" type="presParOf" srcId="{E9DDBD81-AE36-4437-8516-AFC8A47C11E0}" destId="{9E9B5E16-0F2D-464D-B687-A06711719DEA}" srcOrd="5" destOrd="0" presId="urn:microsoft.com/office/officeart/2005/8/layout/orgChart1"/>
    <dgm:cxn modelId="{E9B1080F-1158-4E8A-9914-7485B49C5DD8}" type="presParOf" srcId="{9E9B5E16-0F2D-464D-B687-A06711719DEA}" destId="{80FD97B0-1BCB-413C-9379-F1D3516E17C0}" srcOrd="0" destOrd="0" presId="urn:microsoft.com/office/officeart/2005/8/layout/orgChart1"/>
    <dgm:cxn modelId="{C503394E-9E11-48FE-86C0-032D705C2C14}" type="presParOf" srcId="{80FD97B0-1BCB-413C-9379-F1D3516E17C0}" destId="{4190C18F-8DD4-4D71-BCD2-72420EF020E7}" srcOrd="0" destOrd="0" presId="urn:microsoft.com/office/officeart/2005/8/layout/orgChart1"/>
    <dgm:cxn modelId="{19D29C7C-B7B3-4F71-9C74-577250EBF018}" type="presParOf" srcId="{80FD97B0-1BCB-413C-9379-F1D3516E17C0}" destId="{3DCCDC47-0756-4D16-B8CF-2F978175A9EE}" srcOrd="1" destOrd="0" presId="urn:microsoft.com/office/officeart/2005/8/layout/orgChart1"/>
    <dgm:cxn modelId="{8F019FF5-E4F0-404E-B4A9-880938770FBD}" type="presParOf" srcId="{9E9B5E16-0F2D-464D-B687-A06711719DEA}" destId="{2D6803A0-CD04-46FB-B15F-34F2BF5149E2}" srcOrd="1" destOrd="0" presId="urn:microsoft.com/office/officeart/2005/8/layout/orgChart1"/>
    <dgm:cxn modelId="{4577B9EC-09D7-4472-81F5-E320FCD11622}" type="presParOf" srcId="{9E9B5E16-0F2D-464D-B687-A06711719DEA}" destId="{8CADA8F3-F48D-4628-9BEC-24B5157468B1}" srcOrd="2" destOrd="0" presId="urn:microsoft.com/office/officeart/2005/8/layout/orgChart1"/>
    <dgm:cxn modelId="{AEE346FE-F8A0-4AD5-9E4B-BABC2905837D}" type="presParOf" srcId="{E9DDBD81-AE36-4437-8516-AFC8A47C11E0}" destId="{148C7A0F-B4CD-459B-9332-2B50EAB89347}" srcOrd="6" destOrd="0" presId="urn:microsoft.com/office/officeart/2005/8/layout/orgChart1"/>
    <dgm:cxn modelId="{649F78FE-7A93-49AE-B529-A7207E207029}" type="presParOf" srcId="{E9DDBD81-AE36-4437-8516-AFC8A47C11E0}" destId="{1F2D9293-924B-49D1-8B3C-FFEDCD33103C}" srcOrd="7" destOrd="0" presId="urn:microsoft.com/office/officeart/2005/8/layout/orgChart1"/>
    <dgm:cxn modelId="{5A2152CE-D84B-4B18-A23A-D94E0963ABA7}" type="presParOf" srcId="{1F2D9293-924B-49D1-8B3C-FFEDCD33103C}" destId="{D9B591D8-3EBB-4F49-A377-1E961493FFAA}" srcOrd="0" destOrd="0" presId="urn:microsoft.com/office/officeart/2005/8/layout/orgChart1"/>
    <dgm:cxn modelId="{B759B736-FD9E-425E-95B4-74CF93EE6EAF}" type="presParOf" srcId="{D9B591D8-3EBB-4F49-A377-1E961493FFAA}" destId="{E2F8E690-5094-4031-A963-CBB898600B84}" srcOrd="0" destOrd="0" presId="urn:microsoft.com/office/officeart/2005/8/layout/orgChart1"/>
    <dgm:cxn modelId="{11D5D9CB-CE29-4482-A578-587659518A71}" type="presParOf" srcId="{D9B591D8-3EBB-4F49-A377-1E961493FFAA}" destId="{F16FD014-2585-4E9F-B29C-6BF17B81234F}" srcOrd="1" destOrd="0" presId="urn:microsoft.com/office/officeart/2005/8/layout/orgChart1"/>
    <dgm:cxn modelId="{527FB213-41F4-4D08-AE91-344EB194D870}" type="presParOf" srcId="{1F2D9293-924B-49D1-8B3C-FFEDCD33103C}" destId="{53407D5C-4175-4282-811C-0ADE376D0EC1}" srcOrd="1" destOrd="0" presId="urn:microsoft.com/office/officeart/2005/8/layout/orgChart1"/>
    <dgm:cxn modelId="{52749FAB-0E0F-4EAF-810C-FB953559C1F3}" type="presParOf" srcId="{1F2D9293-924B-49D1-8B3C-FFEDCD33103C}" destId="{C7CD38A5-0F3E-4F73-BE62-CF3B94653A62}" srcOrd="2" destOrd="0" presId="urn:microsoft.com/office/officeart/2005/8/layout/orgChart1"/>
    <dgm:cxn modelId="{249DA54B-426D-4634-B5D1-296783266230}" type="presParOf" srcId="{518C698E-DB8D-4B2D-8DE5-F64709BDDF80}" destId="{A380E189-BB50-4EA3-8BCF-C0B0D291BFD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8C7A0F-B4CD-459B-9332-2B50EAB89347}">
      <dsp:nvSpPr>
        <dsp:cNvPr id="0" name=""/>
        <dsp:cNvSpPr/>
      </dsp:nvSpPr>
      <dsp:spPr>
        <a:xfrm>
          <a:off x="4114800" y="2076541"/>
          <a:ext cx="3222736" cy="372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439"/>
              </a:lnTo>
              <a:lnTo>
                <a:pt x="3222736" y="186439"/>
              </a:lnTo>
              <a:lnTo>
                <a:pt x="3222736" y="37287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73D6FE-7B3A-4104-98D7-EAE91126C127}">
      <dsp:nvSpPr>
        <dsp:cNvPr id="0" name=""/>
        <dsp:cNvSpPr/>
      </dsp:nvSpPr>
      <dsp:spPr>
        <a:xfrm>
          <a:off x="4114800" y="2076541"/>
          <a:ext cx="1074245" cy="372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439"/>
              </a:lnTo>
              <a:lnTo>
                <a:pt x="1074245" y="186439"/>
              </a:lnTo>
              <a:lnTo>
                <a:pt x="1074245" y="37287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3A4D71-6A0E-4DA0-85D8-97ACA86C045A}">
      <dsp:nvSpPr>
        <dsp:cNvPr id="0" name=""/>
        <dsp:cNvSpPr/>
      </dsp:nvSpPr>
      <dsp:spPr>
        <a:xfrm>
          <a:off x="3040554" y="2076541"/>
          <a:ext cx="1074245" cy="372878"/>
        </a:xfrm>
        <a:custGeom>
          <a:avLst/>
          <a:gdLst/>
          <a:ahLst/>
          <a:cxnLst/>
          <a:rect l="0" t="0" r="0" b="0"/>
          <a:pathLst>
            <a:path>
              <a:moveTo>
                <a:pt x="1074245" y="0"/>
              </a:moveTo>
              <a:lnTo>
                <a:pt x="1074245" y="186439"/>
              </a:lnTo>
              <a:lnTo>
                <a:pt x="0" y="186439"/>
              </a:lnTo>
              <a:lnTo>
                <a:pt x="0" y="37287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2FAA7E-761F-44CE-A663-6E2B8F1BAE42}">
      <dsp:nvSpPr>
        <dsp:cNvPr id="0" name=""/>
        <dsp:cNvSpPr/>
      </dsp:nvSpPr>
      <dsp:spPr>
        <a:xfrm>
          <a:off x="892063" y="2076541"/>
          <a:ext cx="3222736" cy="372878"/>
        </a:xfrm>
        <a:custGeom>
          <a:avLst/>
          <a:gdLst/>
          <a:ahLst/>
          <a:cxnLst/>
          <a:rect l="0" t="0" r="0" b="0"/>
          <a:pathLst>
            <a:path>
              <a:moveTo>
                <a:pt x="3222736" y="0"/>
              </a:moveTo>
              <a:lnTo>
                <a:pt x="3222736" y="186439"/>
              </a:lnTo>
              <a:lnTo>
                <a:pt x="0" y="186439"/>
              </a:lnTo>
              <a:lnTo>
                <a:pt x="0" y="37287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DE56A-527D-49E2-99CE-424DD7DDF801}">
      <dsp:nvSpPr>
        <dsp:cNvPr id="0" name=""/>
        <dsp:cNvSpPr/>
      </dsp:nvSpPr>
      <dsp:spPr>
        <a:xfrm>
          <a:off x="3226993" y="1188735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Hlavní aktéři</a:t>
          </a:r>
          <a:endParaRPr lang="cs-CZ" sz="1600" kern="1200" dirty="0"/>
        </a:p>
      </dsp:txBody>
      <dsp:txXfrm>
        <a:off x="3226993" y="1188735"/>
        <a:ext cx="1775612" cy="887806"/>
      </dsp:txXfrm>
    </dsp:sp>
    <dsp:sp modelId="{1AAF8E09-CEAC-44A8-80E7-411D1F9B608F}">
      <dsp:nvSpPr>
        <dsp:cNvPr id="0" name=""/>
        <dsp:cNvSpPr/>
      </dsp:nvSpPr>
      <dsp:spPr>
        <a:xfrm>
          <a:off x="4256" y="2449420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Pojištěnci</a:t>
          </a:r>
          <a:endParaRPr lang="cs-CZ" sz="1600" kern="1200" dirty="0"/>
        </a:p>
      </dsp:txBody>
      <dsp:txXfrm>
        <a:off x="4256" y="2449420"/>
        <a:ext cx="1775612" cy="887806"/>
      </dsp:txXfrm>
    </dsp:sp>
    <dsp:sp modelId="{A710A543-ED23-4536-BACC-B236F4AD5467}">
      <dsp:nvSpPr>
        <dsp:cNvPr id="0" name=""/>
        <dsp:cNvSpPr/>
      </dsp:nvSpPr>
      <dsp:spPr>
        <a:xfrm>
          <a:off x="2152748" y="2449420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Plátci zdravotního pojištění</a:t>
          </a:r>
          <a:endParaRPr lang="cs-CZ" sz="1600" kern="1200" dirty="0"/>
        </a:p>
      </dsp:txBody>
      <dsp:txXfrm>
        <a:off x="2152748" y="2449420"/>
        <a:ext cx="1775612" cy="887806"/>
      </dsp:txXfrm>
    </dsp:sp>
    <dsp:sp modelId="{4190C18F-8DD4-4D71-BCD2-72420EF020E7}">
      <dsp:nvSpPr>
        <dsp:cNvPr id="0" name=""/>
        <dsp:cNvSpPr/>
      </dsp:nvSpPr>
      <dsp:spPr>
        <a:xfrm>
          <a:off x="4301239" y="2449420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Poskytovatelé zdravotní péče</a:t>
          </a:r>
          <a:endParaRPr lang="cs-CZ" sz="1600" kern="1200" dirty="0"/>
        </a:p>
      </dsp:txBody>
      <dsp:txXfrm>
        <a:off x="4301239" y="2449420"/>
        <a:ext cx="1775612" cy="887806"/>
      </dsp:txXfrm>
    </dsp:sp>
    <dsp:sp modelId="{E2F8E690-5094-4031-A963-CBB898600B84}">
      <dsp:nvSpPr>
        <dsp:cNvPr id="0" name=""/>
        <dsp:cNvSpPr/>
      </dsp:nvSpPr>
      <dsp:spPr>
        <a:xfrm>
          <a:off x="6449730" y="2449420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Zdravotní pojišťovny</a:t>
          </a:r>
          <a:endParaRPr lang="cs-CZ" sz="1600" kern="1200" dirty="0"/>
        </a:p>
      </dsp:txBody>
      <dsp:txXfrm>
        <a:off x="6449730" y="2449420"/>
        <a:ext cx="1775612" cy="887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DB2E7-BC75-4D9E-84AA-50D0180FF951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5C3429-4B05-4334-9C21-E533932B9ED6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C3429-4B05-4334-9C21-E533932B9ED6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C3429-4B05-4334-9C21-E533932B9ED6}" type="slidenum">
              <a:rPr lang="cs-CZ" smtClean="0"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C3429-4B05-4334-9C21-E533932B9ED6}" type="slidenum">
              <a:rPr lang="cs-CZ" smtClean="0"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C3429-4B05-4334-9C21-E533932B9ED6}" type="slidenum">
              <a:rPr lang="cs-CZ" smtClean="0"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C3429-4B05-4334-9C21-E533932B9ED6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C3429-4B05-4334-9C21-E533932B9ED6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C3429-4B05-4334-9C21-E533932B9ED6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C3429-4B05-4334-9C21-E533932B9ED6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C3429-4B05-4334-9C21-E533932B9ED6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C3429-4B05-4334-9C21-E533932B9ED6}" type="slidenum">
              <a:rPr lang="cs-CZ" smtClean="0"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C3429-4B05-4334-9C21-E533932B9ED6}" type="slidenum">
              <a:rPr lang="cs-CZ" smtClean="0"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C3429-4B05-4334-9C21-E533932B9ED6}" type="slidenum">
              <a:rPr lang="cs-CZ" smtClean="0"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EB3DC0-1EA3-4CC1-BF8B-794EF2206F0C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538C943-27DA-4CE6-85DE-BB456C56A31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EB3DC0-1EA3-4CC1-BF8B-794EF2206F0C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C943-27DA-4CE6-85DE-BB456C56A31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EB3DC0-1EA3-4CC1-BF8B-794EF2206F0C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C943-27DA-4CE6-85DE-BB456C56A31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EB3DC0-1EA3-4CC1-BF8B-794EF2206F0C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C943-27DA-4CE6-85DE-BB456C56A31A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EB3DC0-1EA3-4CC1-BF8B-794EF2206F0C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C943-27DA-4CE6-85DE-BB456C56A31A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EB3DC0-1EA3-4CC1-BF8B-794EF2206F0C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C943-27DA-4CE6-85DE-BB456C56A31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EB3DC0-1EA3-4CC1-BF8B-794EF2206F0C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C943-27DA-4CE6-85DE-BB456C56A31A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EB3DC0-1EA3-4CC1-BF8B-794EF2206F0C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C943-27DA-4CE6-85DE-BB456C56A31A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EB3DC0-1EA3-4CC1-BF8B-794EF2206F0C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C943-27DA-4CE6-85DE-BB456C56A31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2EB3DC0-1EA3-4CC1-BF8B-794EF2206F0C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C943-27DA-4CE6-85DE-BB456C56A31A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EB3DC0-1EA3-4CC1-BF8B-794EF2206F0C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538C943-27DA-4CE6-85DE-BB456C56A31A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2EB3DC0-1EA3-4CC1-BF8B-794EF2206F0C}" type="datetimeFigureOut">
              <a:rPr lang="cs-CZ" smtClean="0"/>
              <a:t>20.11.2011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538C943-27DA-4CE6-85DE-BB456C56A31A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Legislativa, hlavní aktéři systému a poskytovatelé zdravotní péče – virtuální pojišťovna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David </a:t>
            </a:r>
            <a:r>
              <a:rPr lang="cs-CZ" dirty="0" err="1" smtClean="0"/>
              <a:t>Zlatovský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02627"/>
          </a:xfrm>
        </p:spPr>
        <p:txBody>
          <a:bodyPr/>
          <a:lstStyle/>
          <a:p>
            <a:r>
              <a:rPr lang="cs-CZ" dirty="0" smtClean="0"/>
              <a:t>Mezi </a:t>
            </a:r>
            <a:r>
              <a:rPr lang="cs-CZ" b="1" dirty="0" smtClean="0"/>
              <a:t>ostatní aktéry</a:t>
            </a:r>
            <a:r>
              <a:rPr lang="cs-CZ" dirty="0" smtClean="0"/>
              <a:t>, </a:t>
            </a:r>
            <a:r>
              <a:rPr lang="cs-CZ" dirty="0" smtClean="0"/>
              <a:t> činností </a:t>
            </a:r>
            <a:r>
              <a:rPr lang="cs-CZ" dirty="0" smtClean="0"/>
              <a:t>souvisejících se zdravotním pojištěním, patří</a:t>
            </a:r>
            <a:r>
              <a:rPr lang="cs-CZ" dirty="0" smtClean="0"/>
              <a:t>:</a:t>
            </a:r>
          </a:p>
          <a:p>
            <a:endParaRPr lang="cs-CZ" dirty="0" smtClean="0"/>
          </a:p>
          <a:p>
            <a:pPr lvl="1"/>
            <a:r>
              <a:rPr lang="cs-CZ" i="1" dirty="0" smtClean="0"/>
              <a:t>Ministerstvo </a:t>
            </a:r>
            <a:r>
              <a:rPr lang="cs-CZ" i="1" dirty="0" smtClean="0"/>
              <a:t>zdravotnictví</a:t>
            </a:r>
          </a:p>
          <a:p>
            <a:pPr lvl="1"/>
            <a:r>
              <a:rPr lang="cs-CZ" i="1" dirty="0" smtClean="0"/>
              <a:t>Ministerstvo </a:t>
            </a:r>
            <a:r>
              <a:rPr lang="cs-CZ" i="1" dirty="0" smtClean="0"/>
              <a:t>financí</a:t>
            </a:r>
          </a:p>
          <a:p>
            <a:pPr lvl="1"/>
            <a:r>
              <a:rPr lang="cs-CZ" dirty="0" smtClean="0"/>
              <a:t> </a:t>
            </a:r>
            <a:r>
              <a:rPr lang="cs-CZ" i="1" dirty="0" smtClean="0"/>
              <a:t>Poslanecká sněmovna, Senát</a:t>
            </a:r>
          </a:p>
          <a:p>
            <a:pPr lvl="1"/>
            <a:r>
              <a:rPr lang="cs-CZ" dirty="0" smtClean="0"/>
              <a:t> </a:t>
            </a:r>
            <a:r>
              <a:rPr lang="cs-CZ" i="1" dirty="0" smtClean="0"/>
              <a:t>Národní referenční centrum</a:t>
            </a:r>
          </a:p>
          <a:p>
            <a:pPr lvl="1"/>
            <a:r>
              <a:rPr lang="cs-CZ" dirty="0" smtClean="0"/>
              <a:t> </a:t>
            </a:r>
            <a:r>
              <a:rPr lang="cs-CZ" i="1" dirty="0" smtClean="0"/>
              <a:t>Informační centrum zdravotních pojišťoven</a:t>
            </a:r>
          </a:p>
          <a:p>
            <a:pPr lvl="1"/>
            <a:r>
              <a:rPr lang="cs-CZ" dirty="0" smtClean="0"/>
              <a:t> </a:t>
            </a:r>
            <a:r>
              <a:rPr lang="cs-CZ" i="1" dirty="0" smtClean="0"/>
              <a:t>Centrum mezistátních úhrad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/>
          <a:lstStyle/>
          <a:p>
            <a:r>
              <a:rPr lang="cs-CZ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Ministerstvo </a:t>
            </a:r>
            <a:r>
              <a:rPr lang="cs-CZ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zdravotnictví</a:t>
            </a:r>
          </a:p>
          <a:p>
            <a:pPr lvl="1"/>
            <a:r>
              <a:rPr lang="cs-CZ" sz="2400" dirty="0" smtClean="0"/>
              <a:t>Stanovuje koncepční záměry</a:t>
            </a:r>
          </a:p>
          <a:p>
            <a:pPr lvl="1"/>
            <a:r>
              <a:rPr lang="cs-CZ" sz="2400" dirty="0" smtClean="0"/>
              <a:t> </a:t>
            </a:r>
            <a:r>
              <a:rPr lang="cs-CZ" sz="2400" dirty="0" smtClean="0"/>
              <a:t>Připravuje zákony, vyhlášky</a:t>
            </a:r>
          </a:p>
          <a:p>
            <a:pPr lvl="1"/>
            <a:r>
              <a:rPr lang="cs-CZ" sz="2400" dirty="0" smtClean="0"/>
              <a:t> </a:t>
            </a:r>
            <a:r>
              <a:rPr lang="cs-CZ" sz="2400" dirty="0" smtClean="0"/>
              <a:t>Účast ve správních a dozorčích orgánech zdravotních pojišťoven</a:t>
            </a:r>
          </a:p>
          <a:p>
            <a:pPr lvl="1"/>
            <a:r>
              <a:rPr lang="cs-CZ" sz="2400" dirty="0" smtClean="0"/>
              <a:t> </a:t>
            </a:r>
            <a:r>
              <a:rPr lang="cs-CZ" sz="2400" dirty="0" smtClean="0"/>
              <a:t>Provádí kontrolní </a:t>
            </a:r>
            <a:r>
              <a:rPr lang="cs-CZ" sz="2400" dirty="0" smtClean="0"/>
              <a:t>činnost</a:t>
            </a:r>
          </a:p>
          <a:p>
            <a:pPr lvl="1"/>
            <a:endParaRPr lang="cs-CZ" sz="2400" dirty="0" smtClean="0"/>
          </a:p>
          <a:p>
            <a:r>
              <a:rPr lang="cs-CZ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Ministerstvo financí</a:t>
            </a:r>
            <a:r>
              <a:rPr lang="cs-CZ" b="1" dirty="0" smtClean="0"/>
              <a:t>:</a:t>
            </a:r>
          </a:p>
          <a:p>
            <a:pPr lvl="1"/>
            <a:r>
              <a:rPr lang="cs-CZ" dirty="0" smtClean="0"/>
              <a:t>Připravuje zákony, vyhlášky v oblasti finanční</a:t>
            </a:r>
          </a:p>
          <a:p>
            <a:pPr lvl="1"/>
            <a:r>
              <a:rPr lang="cs-CZ" dirty="0" smtClean="0"/>
              <a:t>Účast </a:t>
            </a:r>
            <a:r>
              <a:rPr lang="cs-CZ" dirty="0" smtClean="0"/>
              <a:t>ve správních a dozorčích orgánech ZP</a:t>
            </a:r>
          </a:p>
          <a:p>
            <a:pPr lvl="1"/>
            <a:r>
              <a:rPr lang="cs-CZ" dirty="0" smtClean="0"/>
              <a:t>Provádí </a:t>
            </a:r>
            <a:r>
              <a:rPr lang="cs-CZ" dirty="0" smtClean="0"/>
              <a:t>kontrolní </a:t>
            </a:r>
            <a:r>
              <a:rPr lang="cs-CZ" dirty="0" smtClean="0"/>
              <a:t>činnost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Poslanecká sněmovna a Senát:</a:t>
            </a:r>
            <a:endParaRPr lang="cs-CZ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cs-CZ" dirty="0" smtClean="0"/>
              <a:t>Schvalují zákony, zdravotně pojistné plány a výroční zprávy zdravotních </a:t>
            </a:r>
            <a:r>
              <a:rPr lang="cs-CZ" dirty="0" smtClean="0"/>
              <a:t>pojišťoven</a:t>
            </a:r>
          </a:p>
          <a:p>
            <a:r>
              <a:rPr lang="cs-CZ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Národní referenční centrum</a:t>
            </a:r>
            <a:r>
              <a:rPr lang="cs-CZ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:</a:t>
            </a:r>
          </a:p>
          <a:p>
            <a:pPr lvl="1"/>
            <a:r>
              <a:rPr lang="cs-CZ" dirty="0" smtClean="0"/>
              <a:t>Podílí se na přípravě podkladů pro úhrady akutní lůžkové péče</a:t>
            </a:r>
          </a:p>
          <a:p>
            <a:pPr lvl="1"/>
            <a:r>
              <a:rPr lang="cs-CZ" dirty="0" smtClean="0"/>
              <a:t> </a:t>
            </a:r>
            <a:r>
              <a:rPr lang="cs-CZ" dirty="0" smtClean="0"/>
              <a:t>Rozvíjí systém DRG v rámci </a:t>
            </a:r>
            <a:r>
              <a:rPr lang="cs-CZ" dirty="0" smtClean="0"/>
              <a:t>ČR</a:t>
            </a:r>
          </a:p>
          <a:p>
            <a:r>
              <a:rPr lang="cs-CZ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Informační centrum zdravotních pojišťoven</a:t>
            </a:r>
            <a:r>
              <a:rPr lang="cs-CZ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:</a:t>
            </a:r>
          </a:p>
          <a:p>
            <a:pPr lvl="1"/>
            <a:r>
              <a:rPr lang="cs-CZ" dirty="0" smtClean="0"/>
              <a:t>Vytváří podklady pro regulace poskytnuté zdravotní péče za všechny zdravotní pojišťovny</a:t>
            </a:r>
            <a:r>
              <a:rPr lang="cs-CZ" dirty="0" smtClean="0"/>
              <a:t>.</a:t>
            </a:r>
          </a:p>
          <a:p>
            <a:r>
              <a:rPr lang="cs-CZ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Centrum mezistátních úhrad</a:t>
            </a:r>
            <a:r>
              <a:rPr lang="cs-CZ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:</a:t>
            </a:r>
          </a:p>
          <a:p>
            <a:pPr lvl="1"/>
            <a:r>
              <a:rPr lang="cs-CZ" dirty="0" smtClean="0"/>
              <a:t>Provádí přeúčtování zdravotní péče poskytnuté cizincům v ČR a našim pojištěncům v zahraničí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Právní předpisy různých úrovní:</a:t>
            </a:r>
          </a:p>
          <a:p>
            <a:pPr lvl="1"/>
            <a:r>
              <a:rPr lang="cs-CZ" dirty="0" smtClean="0"/>
              <a:t>Zákony</a:t>
            </a:r>
          </a:p>
          <a:p>
            <a:pPr lvl="1"/>
            <a:r>
              <a:rPr lang="cs-CZ" dirty="0" smtClean="0"/>
              <a:t>Vyhlášky</a:t>
            </a:r>
          </a:p>
          <a:p>
            <a:pPr lvl="1"/>
            <a:r>
              <a:rPr lang="cs-CZ" dirty="0" smtClean="0"/>
              <a:t>ostatní (věstníky, nařízení vlády …)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Legislativa v.z.p.:</a:t>
            </a:r>
            <a:endParaRPr lang="cs-CZ" dirty="0"/>
          </a:p>
        </p:txBody>
      </p:sp>
      <p:pic>
        <p:nvPicPr>
          <p:cNvPr id="4" name="Obrázek 3" descr="legislativ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3068960"/>
            <a:ext cx="3031176" cy="35010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Zákon č. 48/1997 Sb</a:t>
            </a:r>
            <a:r>
              <a:rPr lang="cs-CZ" sz="2000" dirty="0" smtClean="0"/>
              <a:t>., 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o veřejném 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zdravotním 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pojištění a o změně a doplnění 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některých souvisejících 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zákonů, ve znění pozdějších 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předpisů</a:t>
            </a:r>
          </a:p>
          <a:p>
            <a:endParaRPr lang="cs-CZ" sz="20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r>
              <a:rPr lang="cs-CZ" sz="1600" dirty="0" smtClean="0"/>
              <a:t>základní zásady veřejného zdravotního </a:t>
            </a:r>
            <a:r>
              <a:rPr lang="cs-CZ" sz="1600" dirty="0" smtClean="0"/>
              <a:t>pojištění</a:t>
            </a:r>
          </a:p>
          <a:p>
            <a:pPr lvl="1"/>
            <a:endParaRPr lang="cs-CZ" sz="1600" dirty="0" smtClean="0"/>
          </a:p>
          <a:p>
            <a:pPr lvl="1"/>
            <a:r>
              <a:rPr lang="cs-CZ" sz="1600" dirty="0" smtClean="0"/>
              <a:t>práva a povinnosti zdravotních pojišťoven</a:t>
            </a:r>
          </a:p>
          <a:p>
            <a:pPr lvl="1"/>
            <a:endParaRPr lang="cs-CZ" sz="16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r>
              <a:rPr lang="cs-CZ" sz="1600" dirty="0" smtClean="0"/>
              <a:t>placení pojistného na všeobecné zdravotní pojištění</a:t>
            </a:r>
          </a:p>
          <a:p>
            <a:pPr lvl="1"/>
            <a:endParaRPr lang="cs-CZ" sz="16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r>
              <a:rPr lang="cs-CZ" sz="1600" dirty="0" smtClean="0"/>
              <a:t>zajišťování poskytování zdravotní péče a její úhrady</a:t>
            </a:r>
            <a:endParaRPr lang="cs-CZ" sz="1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Zákony:</a:t>
            </a:r>
            <a:endParaRPr lang="cs-CZ" dirty="0"/>
          </a:p>
        </p:txBody>
      </p:sp>
      <p:pic>
        <p:nvPicPr>
          <p:cNvPr id="4" name="Obrázek 3" descr="paragra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3933056"/>
            <a:ext cx="2267744" cy="272129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rm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Zákon č. </a:t>
            </a:r>
            <a:r>
              <a:rPr lang="cs-CZ" sz="2000" dirty="0" smtClean="0">
                <a:solidFill>
                  <a:srgbClr val="FF0000"/>
                </a:solidFill>
              </a:rPr>
              <a:t>592/1992 Sb., 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o pojistném na všeobecné zdravotní pojištění, ve znění pozdějších 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předpisů</a:t>
            </a:r>
          </a:p>
          <a:p>
            <a:endParaRPr lang="cs-CZ" sz="20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cs-CZ" sz="1600" dirty="0" smtClean="0"/>
              <a:t>stanovuje způsob výpočtu a placení pojistného, jeho kontrolu, evidenci a</a:t>
            </a:r>
          </a:p>
          <a:p>
            <a:pPr marL="627063" indent="0">
              <a:buNone/>
            </a:pPr>
            <a:r>
              <a:rPr lang="cs-CZ" sz="1600" dirty="0" smtClean="0"/>
              <a:t>přerozdělování</a:t>
            </a:r>
          </a:p>
          <a:p>
            <a:pPr marL="627063" indent="0">
              <a:buNone/>
            </a:pPr>
            <a:endParaRPr lang="cs-CZ" sz="1600" dirty="0" smtClean="0"/>
          </a:p>
          <a:p>
            <a:pPr marL="627063" lvl="2" indent="-176213">
              <a:buClr>
                <a:schemeClr val="accent1"/>
              </a:buClr>
              <a:buFont typeface="Wingdings" pitchFamily="2" charset="2"/>
              <a:buChar char="q"/>
            </a:pPr>
            <a:r>
              <a:rPr lang="cs-CZ" sz="1600" dirty="0" smtClean="0"/>
              <a:t> stanovuje povinnost Všeobecné zdravotní pojišťovny ČR zřídit pro tento účel zvláštní účet a další povinnosti spojené s jeho vedením</a:t>
            </a:r>
          </a:p>
          <a:p>
            <a:pPr lvl="2">
              <a:buNone/>
            </a:pPr>
            <a:endParaRPr lang="cs-CZ" sz="1600" dirty="0" smtClean="0"/>
          </a:p>
          <a:p>
            <a:pPr lvl="2">
              <a:buNone/>
            </a:pPr>
            <a:endParaRPr lang="cs-CZ" sz="1600" dirty="0" smtClean="0"/>
          </a:p>
          <a:p>
            <a:pPr marL="627063" indent="0">
              <a:buNone/>
            </a:pPr>
            <a:endParaRPr lang="cs-CZ" sz="1600" dirty="0" smtClean="0"/>
          </a:p>
          <a:p>
            <a:pPr marL="627063" indent="0">
              <a:buNone/>
            </a:pPr>
            <a:endParaRPr lang="cs-CZ" sz="1600" dirty="0" smtClean="0"/>
          </a:p>
          <a:p>
            <a:pPr lvl="2">
              <a:buNone/>
            </a:pPr>
            <a:endParaRPr lang="cs-CZ" sz="1600" dirty="0" smtClean="0"/>
          </a:p>
        </p:txBody>
      </p:sp>
      <p:pic>
        <p:nvPicPr>
          <p:cNvPr id="4" name="Obrázek 3" descr="paragra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3933056"/>
            <a:ext cx="2267744" cy="272129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Zákon č. </a:t>
            </a:r>
            <a:r>
              <a:rPr lang="cs-CZ" sz="2000" dirty="0" smtClean="0">
                <a:solidFill>
                  <a:srgbClr val="FF0000"/>
                </a:solidFill>
              </a:rPr>
              <a:t>551/1991 Sb.,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 o Všeobecné zdravotní pojišťovně České republiky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ve znění pozdějších 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předpisů</a:t>
            </a:r>
          </a:p>
          <a:p>
            <a:endParaRPr lang="cs-CZ" sz="20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r>
              <a:rPr lang="cs-CZ" sz="1600" dirty="0" smtClean="0"/>
              <a:t>Zřizuje se </a:t>
            </a:r>
            <a:r>
              <a:rPr lang="cs-CZ" sz="1600" dirty="0" smtClean="0"/>
              <a:t>Všeobecná zdravotní pojišťovna </a:t>
            </a:r>
            <a:r>
              <a:rPr lang="cs-CZ" sz="1600" dirty="0" smtClean="0"/>
              <a:t>ČR</a:t>
            </a:r>
          </a:p>
          <a:p>
            <a:pPr lvl="1"/>
            <a:endParaRPr lang="cs-CZ" sz="16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r>
              <a:rPr lang="cs-CZ" sz="1600" dirty="0" smtClean="0"/>
              <a:t>právní úprava </a:t>
            </a:r>
            <a:r>
              <a:rPr lang="cs-CZ" sz="1600" dirty="0" smtClean="0"/>
              <a:t>postavení </a:t>
            </a:r>
            <a:r>
              <a:rPr lang="cs-CZ" sz="1600" dirty="0" smtClean="0"/>
              <a:t>pojišťovny</a:t>
            </a:r>
          </a:p>
          <a:p>
            <a:pPr lvl="1"/>
            <a:endParaRPr lang="cs-CZ" sz="1600" dirty="0" smtClean="0"/>
          </a:p>
          <a:p>
            <a:pPr lvl="1"/>
            <a:r>
              <a:rPr lang="cs-CZ" sz="1600" dirty="0" smtClean="0"/>
              <a:t>právní </a:t>
            </a:r>
            <a:r>
              <a:rPr lang="cs-CZ" sz="1600" dirty="0" smtClean="0"/>
              <a:t>úprava </a:t>
            </a:r>
            <a:r>
              <a:rPr lang="cs-CZ" sz="1600" dirty="0" smtClean="0"/>
              <a:t>kontroly nad činností </a:t>
            </a:r>
            <a:r>
              <a:rPr lang="cs-CZ" sz="1600" dirty="0" smtClean="0"/>
              <a:t>pojišťovny</a:t>
            </a:r>
          </a:p>
          <a:p>
            <a:pPr lvl="1"/>
            <a:endParaRPr lang="cs-CZ" sz="1600" dirty="0" smtClean="0"/>
          </a:p>
          <a:p>
            <a:pPr lvl="1"/>
            <a:r>
              <a:rPr lang="it-IT" sz="1600" dirty="0" smtClean="0"/>
              <a:t>práva a povinnosti ministerstev i</a:t>
            </a:r>
            <a:r>
              <a:rPr lang="cs-CZ" sz="1600" dirty="0" smtClean="0"/>
              <a:t> pojišťovny v rámci </a:t>
            </a:r>
            <a:r>
              <a:rPr lang="cs-CZ" sz="1600" dirty="0" smtClean="0"/>
              <a:t>kontroly</a:t>
            </a:r>
            <a:endParaRPr lang="cs-CZ" sz="1600" dirty="0" smtClean="0"/>
          </a:p>
          <a:p>
            <a:pPr lvl="1"/>
            <a:endParaRPr lang="cs-CZ" sz="16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endParaRPr lang="cs-CZ" sz="160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Obrázek 5" descr="paragra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3933056"/>
            <a:ext cx="2267744" cy="272129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Zákon č. </a:t>
            </a:r>
            <a:r>
              <a:rPr lang="cs-CZ" sz="2000" dirty="0" smtClean="0">
                <a:solidFill>
                  <a:srgbClr val="FF0000"/>
                </a:solidFill>
              </a:rPr>
              <a:t>280/1992 Sb., 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o resortních, oborových, podnikových a dalších zdravotních pojišťovnách, ve znění pozdějších 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předpisů</a:t>
            </a:r>
          </a:p>
          <a:p>
            <a:endParaRPr lang="cs-CZ" sz="20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r>
              <a:rPr lang="cs-CZ" sz="1600" dirty="0" smtClean="0"/>
              <a:t>upravuje způsob zřizování zdravotních pojišťoven jiných než je Všeobecná zdravotní pojišťovna </a:t>
            </a:r>
            <a:r>
              <a:rPr lang="cs-CZ" sz="1600" dirty="0" smtClean="0"/>
              <a:t>ČR</a:t>
            </a:r>
          </a:p>
          <a:p>
            <a:pPr lvl="1"/>
            <a:endParaRPr lang="cs-CZ" sz="1600" dirty="0" smtClean="0"/>
          </a:p>
          <a:p>
            <a:pPr lvl="1"/>
            <a:r>
              <a:rPr lang="cs-CZ" sz="1600" dirty="0" smtClean="0"/>
              <a:t>úpravu jejich postavení a kontroly jejich </a:t>
            </a:r>
            <a:r>
              <a:rPr lang="cs-CZ" sz="1600" dirty="0" smtClean="0"/>
              <a:t>činnosti</a:t>
            </a:r>
          </a:p>
          <a:p>
            <a:pPr lvl="1"/>
            <a:endParaRPr lang="cs-CZ" sz="1600" dirty="0" smtClean="0"/>
          </a:p>
          <a:p>
            <a:pPr lvl="1"/>
            <a:r>
              <a:rPr lang="cs-CZ" sz="1600" dirty="0" smtClean="0"/>
              <a:t>pro jejíž rámec stanovuje práva a povinnosti ministerstev i pojišťoven</a:t>
            </a:r>
          </a:p>
        </p:txBody>
      </p:sp>
      <p:pic>
        <p:nvPicPr>
          <p:cNvPr id="4" name="Obrázek 3" descr="paragra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3933056"/>
            <a:ext cx="2267744" cy="272129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>
                <a:solidFill>
                  <a:srgbClr val="FF0000"/>
                </a:solidFill>
              </a:rPr>
              <a:t>Vyhláška č. </a:t>
            </a:r>
            <a:r>
              <a:rPr lang="cs-CZ" sz="2000" dirty="0" smtClean="0">
                <a:solidFill>
                  <a:srgbClr val="FF0000"/>
                </a:solidFill>
              </a:rPr>
              <a:t>134/1998 Sb., 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kterou se vydává seznam zdravotních výkonů s bodovými 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hodnotami</a:t>
            </a:r>
          </a:p>
          <a:p>
            <a:r>
              <a:rPr lang="cs-CZ" sz="1600" dirty="0" smtClean="0"/>
              <a:t>zdravotnické </a:t>
            </a:r>
            <a:r>
              <a:rPr lang="cs-CZ" sz="1600" dirty="0" smtClean="0"/>
              <a:t>výkony a jejich základní parametry (zejména bodové ohodnocení</a:t>
            </a:r>
            <a:r>
              <a:rPr lang="cs-CZ" sz="1600" dirty="0" smtClean="0"/>
              <a:t>)</a:t>
            </a:r>
            <a:endParaRPr lang="cs-CZ" sz="1600" dirty="0" smtClean="0"/>
          </a:p>
          <a:p>
            <a:r>
              <a:rPr lang="cs-CZ" sz="1600" dirty="0" smtClean="0"/>
              <a:t>slouží </a:t>
            </a:r>
            <a:r>
              <a:rPr lang="cs-CZ" sz="1600" dirty="0" smtClean="0"/>
              <a:t>zejména pro úhrady ambulantní </a:t>
            </a:r>
            <a:r>
              <a:rPr lang="cs-CZ" sz="1600" dirty="0" smtClean="0"/>
              <a:t>zdravotní péče</a:t>
            </a:r>
          </a:p>
          <a:p>
            <a:endParaRPr lang="cs-CZ" sz="1600" dirty="0" smtClean="0"/>
          </a:p>
          <a:p>
            <a:r>
              <a:rPr lang="cs-CZ" sz="2000" dirty="0" smtClean="0">
                <a:solidFill>
                  <a:srgbClr val="FF0000"/>
                </a:solidFill>
              </a:rPr>
              <a:t>Vyhlášky o stanovení hodnot bodu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, výše úhrad zdravotní péče hrazené ze zdravotního pojištění a regulačních omezení objemu poskytnuté zdravotní péče hrazené z veřejného zdravotního 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pojištění</a:t>
            </a:r>
          </a:p>
          <a:p>
            <a:r>
              <a:rPr lang="cs-CZ" sz="1600" dirty="0" smtClean="0"/>
              <a:t>Tzv. </a:t>
            </a:r>
            <a:r>
              <a:rPr lang="cs-CZ" sz="1600" dirty="0" smtClean="0"/>
              <a:t>„</a:t>
            </a:r>
            <a:r>
              <a:rPr lang="cs-CZ" sz="1600" b="1" dirty="0" smtClean="0"/>
              <a:t>Úhradová vyhláška</a:t>
            </a:r>
            <a:r>
              <a:rPr lang="cs-CZ" sz="1600" dirty="0" smtClean="0"/>
              <a:t>“ – definuje způsob úhrad a regulací za poskytnutou zdravotní </a:t>
            </a:r>
            <a:r>
              <a:rPr lang="cs-CZ" sz="1600" dirty="0" smtClean="0"/>
              <a:t>péči pro </a:t>
            </a:r>
            <a:r>
              <a:rPr lang="cs-CZ" sz="1600" dirty="0" smtClean="0"/>
              <a:t>období kalendářního roku.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Vyhlášky: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Vyhláška o úhradách léčiv a potravin 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pro zvláštní lékařské 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</a:rPr>
              <a:t>účely</a:t>
            </a:r>
          </a:p>
          <a:p>
            <a:r>
              <a:rPr lang="cs-CZ" sz="1600" dirty="0" smtClean="0"/>
              <a:t>Tzv. </a:t>
            </a:r>
            <a:r>
              <a:rPr lang="cs-CZ" sz="1600" dirty="0" smtClean="0"/>
              <a:t>„</a:t>
            </a:r>
            <a:r>
              <a:rPr lang="cs-CZ" sz="1600" b="1" dirty="0" smtClean="0"/>
              <a:t>Léková vyhláška</a:t>
            </a:r>
            <a:r>
              <a:rPr lang="cs-CZ" sz="1600" dirty="0" smtClean="0"/>
              <a:t>“ – určuje výši úhrad z veřejného zdravotního pojištění pro vyjmenované léky a </a:t>
            </a:r>
            <a:r>
              <a:rPr lang="cs-CZ" sz="1600" dirty="0" smtClean="0"/>
              <a:t>potraviny</a:t>
            </a:r>
            <a:endParaRPr lang="cs-CZ" sz="16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Hlavní aktéři systému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78</TotalTime>
  <Words>508</Words>
  <Application>Microsoft Office PowerPoint</Application>
  <PresentationFormat>Předvádění na obrazovce (4:3)</PresentationFormat>
  <Paragraphs>96</Paragraphs>
  <Slides>12</Slides>
  <Notes>12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Shluk</vt:lpstr>
      <vt:lpstr>Legislativa, hlavní aktéři systému a poskytovatelé zdravotní péče – virtuální pojišťovna</vt:lpstr>
      <vt:lpstr>Legislativa v.z.p.:</vt:lpstr>
      <vt:lpstr>Zákony:</vt:lpstr>
      <vt:lpstr>Snímek 4</vt:lpstr>
      <vt:lpstr>Snímek 5</vt:lpstr>
      <vt:lpstr>Snímek 6</vt:lpstr>
      <vt:lpstr>Vyhlášky:</vt:lpstr>
      <vt:lpstr>Snímek 8</vt:lpstr>
      <vt:lpstr>Hlavní aktéři systému</vt:lpstr>
      <vt:lpstr>Snímek 10</vt:lpstr>
      <vt:lpstr>Snímek 11</vt:lpstr>
      <vt:lpstr>Snímek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Legislativa, hlavní aktéři systému a poskytovatelé zdravotní péče – virtuální pojišťovna</dc:title>
  <dc:creator>David</dc:creator>
  <cp:lastModifiedBy>David</cp:lastModifiedBy>
  <cp:revision>18</cp:revision>
  <dcterms:created xsi:type="dcterms:W3CDTF">2011-11-20T15:55:02Z</dcterms:created>
  <dcterms:modified xsi:type="dcterms:W3CDTF">2011-11-20T17:13:46Z</dcterms:modified>
</cp:coreProperties>
</file>