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62" r:id="rId4"/>
    <p:sldId id="257" r:id="rId5"/>
    <p:sldId id="263" r:id="rId6"/>
    <p:sldId id="259" r:id="rId7"/>
    <p:sldId id="266" r:id="rId8"/>
    <p:sldId id="265" r:id="rId9"/>
    <p:sldId id="268" r:id="rId10"/>
    <p:sldId id="267" r:id="rId11"/>
    <p:sldId id="271" r:id="rId12"/>
    <p:sldId id="272" r:id="rId13"/>
    <p:sldId id="270" r:id="rId14"/>
    <p:sldId id="269" r:id="rId15"/>
    <p:sldId id="26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9E0C-E14F-4C14-BE7D-ECFF975B4B09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7AC8-B24F-405A-8A9D-DA692E00F5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4DDD-4DB7-4748-849E-5800532A5015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32B3-D36C-4358-80FF-F86C07FAC2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210A-52AB-4491-A1BE-E16226A8FE2F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7B0A-67FC-41C9-BA42-FF0902F7DE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FA3B-EF35-4FBE-A4DD-351D148BDD8A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DBBC-9CC6-4F50-BBD3-0CF63B77D3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AFBA-E071-42EC-904E-95281788071A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6894-1FAE-4830-A14A-DFB102CAB6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87F1F-BEA4-4DF0-A9F8-42944EEA0A0F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240A-D84E-4F8D-B491-32B90D8EB3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4007-D3FD-4362-BDE7-EEB0D4C5D768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D94F-EAA9-452E-8D24-31578D9F4E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96EE-F0F6-40D3-8320-86165ADD6832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F0AA-E8C6-4056-9529-ED777497A5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568E-0C8D-42DF-8E9A-CB2C938587CD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7504-D89B-43B7-AF3B-0142B68F7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80343-C7C3-41A3-996D-02DABA0EFD45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6E23-DFD0-42C0-A5BD-C7E4117396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2CF4-D443-434F-8EBD-C2E307DFF890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A58C-4DC8-4054-AA77-EC73E338BF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D4F241-F9BF-43AA-82AB-029F73D911A5}" type="datetimeFigureOut">
              <a:rPr lang="cs-CZ"/>
              <a:pPr>
                <a:defRPr/>
              </a:pPr>
              <a:t>18.12.2013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1C3D13-6409-49A4-B938-C5ADA39303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Z%C3%A1kon_(pr%C3%A1vo)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e&#269;ovatel\Soci&#225;ln&#237;%20komunikace%20nesly&#353;&#237;c&#237;ch\alone%20hear%20person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pnet.cz/sluchove-postizeni/komunikace-neslysicich/zpusoby-dorozumivan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425552"/>
          </a:xfrm>
        </p:spPr>
        <p:txBody>
          <a:bodyPr>
            <a:noAutofit/>
          </a:bodyPr>
          <a:lstStyle/>
          <a:p>
            <a:r>
              <a:rPr lang="cs-CZ" sz="6600" b="1" dirty="0" smtClean="0"/>
              <a:t>Sociální Komunikace Sluchově postižených</a:t>
            </a:r>
            <a:endParaRPr lang="cs-CZ" sz="6600" b="1" dirty="0"/>
          </a:p>
        </p:txBody>
      </p:sp>
      <p:pic>
        <p:nvPicPr>
          <p:cNvPr id="1028" name="Picture 4" descr="logo.gif, 12k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681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.gif, 12k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02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Prstová abeceda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Daktylní</a:t>
            </a:r>
            <a:r>
              <a:rPr lang="cs-CZ" dirty="0" smtClean="0"/>
              <a:t> abeceda</a:t>
            </a:r>
          </a:p>
          <a:p>
            <a:r>
              <a:rPr lang="cs-CZ" dirty="0" smtClean="0"/>
              <a:t>Vizuálně-motorický </a:t>
            </a:r>
            <a:r>
              <a:rPr lang="cs-CZ" dirty="0" smtClean="0"/>
              <a:t>komunikační systém při kterém se užívá různých poloh a postavení prstů k vyjádření písmen</a:t>
            </a:r>
          </a:p>
          <a:p>
            <a:r>
              <a:rPr lang="cs-CZ" dirty="0" smtClean="0"/>
              <a:t>Užívání </a:t>
            </a:r>
            <a:r>
              <a:rPr lang="cs-CZ" dirty="0" smtClean="0"/>
              <a:t>prstové abecedy v České republice upravuje </a:t>
            </a:r>
            <a:r>
              <a:rPr lang="cs-CZ" dirty="0" smtClean="0">
                <a:hlinkClick r:id="rId2" tooltip="Zákon (právo)"/>
              </a:rPr>
              <a:t>zákon</a:t>
            </a:r>
            <a:r>
              <a:rPr lang="cs-CZ" dirty="0" smtClean="0"/>
              <a:t> o komunikačních systémech neslyšících a hluchoněmých osob.</a:t>
            </a:r>
          </a:p>
          <a:p>
            <a:pPr marL="835025" lvl="1" indent="-514350">
              <a:buFont typeface="+mj-lt"/>
              <a:buAutoNum type="arabicPeriod"/>
            </a:pPr>
            <a:r>
              <a:rPr lang="cs-CZ" dirty="0" smtClean="0"/>
              <a:t>Zákon o znakové řeči (v roce 1998</a:t>
            </a:r>
            <a:r>
              <a:rPr lang="cs-CZ" dirty="0" smtClean="0"/>
              <a:t>)</a:t>
            </a:r>
          </a:p>
          <a:p>
            <a:pPr marL="835025" lvl="1" indent="-514350">
              <a:buFont typeface="+mj-lt"/>
              <a:buAutoNum type="arabicPeriod"/>
            </a:pPr>
            <a:r>
              <a:rPr lang="cs-CZ" dirty="0" smtClean="0"/>
              <a:t>Zákon </a:t>
            </a:r>
            <a:r>
              <a:rPr lang="cs-CZ" dirty="0" smtClean="0"/>
              <a:t>o komunikačních systémech neslyšících a hluchoslepých osob (v roce 2008)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nejvíce vadí neslyšícím při komunikaci s námi, slyšícími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Když má někdo vousy, plnovous brání v odezírání</a:t>
            </a:r>
          </a:p>
          <a:p>
            <a:r>
              <a:rPr lang="cs-CZ" dirty="0" smtClean="0"/>
              <a:t>Když mluvící není tváří v tvář k neslyšícímu</a:t>
            </a:r>
          </a:p>
          <a:p>
            <a:r>
              <a:rPr lang="cs-CZ" dirty="0" smtClean="0"/>
              <a:t>Když je mluvící v šeru</a:t>
            </a:r>
          </a:p>
          <a:p>
            <a:r>
              <a:rPr lang="cs-CZ" dirty="0" smtClean="0"/>
              <a:t>Když se rychle mluví</a:t>
            </a:r>
          </a:p>
          <a:p>
            <a:r>
              <a:rPr lang="cs-CZ" dirty="0" smtClean="0"/>
              <a:t>Když se lidé posmívají neslyšícím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radí sami neslyšící nám, slyšícím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Mluvte pomalu a zřetelně</a:t>
            </a:r>
          </a:p>
          <a:p>
            <a:r>
              <a:rPr lang="cs-CZ" dirty="0" smtClean="0"/>
              <a:t>Vysvětlujte jednoduše</a:t>
            </a:r>
          </a:p>
          <a:p>
            <a:r>
              <a:rPr lang="cs-CZ" dirty="0" smtClean="0"/>
              <a:t>Dejte neslyšícímu čas na odezírání</a:t>
            </a:r>
          </a:p>
          <a:p>
            <a:r>
              <a:rPr lang="cs-CZ" dirty="0" smtClean="0"/>
              <a:t>Využívejte i písemnou komunikaci - pište jednoduché věty (i na mobilní telefon)</a:t>
            </a:r>
          </a:p>
          <a:p>
            <a:r>
              <a:rPr lang="cs-CZ" dirty="0" smtClean="0"/>
              <a:t>Využijte služeb tlumočníka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Autentická zpověď neslyšící dívky </a:t>
            </a:r>
            <a:br>
              <a:rPr lang="cs-CZ" dirty="0" smtClean="0"/>
            </a:br>
            <a:r>
              <a:rPr lang="cs-CZ" dirty="0" smtClean="0">
                <a:solidFill>
                  <a:schemeClr val="accent3"/>
                </a:solidFill>
              </a:rPr>
              <a:t>„</a:t>
            </a:r>
            <a:r>
              <a:rPr lang="cs-CZ" sz="3100" dirty="0" smtClean="0">
                <a:solidFill>
                  <a:schemeClr val="accent3"/>
                </a:solidFill>
              </a:rPr>
              <a:t>Zažila jsem s slyšícíma komunikace“</a:t>
            </a:r>
            <a:r>
              <a:rPr lang="cs-CZ" dirty="0" smtClean="0">
                <a:solidFill>
                  <a:schemeClr val="accent3"/>
                </a:solidFill>
              </a:rPr>
              <a:t/>
            </a:r>
            <a:br>
              <a:rPr lang="cs-CZ" dirty="0" smtClean="0">
                <a:solidFill>
                  <a:schemeClr val="accent3"/>
                </a:solidFill>
              </a:rPr>
            </a:b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19885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Jsem byla malá holčička , které chodila do mateřské školky. Tak  slyšící se mnou nemluví ani jednu. Potom jsem byla s mamkou na logopedie ,tak jsem pomalu mluvila základ. I rodičem  naučila mluvit základ.</a:t>
            </a:r>
          </a:p>
          <a:p>
            <a:r>
              <a:rPr lang="cs-CZ" sz="2400" dirty="0" smtClean="0"/>
              <a:t>Potom jsem nastoupila do přípravy 0.třída. Tak  jsem byla poprvé vidím jak děti jsou znakovat řeč. Jsem nepochopila a pomalu postupně. Už pochopila. A stále chodila na logopedii a uměla mluvit. Až dodnes mluvila s rodičem a ve škole znakovat. Ale podle někdo je slyšící nebo nedoslýchavá tak mluvím se pomalu snažím se. A někdo je </a:t>
            </a:r>
            <a:r>
              <a:rPr lang="cs-CZ" sz="2400" dirty="0" err="1" smtClean="0"/>
              <a:t>neslyíšcí</a:t>
            </a:r>
            <a:r>
              <a:rPr lang="cs-CZ" sz="2400" dirty="0" smtClean="0"/>
              <a:t> tak znakuju se.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Život neslyšících mezi slyšícími</a:t>
            </a:r>
            <a:endParaRPr lang="cs-CZ" dirty="0"/>
          </a:p>
        </p:txBody>
      </p:sp>
      <p:pic>
        <p:nvPicPr>
          <p:cNvPr id="4" name="alone hear pers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211263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Zdroje:</a:t>
            </a:r>
            <a:endParaRPr lang="cs-CZ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helpnet.cz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sluchove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postizeni</a:t>
            </a:r>
            <a:r>
              <a:rPr lang="cs-CZ" dirty="0" smtClean="0">
                <a:hlinkClick r:id="rId2"/>
              </a:rPr>
              <a:t>/komunikace-</a:t>
            </a:r>
            <a:r>
              <a:rPr lang="cs-CZ" dirty="0" err="1" smtClean="0">
                <a:hlinkClick r:id="rId2"/>
              </a:rPr>
              <a:t>neslysicich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zpusoby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dorozumivani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Sociální komunikace</a:t>
            </a:r>
            <a:endParaRPr lang="cs-CZ" dirty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Sdělování informací</a:t>
            </a:r>
          </a:p>
          <a:p>
            <a:r>
              <a:rPr lang="cs-CZ" b="1" dirty="0" smtClean="0"/>
              <a:t>Podávání zpráv</a:t>
            </a:r>
          </a:p>
          <a:p>
            <a:r>
              <a:rPr lang="cs-CZ" b="1" dirty="0" smtClean="0"/>
              <a:t>Oboustranná výměna informací</a:t>
            </a:r>
          </a:p>
          <a:p>
            <a:r>
              <a:rPr lang="cs-CZ" b="1" dirty="0" smtClean="0"/>
              <a:t>Dvousměrná pak se blíží interakci, anebo jednostranná</a:t>
            </a:r>
          </a:p>
          <a:p>
            <a:r>
              <a:rPr lang="cs-CZ" b="1" dirty="0" smtClean="0"/>
              <a:t>Komunikujeme stále</a:t>
            </a:r>
          </a:p>
          <a:p>
            <a:r>
              <a:rPr lang="cs-CZ" b="1" dirty="0" smtClean="0"/>
              <a:t>Verbální, neverbální</a:t>
            </a:r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14339" name="Picture 2" descr="http://sranda.kdecoje.cz/obrazek/hlava_ru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789363"/>
            <a:ext cx="212248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cs-CZ" sz="4400" dirty="0" smtClean="0"/>
              <a:t>Rozdíly v komunikaci</a:t>
            </a:r>
            <a:br>
              <a:rPr lang="cs-CZ" sz="4400" dirty="0" smtClean="0"/>
            </a:br>
            <a:r>
              <a:rPr lang="cs-CZ" sz="4400" dirty="0" smtClean="0"/>
              <a:t>slyšících a neslyšících lidí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27936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248133" cy="31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Sluchové postižení</a:t>
            </a:r>
            <a:endParaRPr lang="cs-CZ" dirty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0,5 milionu </a:t>
            </a:r>
            <a:r>
              <a:rPr lang="cs-CZ" i="1" smtClean="0"/>
              <a:t>nedoslýchavých a neslyšících</a:t>
            </a:r>
            <a:r>
              <a:rPr lang="cs-CZ" smtClean="0"/>
              <a:t> lidí</a:t>
            </a:r>
          </a:p>
          <a:p>
            <a:r>
              <a:rPr lang="cs-CZ" smtClean="0"/>
              <a:t>Zhruba 15 000 nedoslýchavých a neslyšících – od narození, v dětství</a:t>
            </a:r>
          </a:p>
          <a:p>
            <a:r>
              <a:rPr lang="cs-CZ" smtClean="0"/>
              <a:t>Existuje více druhů, typů a stupňů postižení sluchu. Způsoby komunikace jsou závislé i na dalších faktorech, jako je doba vzniku hluchoty, vliv školy, vliv rodiny či osobnostní předpoklady. 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cs-CZ" dirty="0" smtClean="0"/>
              <a:t>Slyšící lidé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599805"/>
          </a:xfrm>
        </p:spPr>
        <p:txBody>
          <a:bodyPr/>
          <a:lstStyle/>
          <a:p>
            <a:r>
              <a:rPr lang="cs-CZ" dirty="0" smtClean="0"/>
              <a:t>Komunikují mluvenou řečí</a:t>
            </a:r>
          </a:p>
          <a:p>
            <a:r>
              <a:rPr lang="cs-CZ" dirty="0" smtClean="0"/>
              <a:t>Komunikují i neverbálně</a:t>
            </a:r>
          </a:p>
          <a:p>
            <a:r>
              <a:rPr lang="cs-CZ" dirty="0" smtClean="0"/>
              <a:t>Slyší vše, co se v jejich okolí děje – hudbu, hlasy, křik, hluk, šum</a:t>
            </a:r>
          </a:p>
          <a:p>
            <a:r>
              <a:rPr lang="cs-CZ" dirty="0" smtClean="0"/>
              <a:t>Komunikují z blízké vzdálenosti</a:t>
            </a:r>
          </a:p>
          <a:p>
            <a:r>
              <a:rPr lang="cs-CZ" dirty="0" smtClean="0"/>
              <a:t>Nepoužívají znakový jazyk, jen mluvený či psaný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obrazek-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Způsoby komunikace neslyšících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582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600" b="1" dirty="0" smtClean="0"/>
          </a:p>
          <a:p>
            <a:r>
              <a:rPr lang="cs-CZ" sz="2400" b="1" dirty="0" smtClean="0"/>
              <a:t>Český znakový jazyk</a:t>
            </a:r>
          </a:p>
          <a:p>
            <a:pPr>
              <a:lnSpc>
                <a:spcPct val="80000"/>
              </a:lnSpc>
            </a:pPr>
            <a:r>
              <a:rPr lang="cs-CZ" sz="2400" b="1" dirty="0" smtClean="0"/>
              <a:t>Odezírání ze rtů</a:t>
            </a:r>
            <a:endParaRPr lang="cs-CZ" sz="24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2400" b="1" dirty="0" smtClean="0"/>
              <a:t>Znakovaná čeština</a:t>
            </a:r>
          </a:p>
          <a:p>
            <a:pPr>
              <a:lnSpc>
                <a:spcPct val="80000"/>
              </a:lnSpc>
            </a:pPr>
            <a:r>
              <a:rPr lang="cs-CZ" sz="2400" b="1" dirty="0" smtClean="0"/>
              <a:t>Využití prstové abecedy</a:t>
            </a:r>
          </a:p>
          <a:p>
            <a:pPr>
              <a:lnSpc>
                <a:spcPct val="80000"/>
              </a:lnSpc>
            </a:pPr>
            <a:r>
              <a:rPr lang="cs-CZ" sz="2400" b="1" dirty="0" smtClean="0"/>
              <a:t>Mluvená řeč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Neslyší, jen cítí vibrace</a:t>
            </a:r>
          </a:p>
          <a:p>
            <a:r>
              <a:rPr lang="cs-CZ" sz="2400" b="1" dirty="0" smtClean="0"/>
              <a:t>Mohou se dorozumívat z větší vzdálenosti </a:t>
            </a:r>
          </a:p>
          <a:p>
            <a:pPr>
              <a:lnSpc>
                <a:spcPct val="80000"/>
              </a:lnSpc>
              <a:buNone/>
            </a:pPr>
            <a:endParaRPr lang="cs-CZ" sz="2400" b="1" dirty="0" smtClean="0"/>
          </a:p>
          <a:p>
            <a:pPr>
              <a:lnSpc>
                <a:spcPct val="80000"/>
              </a:lnSpc>
            </a:pPr>
            <a:endParaRPr lang="cs-CZ" sz="2400" b="1" dirty="0" smtClean="0"/>
          </a:p>
          <a:p>
            <a:pPr>
              <a:lnSpc>
                <a:spcPct val="80000"/>
              </a:lnSpc>
            </a:pPr>
            <a:endParaRPr lang="cs-CZ" sz="2600" dirty="0" smtClean="0"/>
          </a:p>
        </p:txBody>
      </p:sp>
      <p:pic>
        <p:nvPicPr>
          <p:cNvPr id="4" name="Picture 2" descr="Neslyšíc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1944216" cy="1931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ZNAKOVÝ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Vizuálně-motorický komunikační systém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     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Přirozený a plnohodnotný jazyk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Používají ho neslyšící lidé + tlumočníci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Neslyšící využívají v komunikaci výraznou mimiku, postoje těla, pozice hlavy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>Kterou abecedu používají neslyšící lidé ?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6" y="1484784"/>
            <a:ext cx="382878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3445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prstová abeceda</a:t>
            </a:r>
            <a:endParaRPr lang="cs-CZ" dirty="0"/>
          </a:p>
        </p:txBody>
      </p:sp>
      <p:pic>
        <p:nvPicPr>
          <p:cNvPr id="4" name="Zástupný symbol pro obsah 3" descr="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49483"/>
            <a:ext cx="6408712" cy="5066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355</Words>
  <Application>Microsoft Office PowerPoint</Application>
  <PresentationFormat>Předvádění na obrazovce (4:3)</PresentationFormat>
  <Paragraphs>67</Paragraphs>
  <Slides>15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Vrchol</vt:lpstr>
      <vt:lpstr>Sociální Komunikace Sluchově postižených</vt:lpstr>
      <vt:lpstr>Sociální komunikace</vt:lpstr>
      <vt:lpstr>Rozdíly v komunikaci slyšících a neslyšících lidí</vt:lpstr>
      <vt:lpstr>Sluchové postižení</vt:lpstr>
      <vt:lpstr>Slyšící lidé</vt:lpstr>
      <vt:lpstr>Způsoby komunikace neslyšících</vt:lpstr>
      <vt:lpstr>ZNAKOVÝ JAZYK</vt:lpstr>
      <vt:lpstr>Kterou abecedu používají neslyšící lidé ?</vt:lpstr>
      <vt:lpstr>Mezinárodní prstová abeceda</vt:lpstr>
      <vt:lpstr>Prstová abeceda</vt:lpstr>
      <vt:lpstr>Co nejvíce vadí neslyšícím při komunikaci s námi, slyšícími</vt:lpstr>
      <vt:lpstr>Co radí sami neslyšící nám, slyšícím</vt:lpstr>
      <vt:lpstr> Autentická zpověď neslyšící dívky  „Zažila jsem s slyšícíma komunikace“ </vt:lpstr>
      <vt:lpstr>Život neslyšících mezi slyšícími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komunikace sluchově postižených</dc:title>
  <dc:creator>Vlastník</dc:creator>
  <cp:lastModifiedBy>kader</cp:lastModifiedBy>
  <cp:revision>22</cp:revision>
  <dcterms:created xsi:type="dcterms:W3CDTF">2013-10-02T16:51:07Z</dcterms:created>
  <dcterms:modified xsi:type="dcterms:W3CDTF">2013-12-18T07:42:40Z</dcterms:modified>
</cp:coreProperties>
</file>