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3" r:id="rId1"/>
  </p:sldMasterIdLst>
  <p:sldIdLst>
    <p:sldId id="256" r:id="rId2"/>
    <p:sldId id="306" r:id="rId3"/>
    <p:sldId id="268" r:id="rId4"/>
    <p:sldId id="305" r:id="rId5"/>
    <p:sldId id="273" r:id="rId6"/>
    <p:sldId id="275" r:id="rId7"/>
    <p:sldId id="274" r:id="rId8"/>
    <p:sldId id="276" r:id="rId9"/>
    <p:sldId id="277" r:id="rId10"/>
    <p:sldId id="278" r:id="rId11"/>
    <p:sldId id="269" r:id="rId12"/>
    <p:sldId id="267" r:id="rId13"/>
    <p:sldId id="270" r:id="rId14"/>
    <p:sldId id="257" r:id="rId15"/>
    <p:sldId id="271" r:id="rId16"/>
    <p:sldId id="266" r:id="rId17"/>
    <p:sldId id="258" r:id="rId18"/>
    <p:sldId id="259" r:id="rId19"/>
    <p:sldId id="261" r:id="rId20"/>
    <p:sldId id="260" r:id="rId21"/>
    <p:sldId id="265" r:id="rId22"/>
    <p:sldId id="264" r:id="rId23"/>
    <p:sldId id="262" r:id="rId24"/>
    <p:sldId id="272" r:id="rId25"/>
    <p:sldId id="299" r:id="rId26"/>
    <p:sldId id="295" r:id="rId27"/>
    <p:sldId id="301" r:id="rId28"/>
    <p:sldId id="296" r:id="rId29"/>
    <p:sldId id="294" r:id="rId30"/>
    <p:sldId id="279" r:id="rId31"/>
    <p:sldId id="280" r:id="rId32"/>
    <p:sldId id="281" r:id="rId33"/>
    <p:sldId id="282" r:id="rId34"/>
    <p:sldId id="283" r:id="rId35"/>
    <p:sldId id="302" r:id="rId36"/>
    <p:sldId id="284" r:id="rId37"/>
    <p:sldId id="285" r:id="rId38"/>
    <p:sldId id="287" r:id="rId39"/>
    <p:sldId id="288" r:id="rId40"/>
    <p:sldId id="289" r:id="rId41"/>
    <p:sldId id="292" r:id="rId42"/>
    <p:sldId id="303" r:id="rId43"/>
    <p:sldId id="300" r:id="rId44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46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římá spojovací čára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cs-CZ" smtClean="0"/>
              <a:t>Klepnutím lze upravit styl předlohy podnadpisů.</a:t>
            </a:r>
            <a:endParaRPr lang="en-US"/>
          </a:p>
        </p:txBody>
      </p:sp>
      <p:sp>
        <p:nvSpPr>
          <p:cNvPr id="5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991B94-D54E-4807-8E0C-FAF720EDAE9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27B11A-9DEB-426A-AA17-567799B9057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492B58-42EA-409C-8392-A22AE008295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1B9693-23BE-4380-AA66-AC2B5F96E64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římá spojovací čára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5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EF5C5D-DBA2-4686-8AE7-8764696E435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Zástupný symbol pro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2BA481-C85F-4000-964C-139DDC7D048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28" name="Zástupný symbol pro obsah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8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42FE0C-F921-4125-8285-079628DCABD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zápatí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99DA7A-F074-4227-83F3-03C7541E256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52A22D-A2F4-4230-9DF1-A2AE69666BA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římá spojovací čára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6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5184A0-6E7A-4AA0-A80D-6EC19DF9D62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cs-CZ" noProof="0" smtClean="0"/>
              <a:t>Klepnutím na ikonu přidáte obrázek.</a:t>
            </a:r>
            <a:endParaRPr lang="en-US" noProof="0" dirty="0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299335-754E-4406-AED5-A5096D9E1D3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Zástupný symbol pro text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smtClean="0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C34158EE-0A64-414A-AE7E-74C0A4E1407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2" r:id="rId4"/>
    <p:sldLayoutId id="2147483748" r:id="rId5"/>
    <p:sldLayoutId id="2147483743" r:id="rId6"/>
    <p:sldLayoutId id="2147483749" r:id="rId7"/>
    <p:sldLayoutId id="2147483750" r:id="rId8"/>
    <p:sldLayoutId id="2147483751" r:id="rId9"/>
    <p:sldLayoutId id="2147483744" r:id="rId10"/>
    <p:sldLayoutId id="214748375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743200" y="2852936"/>
            <a:ext cx="6400800" cy="1651819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4000" b="1" u="sng" dirty="0" err="1" smtClean="0"/>
              <a:t>ZákladY</a:t>
            </a:r>
            <a:r>
              <a:rPr lang="cs-CZ" sz="4000" b="1" u="sng" dirty="0" smtClean="0"/>
              <a:t> výživy</a:t>
            </a:r>
            <a:r>
              <a:rPr lang="cs-CZ" sz="4000" b="1" u="sng" dirty="0"/>
              <a:t/>
            </a:r>
            <a:br>
              <a:rPr lang="cs-CZ" sz="4000" b="1" u="sng" dirty="0"/>
            </a:br>
            <a:r>
              <a:rPr lang="cs-CZ" sz="4000" b="1" dirty="0"/>
              <a:t>            </a:t>
            </a:r>
            <a:r>
              <a:rPr lang="cs-CZ" sz="4000" dirty="0"/>
              <a:t/>
            </a:r>
            <a:br>
              <a:rPr lang="cs-CZ" sz="4000" dirty="0"/>
            </a:br>
            <a:endParaRPr lang="cs-CZ" sz="4000" dirty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cs-CZ" b="1" smtClean="0">
              <a:solidFill>
                <a:schemeClr val="tx2"/>
              </a:solidFill>
            </a:endParaRPr>
          </a:p>
        </p:txBody>
      </p:sp>
      <p:pic>
        <p:nvPicPr>
          <p:cNvPr id="10244" name="Obrázek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513" y="404813"/>
            <a:ext cx="5761037" cy="985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u="sng"/>
              <a:t>Důležité  !!!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cs-CZ" sz="1600" b="1" smtClean="0"/>
          </a:p>
          <a:p>
            <a:pPr eaLnBrk="1" hangingPunct="1">
              <a:lnSpc>
                <a:spcPct val="80000"/>
              </a:lnSpc>
            </a:pPr>
            <a:r>
              <a:rPr lang="cs-CZ" sz="2000" b="1" smtClean="0"/>
              <a:t>při správně vyvážené stravě u zdravých dospělých osob nehrozí nedostatek či chybění některého z minerálů</a:t>
            </a:r>
            <a:r>
              <a:rPr lang="cs-CZ" sz="2000" smtClean="0"/>
              <a:t>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sz="2000" smtClean="0"/>
              <a:t>    (vyjímku tvoří železo, zinek a jod)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sz="2000" b="1" smtClean="0"/>
              <a:t>   a jejich dodávání ve formě různých potravinových doplňků není nutné</a:t>
            </a:r>
            <a:r>
              <a:rPr lang="cs-CZ" sz="2000" smtClean="0"/>
              <a:t> </a:t>
            </a:r>
            <a:endParaRPr lang="cs-CZ" sz="2000" i="1" u="sng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sz="2000" i="1" u="sng" smtClean="0"/>
              <a:t>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sz="1800" b="1" i="1" smtClean="0"/>
              <a:t>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sz="1800" b="1" i="1" smtClean="0"/>
              <a:t>  </a:t>
            </a:r>
            <a:r>
              <a:rPr lang="cs-CZ" sz="2400" b="1" i="1" smtClean="0"/>
              <a:t>Bez porady lékaře nebo lékárníka může   být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sz="2400" b="1" i="1" smtClean="0"/>
              <a:t>                dokonce škodlivé  !!!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sz="2400" b="1" i="1" u="sng" smtClean="0"/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4000" u="sng"/>
              <a:t>VYUŽITÍ JEDNOTLIVÝCH SLOŽEK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cs-CZ" smtClean="0"/>
          </a:p>
          <a:p>
            <a:pPr eaLnBrk="1" hangingPunct="1">
              <a:buFontTx/>
              <a:buNone/>
            </a:pPr>
            <a:r>
              <a:rPr lang="cs-CZ" smtClean="0"/>
              <a:t>   </a:t>
            </a:r>
            <a:r>
              <a:rPr lang="cs-CZ" b="1" smtClean="0">
                <a:solidFill>
                  <a:schemeClr val="folHlink"/>
                </a:solidFill>
              </a:rPr>
              <a:t>SACHARIDY</a:t>
            </a:r>
            <a:r>
              <a:rPr lang="cs-CZ" smtClean="0"/>
              <a:t> – </a:t>
            </a:r>
            <a:r>
              <a:rPr lang="cs-CZ" sz="2800" smtClean="0"/>
              <a:t>zdroj energie, které tělo využívá jako první, neboť  nabízejí snadno a rychle štěpitelnou energii, potřebnou pro různé funkce organismu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b="1" u="sng"/>
              <a:t>Sacharidy dělíme na :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cs-CZ" b="1" smtClean="0"/>
          </a:p>
          <a:p>
            <a:pPr eaLnBrk="1" hangingPunct="1">
              <a:lnSpc>
                <a:spcPct val="90000"/>
              </a:lnSpc>
            </a:pPr>
            <a:r>
              <a:rPr lang="cs-CZ" b="1" smtClean="0"/>
              <a:t>jednoduché </a:t>
            </a:r>
            <a:r>
              <a:rPr lang="cs-CZ" smtClean="0"/>
              <a:t>– </a:t>
            </a:r>
            <a:r>
              <a:rPr lang="cs-CZ" sz="2800" smtClean="0"/>
              <a:t>ovoce, zelenina</a:t>
            </a:r>
          </a:p>
          <a:p>
            <a:pPr eaLnBrk="1" hangingPunct="1">
              <a:lnSpc>
                <a:spcPct val="90000"/>
              </a:lnSpc>
            </a:pPr>
            <a:endParaRPr lang="cs-CZ" smtClean="0"/>
          </a:p>
          <a:p>
            <a:pPr eaLnBrk="1" hangingPunct="1">
              <a:lnSpc>
                <a:spcPct val="90000"/>
              </a:lnSpc>
            </a:pPr>
            <a:r>
              <a:rPr lang="cs-CZ" b="1" smtClean="0"/>
              <a:t>složité</a:t>
            </a:r>
            <a:r>
              <a:rPr lang="cs-CZ" smtClean="0"/>
              <a:t> – </a:t>
            </a:r>
            <a:r>
              <a:rPr lang="cs-CZ" sz="2800" smtClean="0"/>
              <a:t>cukr,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sz="2800" smtClean="0"/>
              <a:t>   dále pak brambory, luštěniny, rýže,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sz="2800" smtClean="0"/>
              <a:t>   obiloviny /pšenice, oves, ječmen/ a výrobky z těchto plodin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cs-CZ" smtClean="0"/>
              <a:t>   </a:t>
            </a:r>
            <a:r>
              <a:rPr lang="cs-CZ" b="1" smtClean="0">
                <a:solidFill>
                  <a:schemeClr val="folHlink"/>
                </a:solidFill>
              </a:rPr>
              <a:t>BÍLKOVINY</a:t>
            </a:r>
            <a:r>
              <a:rPr lang="cs-CZ" smtClean="0"/>
              <a:t> – do metabolického štěpení vstupují až po spálení energie ze sacharidů </a:t>
            </a:r>
          </a:p>
          <a:p>
            <a:pPr eaLnBrk="1" hangingPunct="1">
              <a:buFontTx/>
              <a:buNone/>
            </a:pPr>
            <a:r>
              <a:rPr lang="cs-CZ" smtClean="0"/>
              <a:t>   jsou základní stavební jednotkou organismu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b="1" u="sng"/>
              <a:t>Bílkoviny dělíme na : 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cs-CZ" b="1" smtClean="0"/>
              <a:t>  </a:t>
            </a:r>
          </a:p>
          <a:p>
            <a:pPr eaLnBrk="1" hangingPunct="1"/>
            <a:r>
              <a:rPr lang="cs-CZ" b="1" smtClean="0"/>
              <a:t>plnohodnotné</a:t>
            </a:r>
            <a:r>
              <a:rPr lang="cs-CZ" smtClean="0"/>
              <a:t>  </a:t>
            </a:r>
            <a:r>
              <a:rPr lang="cs-CZ" i="1" smtClean="0"/>
              <a:t>/živočišného původu/</a:t>
            </a:r>
            <a:r>
              <a:rPr lang="cs-CZ" smtClean="0"/>
              <a:t>  </a:t>
            </a:r>
            <a:r>
              <a:rPr lang="cs-CZ" sz="2800" smtClean="0"/>
              <a:t>veškeré maso, vejce, mléko a výrobky z něj</a:t>
            </a:r>
          </a:p>
          <a:p>
            <a:pPr eaLnBrk="1" hangingPunct="1">
              <a:buFontTx/>
              <a:buNone/>
            </a:pPr>
            <a:r>
              <a:rPr lang="cs-CZ" smtClean="0"/>
              <a:t>   </a:t>
            </a:r>
          </a:p>
          <a:p>
            <a:pPr eaLnBrk="1" hangingPunct="1"/>
            <a:r>
              <a:rPr lang="cs-CZ" smtClean="0"/>
              <a:t> </a:t>
            </a:r>
            <a:r>
              <a:rPr lang="cs-CZ" b="1" smtClean="0"/>
              <a:t>neplnohodnotné</a:t>
            </a:r>
            <a:r>
              <a:rPr lang="cs-CZ" smtClean="0"/>
              <a:t>  </a:t>
            </a:r>
            <a:r>
              <a:rPr lang="cs-CZ" i="1" smtClean="0"/>
              <a:t>/rostlinného pův./ </a:t>
            </a:r>
            <a:r>
              <a:rPr lang="cs-CZ" sz="2800" i="1" smtClean="0"/>
              <a:t>obsaženy v luštěninách, pšenici, soja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cs-CZ" b="1" smtClean="0">
                <a:solidFill>
                  <a:schemeClr val="folHlink"/>
                </a:solidFill>
              </a:rPr>
              <a:t>TUKY</a:t>
            </a:r>
            <a:r>
              <a:rPr lang="cs-CZ" b="1" smtClean="0"/>
              <a:t> </a:t>
            </a:r>
            <a:r>
              <a:rPr lang="cs-CZ" smtClean="0"/>
              <a:t>– z celkového denního příjmu tuků by měla alespoň třetina být hrazena tuky rostlinnými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b="1" u="sng"/>
              <a:t>Tuky dělíme na :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cs-CZ" sz="2800" b="1" smtClean="0"/>
          </a:p>
          <a:p>
            <a:pPr eaLnBrk="1" hangingPunct="1">
              <a:lnSpc>
                <a:spcPct val="90000"/>
              </a:lnSpc>
            </a:pPr>
            <a:r>
              <a:rPr lang="cs-CZ" b="1" smtClean="0"/>
              <a:t>živočišné</a:t>
            </a:r>
            <a:r>
              <a:rPr lang="cs-CZ" smtClean="0"/>
              <a:t> </a:t>
            </a:r>
            <a:r>
              <a:rPr lang="cs-CZ" sz="2800" smtClean="0"/>
              <a:t>– maso, sádlo, plnotučné mléko, smetana, sýry, vejce</a:t>
            </a:r>
          </a:p>
          <a:p>
            <a:pPr eaLnBrk="1" hangingPunct="1">
              <a:lnSpc>
                <a:spcPct val="90000"/>
              </a:lnSpc>
            </a:pPr>
            <a:endParaRPr lang="cs-CZ" sz="2800" smtClean="0"/>
          </a:p>
          <a:p>
            <a:pPr eaLnBrk="1" hangingPunct="1">
              <a:lnSpc>
                <a:spcPct val="90000"/>
              </a:lnSpc>
            </a:pPr>
            <a:r>
              <a:rPr lang="cs-CZ" b="1" smtClean="0"/>
              <a:t>rostlinné</a:t>
            </a:r>
            <a:r>
              <a:rPr lang="cs-CZ" sz="2800" smtClean="0"/>
              <a:t> – rostlinné tuky /rama, juno, flora, alfa, pom. máslo apod./, jednodruhové kvalitní oleje - slunečnicový, řepkový, olivový, ořechy</a:t>
            </a:r>
          </a:p>
          <a:p>
            <a:pPr eaLnBrk="1" hangingPunct="1">
              <a:lnSpc>
                <a:spcPct val="90000"/>
              </a:lnSpc>
            </a:pPr>
            <a:endParaRPr lang="cs-CZ" sz="28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b="1" u="sng"/>
              <a:t>Léčebná výživa</a:t>
            </a:r>
            <a:r>
              <a:rPr lang="cs-CZ"/>
              <a:t/>
            </a:r>
            <a:br>
              <a:rPr lang="cs-CZ"/>
            </a:br>
            <a:endParaRPr lang="cs-CZ"/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sz="2400" smtClean="0"/>
              <a:t>podporuje ostatní léčebné postupy a metody</a:t>
            </a:r>
          </a:p>
          <a:p>
            <a:pPr eaLnBrk="1" hangingPunct="1"/>
            <a:r>
              <a:rPr lang="cs-CZ" sz="2400" smtClean="0"/>
              <a:t>důležitá součást léčby </a:t>
            </a:r>
          </a:p>
          <a:p>
            <a:pPr eaLnBrk="1" hangingPunct="1"/>
            <a:r>
              <a:rPr lang="cs-CZ" sz="2400" smtClean="0"/>
              <a:t>šetří postiženou část organismu</a:t>
            </a:r>
          </a:p>
          <a:p>
            <a:pPr eaLnBrk="1" hangingPunct="1"/>
            <a:r>
              <a:rPr lang="cs-CZ" sz="2400" smtClean="0"/>
              <a:t>napomáhá rychlejší rekonvalescenci </a:t>
            </a:r>
          </a:p>
          <a:p>
            <a:pPr eaLnBrk="1" hangingPunct="1"/>
            <a:r>
              <a:rPr lang="cs-CZ" sz="2400" smtClean="0"/>
              <a:t>po uzdravení působí jako prevence před opakováním choroby </a:t>
            </a:r>
          </a:p>
          <a:p>
            <a:pPr eaLnBrk="1" hangingPunct="1">
              <a:buFontTx/>
              <a:buNone/>
            </a:pPr>
            <a:endParaRPr lang="cs-CZ" sz="2400" smtClean="0"/>
          </a:p>
          <a:p>
            <a:pPr eaLnBrk="1" hangingPunct="1"/>
            <a:r>
              <a:rPr lang="cs-CZ" sz="2800" b="1" smtClean="0"/>
              <a:t>nejlevnější medikament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b="1" u="sng"/>
              <a:t>Účel léčebné stravy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cs-CZ" sz="2800" smtClean="0"/>
              <a:t>   </a:t>
            </a:r>
          </a:p>
          <a:p>
            <a:pPr eaLnBrk="1" hangingPunct="1">
              <a:buFontTx/>
              <a:buNone/>
            </a:pPr>
            <a:r>
              <a:rPr lang="cs-CZ" sz="2800" smtClean="0"/>
              <a:t>     </a:t>
            </a:r>
            <a:r>
              <a:rPr lang="cs-CZ" sz="2400" smtClean="0"/>
              <a:t>Zavést takový léčebný systém, který má na              </a:t>
            </a:r>
          </a:p>
          <a:p>
            <a:pPr eaLnBrk="1" hangingPunct="1">
              <a:buFontTx/>
              <a:buNone/>
            </a:pPr>
            <a:r>
              <a:rPr lang="cs-CZ" sz="2400" smtClean="0"/>
              <a:t>       zřeteli nejen nemocný orgán, ale i celého         </a:t>
            </a:r>
          </a:p>
          <a:p>
            <a:pPr eaLnBrk="1" hangingPunct="1">
              <a:buFontTx/>
              <a:buNone/>
            </a:pPr>
            <a:r>
              <a:rPr lang="cs-CZ" sz="2400" smtClean="0"/>
              <a:t>                  člověka ve spojitosti celku</a:t>
            </a:r>
          </a:p>
          <a:p>
            <a:pPr eaLnBrk="1" hangingPunct="1">
              <a:buFontTx/>
              <a:buNone/>
            </a:pPr>
            <a:r>
              <a:rPr lang="cs-CZ" sz="2400" smtClean="0"/>
              <a:t>    </a:t>
            </a:r>
          </a:p>
          <a:p>
            <a:pPr eaLnBrk="1" hangingPunct="1">
              <a:buFontTx/>
              <a:buNone/>
            </a:pPr>
            <a:r>
              <a:rPr lang="cs-CZ" sz="1800" smtClean="0"/>
              <a:t>             /původ, věk, povolání, sociální postavení, vyznání/</a:t>
            </a:r>
          </a:p>
          <a:p>
            <a:pPr eaLnBrk="1" hangingPunct="1">
              <a:buFontTx/>
              <a:buNone/>
            </a:pPr>
            <a:endParaRPr lang="cs-CZ" sz="1800" smtClean="0"/>
          </a:p>
          <a:p>
            <a:pPr eaLnBrk="1" hangingPunct="1">
              <a:buFontTx/>
              <a:buNone/>
            </a:pPr>
            <a:r>
              <a:rPr lang="cs-CZ" sz="2400" smtClean="0"/>
              <a:t>   </a:t>
            </a:r>
            <a:endParaRPr lang="cs-CZ" sz="18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u="sng"/>
              <a:t>Rozdíly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cs-CZ" sz="2800" smtClean="0"/>
          </a:p>
          <a:p>
            <a:pPr eaLnBrk="1" hangingPunct="1">
              <a:lnSpc>
                <a:spcPct val="80000"/>
              </a:lnSpc>
            </a:pPr>
            <a:r>
              <a:rPr lang="cs-CZ" sz="2800" smtClean="0"/>
              <a:t>výběr potravin – </a:t>
            </a:r>
            <a:r>
              <a:rPr lang="cs-CZ" sz="1800" smtClean="0"/>
              <a:t>zakázané potraviny</a:t>
            </a:r>
          </a:p>
          <a:p>
            <a:pPr eaLnBrk="1" hangingPunct="1">
              <a:lnSpc>
                <a:spcPct val="80000"/>
              </a:lnSpc>
            </a:pPr>
            <a:r>
              <a:rPr lang="cs-CZ" sz="2800" smtClean="0"/>
              <a:t>technologická úprava - </a:t>
            </a:r>
            <a:r>
              <a:rPr lang="cs-CZ" sz="1800" smtClean="0"/>
              <a:t>dušení, vaření v páře apod.</a:t>
            </a:r>
          </a:p>
          <a:p>
            <a:pPr eaLnBrk="1" hangingPunct="1">
              <a:lnSpc>
                <a:spcPct val="80000"/>
              </a:lnSpc>
            </a:pPr>
            <a:r>
              <a:rPr lang="cs-CZ" sz="2800" smtClean="0"/>
              <a:t>konzistence stravy - </a:t>
            </a:r>
            <a:r>
              <a:rPr lang="cs-CZ" sz="1800" smtClean="0"/>
              <a:t>tekutá, kašovitá, mletá</a:t>
            </a:r>
          </a:p>
          <a:p>
            <a:pPr eaLnBrk="1" hangingPunct="1">
              <a:lnSpc>
                <a:spcPct val="80000"/>
              </a:lnSpc>
            </a:pPr>
            <a:r>
              <a:rPr lang="cs-CZ" sz="2800" smtClean="0"/>
              <a:t>změna množství a složení stravy</a:t>
            </a:r>
            <a:r>
              <a:rPr lang="cs-CZ" sz="1800" smtClean="0"/>
              <a:t> – změny v kg</a:t>
            </a:r>
          </a:p>
          <a:p>
            <a:pPr eaLnBrk="1" hangingPunct="1">
              <a:lnSpc>
                <a:spcPct val="80000"/>
              </a:lnSpc>
            </a:pPr>
            <a:r>
              <a:rPr lang="cs-CZ" sz="2800" smtClean="0"/>
              <a:t>podané množství</a:t>
            </a:r>
            <a:r>
              <a:rPr lang="cs-CZ" sz="1800" smtClean="0"/>
              <a:t> – po lžičkách,postupné rozjídání apod.</a:t>
            </a:r>
          </a:p>
          <a:p>
            <a:pPr eaLnBrk="1" hangingPunct="1">
              <a:lnSpc>
                <a:spcPct val="80000"/>
              </a:lnSpc>
            </a:pPr>
            <a:r>
              <a:rPr lang="cs-CZ" sz="2800" smtClean="0"/>
              <a:t>způsob podání - </a:t>
            </a:r>
            <a:r>
              <a:rPr lang="cs-CZ" sz="1800" smtClean="0"/>
              <a:t>krátké, dlouhé intervaly</a:t>
            </a:r>
          </a:p>
          <a:p>
            <a:pPr eaLnBrk="1" hangingPunct="1">
              <a:lnSpc>
                <a:spcPct val="80000"/>
              </a:lnSpc>
            </a:pPr>
            <a:r>
              <a:rPr lang="cs-CZ" sz="2800" smtClean="0"/>
              <a:t>individuální stav pacienta - </a:t>
            </a:r>
            <a:r>
              <a:rPr lang="cs-CZ" sz="1800" smtClean="0"/>
              <a:t>alergie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ZÁKLADNÍ ŽIVINY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11267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b="1" smtClean="0"/>
              <a:t>BÍLKOVINY</a:t>
            </a:r>
          </a:p>
          <a:p>
            <a:pPr eaLnBrk="1" hangingPunct="1"/>
            <a:r>
              <a:rPr lang="cs-CZ" b="1" smtClean="0"/>
              <a:t>TUKY</a:t>
            </a:r>
          </a:p>
          <a:p>
            <a:pPr eaLnBrk="1" hangingPunct="1"/>
            <a:r>
              <a:rPr lang="cs-CZ" b="1" smtClean="0"/>
              <a:t>CUKRY</a:t>
            </a:r>
          </a:p>
          <a:p>
            <a:pPr eaLnBrk="1" hangingPunct="1">
              <a:lnSpc>
                <a:spcPct val="80000"/>
              </a:lnSpc>
            </a:pPr>
            <a:r>
              <a:rPr lang="cs-CZ" b="1" u="sng" smtClean="0"/>
              <a:t>Minerální látky</a:t>
            </a:r>
            <a:r>
              <a:rPr lang="cs-CZ" smtClean="0"/>
              <a:t>  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cs-CZ" smtClean="0"/>
              <a:t>	vápník, sodík, draslík, fosfor, železo, mangan</a:t>
            </a:r>
          </a:p>
          <a:p>
            <a:pPr eaLnBrk="1" hangingPunct="1">
              <a:lnSpc>
                <a:spcPct val="80000"/>
              </a:lnSpc>
            </a:pPr>
            <a:r>
              <a:rPr lang="cs-CZ" b="1" u="sng" smtClean="0"/>
              <a:t>Stopové prvky</a:t>
            </a:r>
          </a:p>
          <a:p>
            <a:pPr eaLnBrk="1" hangingPunct="1">
              <a:lnSpc>
                <a:spcPct val="80000"/>
              </a:lnSpc>
            </a:pPr>
            <a:r>
              <a:rPr lang="cs-CZ" b="1" u="sng" smtClean="0"/>
              <a:t>Vitamíny</a:t>
            </a:r>
          </a:p>
          <a:p>
            <a:pPr eaLnBrk="1" hangingPunct="1">
              <a:lnSpc>
                <a:spcPct val="80000"/>
              </a:lnSpc>
            </a:pPr>
            <a:r>
              <a:rPr lang="cs-CZ" b="1" u="sng" smtClean="0"/>
              <a:t>Vláknina</a:t>
            </a:r>
          </a:p>
          <a:p>
            <a:pPr eaLnBrk="1" hangingPunct="1"/>
            <a:endParaRPr lang="cs-CZ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/>
              <a:t>Dělení léčebné výživy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cs-CZ" sz="2000" u="sng">
                <a:effectLst>
                  <a:outerShdw blurRad="38100" dist="38100" dir="2700000" algn="tl">
                    <a:srgbClr val="C0C0C0"/>
                  </a:outerShdw>
                </a:effectLst>
              </a:rPr>
              <a:t>Léčebná strava musí odpovídat stadiu a průběhu nemoci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cs-CZ" sz="2000" u="sng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cs-CZ" sz="2400"/>
              <a:t>   - akutní stadium</a:t>
            </a:r>
            <a:r>
              <a:rPr lang="cs-CZ" sz="2800"/>
              <a:t> </a:t>
            </a:r>
            <a:r>
              <a:rPr lang="cs-CZ" sz="2400"/>
              <a:t> 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cs-CZ" sz="1800"/>
              <a:t>        přísný dietní režim, strava většinou neplnohodnotná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cs-CZ" sz="1800"/>
              <a:t>        /diety čaj+suchar, 4S, H/K, ROZ, Onem, /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cs-CZ" sz="280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cs-CZ" sz="2800"/>
              <a:t>   </a:t>
            </a:r>
            <a:r>
              <a:rPr lang="cs-CZ" sz="2400"/>
              <a:t>- chronické stadium</a:t>
            </a:r>
            <a:r>
              <a:rPr lang="cs-CZ" sz="2800"/>
              <a:t>  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cs-CZ" sz="2800"/>
              <a:t>     </a:t>
            </a:r>
            <a:r>
              <a:rPr lang="cs-CZ" sz="1800"/>
              <a:t>změněný způsob výživy na delší či dlouhou dobu, strava obvykle  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cs-CZ" sz="1800"/>
              <a:t>        vyvážená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cs-CZ" sz="1800"/>
              <a:t>  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"/>
              <a:defRPr/>
            </a:pPr>
            <a:endParaRPr lang="cs-CZ" sz="28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u="sng"/>
              <a:t>Dietní systém</a:t>
            </a:r>
            <a:br>
              <a:rPr lang="cs-CZ" u="sng"/>
            </a:br>
            <a:endParaRPr lang="cs-CZ" u="sng"/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smtClean="0"/>
              <a:t>je to soubor jednotlivých diet podrobně popsaných včetně receptur</a:t>
            </a:r>
          </a:p>
          <a:p>
            <a:pPr eaLnBrk="1" hangingPunct="1"/>
            <a:r>
              <a:rPr lang="cs-CZ" smtClean="0"/>
              <a:t>nebyl ani novelizován a ani zrušen, v nemocnicích i jiných zařízeních se zatím ve větších či menších úpravách používá ten z roku 1981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u="sng"/>
              <a:t>Druhy diet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sz="800" smtClean="0"/>
              <a:t>  </a:t>
            </a:r>
            <a:r>
              <a:rPr lang="cs-CZ" sz="1600" smtClean="0"/>
              <a:t>0 – tekutá – po operačních stavech, neplnohodnotná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sz="1600" smtClean="0"/>
              <a:t> 1 – kašovitá – po operačních stavech, téměř plnohodnotná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sz="1600" smtClean="0"/>
              <a:t> 2 – šetřící – horečnatá onemocnění, nemoci trávicího ústrojí, lehce stravitelná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sz="1600" smtClean="0"/>
              <a:t> 3 – racionální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sz="1600" smtClean="0"/>
              <a:t> 4 – s omezením tuků – choroby žlučníku, pankreatu, hepatitida, lehčí on. střev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sz="1600" smtClean="0"/>
              <a:t> 5 – bezezbytková –  při průjmových nem., nemocí střev, omezuje se  vláknina, mléko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sz="1600" smtClean="0"/>
              <a:t> 6 – nízkobílkovinná – choroby ledvin, důležité znát na kolik gramů bílkovin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sz="1600" smtClean="0"/>
              <a:t> 7 – nízkocholesterolová – ateroskleroza, hyperlipidemie, nem. žlučníku, pankeratu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sz="1600" smtClean="0"/>
              <a:t> 8 – redukční - obezita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sz="1600" smtClean="0"/>
              <a:t> 9 – diabetická – na 250, 275, 300 g sacharidů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sz="1600" smtClean="0"/>
              <a:t>10 – neslaná – choroby srdce, otoky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sz="1600" smtClean="0"/>
              <a:t>11 – výživná – AIDS, tuberkuloza, podvýživa, rekonvalescence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sz="1600" smtClean="0"/>
              <a:t>12, 13 – strava dětí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sz="1600" smtClean="0"/>
              <a:t>14 – výběrová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sz="1600" smtClean="0"/>
              <a:t>                             --- BEZ, VEG, OK, 3P, 4S, ROZ, H/K, 800 kcal apod.</a:t>
            </a:r>
          </a:p>
          <a:p>
            <a:pPr eaLnBrk="1" hangingPunct="1">
              <a:lnSpc>
                <a:spcPct val="80000"/>
              </a:lnSpc>
            </a:pPr>
            <a:endParaRPr lang="cs-CZ" sz="16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/>
              <a:t>     </a:t>
            </a:r>
            <a:r>
              <a:rPr lang="cs-CZ" u="sng"/>
              <a:t>Druhy stravy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smtClean="0"/>
              <a:t>                    Vegetariánská </a:t>
            </a:r>
          </a:p>
          <a:p>
            <a:pPr eaLnBrk="1" hangingPunct="1">
              <a:lnSpc>
                <a:spcPct val="90000"/>
              </a:lnSpc>
            </a:pPr>
            <a:r>
              <a:rPr lang="cs-CZ" sz="2000" b="1" u="sng" smtClean="0"/>
              <a:t>Vegani</a:t>
            </a:r>
            <a:r>
              <a:rPr lang="cs-CZ" smtClean="0"/>
              <a:t> - </a:t>
            </a:r>
            <a:r>
              <a:rPr lang="cs-CZ" sz="1800" smtClean="0"/>
              <a:t>vylučují veškeré potraviny</a:t>
            </a:r>
            <a:r>
              <a:rPr lang="cs-CZ" smtClean="0"/>
              <a:t> </a:t>
            </a:r>
            <a:r>
              <a:rPr lang="cs-CZ" sz="1800" smtClean="0"/>
              <a:t>živočišného pův. vč. MEDU</a:t>
            </a:r>
          </a:p>
          <a:p>
            <a:pPr eaLnBrk="1" hangingPunct="1">
              <a:lnSpc>
                <a:spcPct val="90000"/>
              </a:lnSpc>
            </a:pPr>
            <a:r>
              <a:rPr lang="cs-CZ" sz="2000" b="1" u="sng" smtClean="0"/>
              <a:t>Vitariáni</a:t>
            </a:r>
            <a:r>
              <a:rPr lang="cs-CZ" sz="2000" u="sng" smtClean="0"/>
              <a:t> - </a:t>
            </a:r>
            <a:r>
              <a:rPr lang="cs-CZ" sz="1800" smtClean="0"/>
              <a:t>konzumují syrovou rostlinou stravu</a:t>
            </a:r>
          </a:p>
          <a:p>
            <a:pPr eaLnBrk="1" hangingPunct="1">
              <a:lnSpc>
                <a:spcPct val="90000"/>
              </a:lnSpc>
            </a:pPr>
            <a:r>
              <a:rPr lang="cs-CZ" sz="2000" b="1" u="sng" smtClean="0"/>
              <a:t>Laktovegetariáni</a:t>
            </a:r>
            <a:r>
              <a:rPr lang="cs-CZ" sz="1800" smtClean="0"/>
              <a:t> – k rostlinné stravě přidávají i mléko a ml. Výrobky</a:t>
            </a:r>
          </a:p>
          <a:p>
            <a:pPr eaLnBrk="1" hangingPunct="1">
              <a:lnSpc>
                <a:spcPct val="90000"/>
              </a:lnSpc>
            </a:pPr>
            <a:r>
              <a:rPr lang="cs-CZ" sz="1800" b="1" u="sng" smtClean="0"/>
              <a:t>Laktoovovegetariáni </a:t>
            </a:r>
            <a:r>
              <a:rPr lang="cs-CZ" sz="1800" smtClean="0"/>
              <a:t> - rostlinná strava, mléčná a vejce</a:t>
            </a:r>
          </a:p>
          <a:p>
            <a:pPr eaLnBrk="1" hangingPunct="1">
              <a:lnSpc>
                <a:spcPct val="90000"/>
              </a:lnSpc>
            </a:pPr>
            <a:r>
              <a:rPr lang="cs-CZ" sz="2000" b="1" u="sng" smtClean="0"/>
              <a:t>Semivegetarián</a:t>
            </a:r>
            <a:r>
              <a:rPr lang="cs-CZ" sz="1800" smtClean="0"/>
              <a:t>i – konzumují ryby i drůbež /d.č. 3a/ jedná se o přechod na smíšenou stravu</a:t>
            </a:r>
          </a:p>
          <a:p>
            <a:pPr eaLnBrk="1" hangingPunct="1">
              <a:lnSpc>
                <a:spcPct val="90000"/>
              </a:lnSpc>
            </a:pPr>
            <a:endParaRPr lang="cs-CZ" sz="18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sz="1800" smtClean="0"/>
              <a:t>               </a:t>
            </a:r>
            <a:r>
              <a:rPr lang="cs-CZ" sz="1800" b="1" u="sng" smtClean="0"/>
              <a:t>JEDNÁ SE O STRAVU NEPLNOHODNOTNOU  !!!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sz="2800" b="1" smtClean="0"/>
              <a:t>                </a:t>
            </a:r>
            <a:r>
              <a:rPr lang="cs-CZ" b="1" smtClean="0"/>
              <a:t>Makrobiotická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cs-CZ" b="1" smtClean="0"/>
          </a:p>
          <a:p>
            <a:pPr eaLnBrk="1" hangingPunct="1">
              <a:lnSpc>
                <a:spcPct val="90000"/>
              </a:lnSpc>
            </a:pPr>
            <a:r>
              <a:rPr lang="cs-CZ" sz="2400" smtClean="0"/>
              <a:t>patří mezi výživové směry, které se projevují v mnoha formách</a:t>
            </a:r>
          </a:p>
          <a:p>
            <a:pPr eaLnBrk="1" hangingPunct="1">
              <a:lnSpc>
                <a:spcPct val="90000"/>
              </a:lnSpc>
            </a:pPr>
            <a:r>
              <a:rPr lang="cs-CZ" sz="2400" smtClean="0"/>
              <a:t>vyloučeny veškeré živočišné produkty vč. salátů, ovoce a sladkých pokrmů</a:t>
            </a:r>
          </a:p>
          <a:p>
            <a:pPr eaLnBrk="1" hangingPunct="1">
              <a:lnSpc>
                <a:spcPct val="90000"/>
              </a:lnSpc>
            </a:pPr>
            <a:r>
              <a:rPr lang="cs-CZ" sz="2400" smtClean="0"/>
              <a:t>příjem vody se omezuje na minimum!!</a:t>
            </a:r>
          </a:p>
          <a:p>
            <a:pPr eaLnBrk="1" hangingPunct="1">
              <a:lnSpc>
                <a:spcPct val="90000"/>
              </a:lnSpc>
            </a:pPr>
            <a:endParaRPr lang="cs-CZ" sz="18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sz="2000" b="1" smtClean="0"/>
              <a:t>       TATO STRAVA JE ZCELA NEPLNOHODNOTNÁ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sz="2000" b="1" smtClean="0"/>
              <a:t>                    A JE PŘED NÍ NUTNO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sz="2000" b="1" smtClean="0"/>
              <a:t>                            VAROVAT  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/>
              <a:t>Malnutrice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sz="2400" smtClean="0"/>
              <a:t>Malnutrice je stav, kdy organismus nedostává takové množství nutrientů, aby naplnily jeho potřebu.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cs-CZ" sz="24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sz="2400" smtClean="0"/>
              <a:t>Může k ní dojít nedostatečným přívodem, zvýšenou potřebou či kombinací obou</a:t>
            </a:r>
            <a:r>
              <a:rPr lang="cs-CZ" sz="2400" smtClean="0">
                <a:latin typeface="Times New Roman" pitchFamily="18" charset="0"/>
              </a:rPr>
              <a:t>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cs-CZ" sz="24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sz="2400" smtClean="0"/>
              <a:t>Malnutrice byla poprvé popsána roku 1920.</a:t>
            </a:r>
            <a:endParaRPr lang="cs-CZ" sz="2400" b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cs-CZ" sz="2400" b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sz="2400" b="1" smtClean="0"/>
              <a:t>Výskyt malnutrice v nemocnici:</a:t>
            </a:r>
            <a:r>
              <a:rPr lang="cs-CZ" sz="2400" smtClean="0"/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sz="2400" smtClean="0"/>
              <a:t>20-70% (FTN 20% při přijetí, 50% v průběhu hospitalizace)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cs-CZ" sz="2400" b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sz="2400" b="1" smtClean="0"/>
              <a:t>Malnutrice ohrožující život</a:t>
            </a:r>
            <a:r>
              <a:rPr lang="cs-CZ" sz="2400" smtClean="0"/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sz="2400" smtClean="0"/>
              <a:t>cca 3% hospitalizovaných vyžadují nutně léčbu umělou výživou, jinak zemřou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u="sng"/>
              <a:t>Malnutrice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cs-CZ" b="1" smtClean="0">
              <a:latin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cs-CZ" sz="3600" b="1" smtClean="0"/>
              <a:t>      Malnutrice je choroba, kterou je nutné       </a:t>
            </a:r>
          </a:p>
          <a:p>
            <a:pPr eaLnBrk="1" hangingPunct="1">
              <a:buFontTx/>
              <a:buNone/>
            </a:pPr>
            <a:r>
              <a:rPr lang="cs-CZ" sz="3600" b="1" smtClean="0"/>
              <a:t>          diagnostikovat a patřičně léčit !!</a:t>
            </a:r>
          </a:p>
          <a:p>
            <a:pPr eaLnBrk="1" hangingPunct="1">
              <a:buFontTx/>
              <a:buNone/>
            </a:pPr>
            <a:endParaRPr lang="cs-CZ" sz="3600" smtClean="0"/>
          </a:p>
          <a:p>
            <a:pPr eaLnBrk="1" hangingPunct="1">
              <a:buFontTx/>
              <a:buNone/>
            </a:pPr>
            <a:endParaRPr lang="cs-CZ" sz="2800" smtClean="0"/>
          </a:p>
          <a:p>
            <a:pPr eaLnBrk="1" hangingPunct="1">
              <a:buFontTx/>
              <a:buNone/>
            </a:pPr>
            <a:endParaRPr lang="cs-CZ" sz="2800" smtClean="0"/>
          </a:p>
          <a:p>
            <a:pPr eaLnBrk="1" hangingPunct="1">
              <a:buFontTx/>
              <a:buNone/>
            </a:pPr>
            <a:endParaRPr lang="cs-CZ" sz="2800" smtClean="0"/>
          </a:p>
          <a:p>
            <a:pPr eaLnBrk="1" hangingPunct="1"/>
            <a:endParaRPr lang="cs-CZ" sz="2000" smtClean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u="sng"/>
              <a:t>Kdy vzniká</a:t>
            </a:r>
            <a:r>
              <a:rPr lang="cs-CZ"/>
              <a:t/>
            </a:r>
            <a:br>
              <a:rPr lang="cs-CZ"/>
            </a:br>
            <a:endParaRPr lang="cs-CZ"/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sz="2800" smtClean="0"/>
              <a:t>po 10 dnech hladovění</a:t>
            </a:r>
          </a:p>
          <a:p>
            <a:pPr eaLnBrk="1" hangingPunct="1"/>
            <a:r>
              <a:rPr lang="cs-CZ" sz="2800" smtClean="0"/>
              <a:t>BMI méně než 20</a:t>
            </a:r>
          </a:p>
          <a:p>
            <a:pPr eaLnBrk="1" hangingPunct="1"/>
            <a:r>
              <a:rPr lang="cs-CZ" sz="2800" smtClean="0"/>
              <a:t>úbytkem nebo nárůstem hmotnosti</a:t>
            </a:r>
          </a:p>
          <a:p>
            <a:pPr eaLnBrk="1" hangingPunct="1"/>
            <a:r>
              <a:rPr lang="cs-CZ" sz="2800" smtClean="0"/>
              <a:t>vyšší úbytek než 10% za krátký čas</a:t>
            </a:r>
          </a:p>
          <a:p>
            <a:pPr eaLnBrk="1" hangingPunct="1"/>
            <a:r>
              <a:rPr lang="cs-CZ" sz="2800" smtClean="0"/>
              <a:t>příjem energie pod 80%</a:t>
            </a:r>
          </a:p>
          <a:p>
            <a:pPr eaLnBrk="1" hangingPunct="1"/>
            <a:r>
              <a:rPr lang="cs-CZ" sz="2800" smtClean="0"/>
              <a:t>špatné trávení</a:t>
            </a:r>
          </a:p>
          <a:p>
            <a:pPr eaLnBrk="1" hangingPunct="1"/>
            <a:r>
              <a:rPr lang="cs-CZ" sz="2800" smtClean="0"/>
              <a:t>špatné vstřebávání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u="sng"/>
              <a:t>Nedostatečná nutriční péče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lang="cs-CZ" sz="2400" smtClean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cs-CZ" sz="2400" smtClean="0"/>
              <a:t>nekryje aktuální nutriční potřebu nemocného</a:t>
            </a:r>
          </a:p>
          <a:p>
            <a:pPr eaLnBrk="1" hangingPunct="1">
              <a:lnSpc>
                <a:spcPct val="90000"/>
              </a:lnSpc>
            </a:pPr>
            <a:r>
              <a:rPr lang="cs-CZ" sz="2400" smtClean="0"/>
              <a:t>nedoplňuje vzniklé nutriční deficity</a:t>
            </a:r>
          </a:p>
          <a:p>
            <a:pPr eaLnBrk="1" hangingPunct="1">
              <a:lnSpc>
                <a:spcPct val="90000"/>
              </a:lnSpc>
            </a:pPr>
            <a:r>
              <a:rPr lang="cs-CZ" sz="2400" smtClean="0"/>
              <a:t>neposkytuje takové živiny a doplňky, které jsou</a:t>
            </a:r>
          </a:p>
          <a:p>
            <a:pPr eaLnBrk="1" hangingPunct="1">
              <a:lnSpc>
                <a:spcPct val="90000"/>
              </a:lnSpc>
            </a:pPr>
            <a:r>
              <a:rPr lang="cs-CZ" sz="2400" smtClean="0"/>
              <a:t>potřebné k řešení aktuální preventivní či léčebné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cs-CZ" sz="2400" smtClean="0"/>
              <a:t>	 potřeby</a:t>
            </a:r>
          </a:p>
          <a:p>
            <a:pPr eaLnBrk="1" hangingPunct="1">
              <a:lnSpc>
                <a:spcPct val="90000"/>
              </a:lnSpc>
            </a:pPr>
            <a:r>
              <a:rPr lang="cs-CZ" sz="2400" smtClean="0"/>
              <a:t>vystavuje pacienta nutričním deficitům</a:t>
            </a:r>
          </a:p>
          <a:p>
            <a:pPr eaLnBrk="1" hangingPunct="1">
              <a:lnSpc>
                <a:spcPct val="90000"/>
              </a:lnSpc>
            </a:pPr>
            <a:r>
              <a:rPr lang="cs-CZ" sz="2400" smtClean="0"/>
              <a:t>ohrožuje pacienta rizikem malnutrice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cs-CZ" sz="2400" smtClean="0"/>
          </a:p>
          <a:p>
            <a:pPr eaLnBrk="1" hangingPunct="1">
              <a:lnSpc>
                <a:spcPct val="90000"/>
              </a:lnSpc>
            </a:pPr>
            <a:endParaRPr lang="cs-CZ" sz="1800" smtClean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sz="2800" b="1" u="sng" smtClean="0"/>
              <a:t>Podíl na malnutrici:</a:t>
            </a:r>
          </a:p>
          <a:p>
            <a:pPr lvl="1" eaLnBrk="1" hangingPunct="1">
              <a:lnSpc>
                <a:spcPct val="80000"/>
              </a:lnSpc>
            </a:pPr>
            <a:r>
              <a:rPr lang="cs-CZ" b="1" smtClean="0"/>
              <a:t>stáří 						50 %</a:t>
            </a:r>
          </a:p>
          <a:p>
            <a:pPr lvl="1" eaLnBrk="1" hangingPunct="1">
              <a:lnSpc>
                <a:spcPct val="80000"/>
              </a:lnSpc>
            </a:pPr>
            <a:r>
              <a:rPr lang="cs-CZ" b="1" smtClean="0"/>
              <a:t>respirační choroby				45 %</a:t>
            </a:r>
          </a:p>
          <a:p>
            <a:pPr lvl="1" eaLnBrk="1" hangingPunct="1">
              <a:lnSpc>
                <a:spcPct val="80000"/>
              </a:lnSpc>
            </a:pPr>
            <a:r>
              <a:rPr lang="cs-CZ" b="1" smtClean="0"/>
              <a:t>zánětlivá střevní onemocnění         		 80 %</a:t>
            </a:r>
          </a:p>
          <a:p>
            <a:pPr lvl="1" eaLnBrk="1" hangingPunct="1">
              <a:lnSpc>
                <a:spcPct val="80000"/>
              </a:lnSpc>
            </a:pPr>
            <a:r>
              <a:rPr lang="cs-CZ" b="1" smtClean="0"/>
              <a:t>pacienti s maligními tumory			85 %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endParaRPr lang="cs-CZ" b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sz="2800" b="1" u="sng" smtClean="0"/>
              <a:t>Příčiny :</a:t>
            </a:r>
          </a:p>
          <a:p>
            <a:pPr lvl="1" eaLnBrk="1" hangingPunct="1">
              <a:lnSpc>
                <a:spcPct val="80000"/>
              </a:lnSpc>
            </a:pPr>
            <a:r>
              <a:rPr lang="cs-CZ" b="1" smtClean="0"/>
              <a:t>snížená chuť k jídlu</a:t>
            </a:r>
          </a:p>
          <a:p>
            <a:pPr lvl="1" eaLnBrk="1" hangingPunct="1">
              <a:lnSpc>
                <a:spcPct val="80000"/>
              </a:lnSpc>
            </a:pPr>
            <a:r>
              <a:rPr lang="cs-CZ" b="1" smtClean="0"/>
              <a:t>porucha trávení, malabsorpce</a:t>
            </a:r>
          </a:p>
          <a:p>
            <a:pPr lvl="1" eaLnBrk="1" hangingPunct="1">
              <a:lnSpc>
                <a:spcPct val="80000"/>
              </a:lnSpc>
            </a:pPr>
            <a:r>
              <a:rPr lang="cs-CZ" b="1" smtClean="0"/>
              <a:t>zvýšené ztráty</a:t>
            </a:r>
          </a:p>
          <a:p>
            <a:pPr eaLnBrk="1" hangingPunct="1">
              <a:lnSpc>
                <a:spcPct val="80000"/>
              </a:lnSpc>
            </a:pPr>
            <a:endParaRPr lang="cs-CZ" sz="180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u="sng"/>
              <a:t>SPRÁVNÝ POMĚR ŽIVIN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cs-CZ" sz="2000" smtClean="0"/>
              <a:t>             /Z CELKOVÉHO DENNÍHO PŘÍJMU/</a:t>
            </a:r>
          </a:p>
          <a:p>
            <a:pPr eaLnBrk="1" hangingPunct="1"/>
            <a:endParaRPr lang="cs-CZ" sz="2000" smtClean="0"/>
          </a:p>
          <a:p>
            <a:pPr eaLnBrk="1" hangingPunct="1"/>
            <a:r>
              <a:rPr lang="cs-CZ" smtClean="0"/>
              <a:t>20% BÍLKOVIN</a:t>
            </a:r>
          </a:p>
          <a:p>
            <a:pPr eaLnBrk="1" hangingPunct="1"/>
            <a:r>
              <a:rPr lang="cs-CZ" smtClean="0"/>
              <a:t>30% TUKŮ</a:t>
            </a:r>
          </a:p>
          <a:p>
            <a:pPr eaLnBrk="1" hangingPunct="1"/>
            <a:r>
              <a:rPr lang="cs-CZ" smtClean="0"/>
              <a:t>50 % SACHARIDŮ</a:t>
            </a:r>
          </a:p>
          <a:p>
            <a:pPr eaLnBrk="1" hangingPunct="1"/>
            <a:endParaRPr lang="cs-CZ" smtClean="0"/>
          </a:p>
          <a:p>
            <a:pPr eaLnBrk="1" hangingPunct="1"/>
            <a:endParaRPr lang="cs-CZ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u="sng"/>
              <a:t>Výživa umělá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cs-CZ" sz="2800" smtClean="0"/>
          </a:p>
          <a:p>
            <a:pPr eaLnBrk="1" hangingPunct="1">
              <a:lnSpc>
                <a:spcPct val="90000"/>
              </a:lnSpc>
            </a:pPr>
            <a:r>
              <a:rPr lang="cs-CZ" sz="2800" smtClean="0"/>
              <a:t>nemoci spojené s GIT mají řadu pro pacienta nepříjemných příznaků: nechutenství, nauzea-pocit na zvracení, emesis- zvracení, pálení žáhy, říhání, nadýmání, bolest, průjem, zácpa a další</a:t>
            </a:r>
          </a:p>
          <a:p>
            <a:pPr eaLnBrk="1" hangingPunct="1">
              <a:lnSpc>
                <a:spcPct val="90000"/>
              </a:lnSpc>
            </a:pPr>
            <a:r>
              <a:rPr lang="cs-CZ" sz="2800" smtClean="0"/>
              <a:t>tyto všechny příznaky většinou zapříčiňují, že pacient </a:t>
            </a:r>
            <a:r>
              <a:rPr lang="cs-CZ" sz="2800" b="1" u="sng" smtClean="0"/>
              <a:t>odmítá přijímat potravu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u="sng"/>
              <a:t>Druhy umělé výživy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cs-CZ" sz="2400" smtClean="0"/>
          </a:p>
          <a:p>
            <a:pPr eaLnBrk="1" hangingPunct="1">
              <a:lnSpc>
                <a:spcPct val="90000"/>
              </a:lnSpc>
            </a:pPr>
            <a:r>
              <a:rPr lang="cs-CZ" sz="2400" smtClean="0"/>
              <a:t>vždy se jedná  o průmyslově vyráběnou plnohodnotnou stravu</a:t>
            </a:r>
          </a:p>
          <a:p>
            <a:pPr eaLnBrk="1" hangingPunct="1">
              <a:lnSpc>
                <a:spcPct val="90000"/>
              </a:lnSpc>
            </a:pPr>
            <a:endParaRPr lang="cs-CZ" sz="2400" smtClean="0"/>
          </a:p>
          <a:p>
            <a:pPr eaLnBrk="1" hangingPunct="1">
              <a:lnSpc>
                <a:spcPct val="90000"/>
              </a:lnSpc>
            </a:pPr>
            <a:r>
              <a:rPr lang="cs-CZ" sz="2400" smtClean="0"/>
              <a:t>v takových to případech vyvážený přísun potravy, tzn. výživu bohatou na B, T, S, vitamíny a minerální látky, zajišťujeme pomocí: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sz="2400" smtClean="0"/>
              <a:t>    </a:t>
            </a:r>
            <a:r>
              <a:rPr lang="cs-CZ" sz="2800" smtClean="0"/>
              <a:t>a) </a:t>
            </a:r>
            <a:r>
              <a:rPr lang="cs-CZ" sz="2800" b="1" smtClean="0"/>
              <a:t>parenterální výživy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sz="2800" smtClean="0"/>
              <a:t>   b) </a:t>
            </a:r>
            <a:r>
              <a:rPr lang="cs-CZ" sz="2800" b="1" smtClean="0"/>
              <a:t>enterální výživy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b="1" u="sng"/>
              <a:t>Parenterální výživa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endParaRPr lang="cs-CZ" sz="2000" b="1" u="sng" smtClean="0"/>
          </a:p>
          <a:p>
            <a:pPr eaLnBrk="1" hangingPunct="1">
              <a:lnSpc>
                <a:spcPct val="80000"/>
              </a:lnSpc>
            </a:pPr>
            <a:r>
              <a:rPr lang="cs-CZ" sz="2800" smtClean="0"/>
              <a:t>výživa podávaná pomocí infuzních setů  do krevního řečiště, buď cestou periferní  nebo centrální</a:t>
            </a:r>
          </a:p>
          <a:p>
            <a:pPr eaLnBrk="1" hangingPunct="1">
              <a:lnSpc>
                <a:spcPct val="80000"/>
              </a:lnSpc>
            </a:pPr>
            <a:r>
              <a:rPr lang="cs-CZ" sz="2800" smtClean="0"/>
              <a:t>tato výživa splňuje všechny  požadavky vyvážené stravy</a:t>
            </a:r>
          </a:p>
          <a:p>
            <a:pPr eaLnBrk="1" hangingPunct="1">
              <a:lnSpc>
                <a:spcPct val="80000"/>
              </a:lnSpc>
            </a:pPr>
            <a:r>
              <a:rPr lang="cs-CZ" sz="2800" smtClean="0"/>
              <a:t>umožňuje rychlé doplnění chybějících živin. </a:t>
            </a:r>
          </a:p>
          <a:p>
            <a:pPr eaLnBrk="1" hangingPunct="1">
              <a:lnSpc>
                <a:spcPct val="80000"/>
              </a:lnSpc>
            </a:pPr>
            <a:r>
              <a:rPr lang="cs-CZ" sz="2800" smtClean="0"/>
              <a:t>obsahuje B, T, S, vitamíny, minerální látky v správném poměru</a:t>
            </a:r>
          </a:p>
          <a:p>
            <a:pPr eaLnBrk="1" hangingPunct="1">
              <a:lnSpc>
                <a:spcPct val="80000"/>
              </a:lnSpc>
            </a:pPr>
            <a:r>
              <a:rPr lang="cs-CZ" sz="2800" smtClean="0"/>
              <a:t>zároveň je organismu dodávána  i velmi potřebná </a:t>
            </a:r>
            <a:r>
              <a:rPr lang="cs-CZ" sz="2800" b="1" smtClean="0"/>
              <a:t>tekutina</a:t>
            </a:r>
            <a:endParaRPr lang="cs-CZ" sz="2800" smtClean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b="1" u="sng"/>
              <a:t>Enterální výživa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"/>
              <a:defRPr/>
            </a:pPr>
            <a:endParaRPr lang="cs-CZ" sz="1600" b="1" u="sng" dirty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"/>
              <a:defRPr/>
            </a:pPr>
            <a:r>
              <a:rPr lang="cs-CZ" sz="2400" dirty="0"/>
              <a:t>podávání potravy pomocí zavedené </a:t>
            </a:r>
            <a:r>
              <a:rPr lang="cs-CZ" sz="2400" dirty="0" smtClean="0"/>
              <a:t>sondy, </a:t>
            </a:r>
            <a:r>
              <a:rPr lang="cs-CZ" sz="2400" dirty="0"/>
              <a:t>kdy hlavní podmínkou je zachovaná alespoň  částečná funkce zažívacího ústrojí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"/>
              <a:defRPr/>
            </a:pPr>
            <a:r>
              <a:rPr lang="cs-CZ" sz="2400" dirty="0"/>
              <a:t>způsobů zavedení sondy je několik: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cs-CZ" sz="2400" dirty="0"/>
              <a:t>                </a:t>
            </a:r>
            <a:r>
              <a:rPr lang="cs-CZ" sz="2400" dirty="0" err="1"/>
              <a:t>nasogastricky</a:t>
            </a:r>
            <a:endParaRPr lang="cs-CZ" sz="2400" dirty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cs-CZ" sz="2400" dirty="0"/>
              <a:t>                </a:t>
            </a:r>
            <a:r>
              <a:rPr lang="cs-CZ" sz="2400" dirty="0" err="1"/>
              <a:t>nasoduodenálně</a:t>
            </a:r>
            <a:endParaRPr lang="cs-CZ" sz="2400" dirty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cs-CZ" sz="2400" dirty="0"/>
              <a:t>                </a:t>
            </a:r>
            <a:r>
              <a:rPr lang="cs-CZ" sz="2400" dirty="0" err="1"/>
              <a:t>nasojejunálně</a:t>
            </a:r>
            <a:endParaRPr lang="cs-CZ" sz="2400" dirty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cs-CZ" sz="2400" dirty="0"/>
              <a:t>                </a:t>
            </a:r>
            <a:r>
              <a:rPr lang="cs-CZ" sz="2400" dirty="0" err="1"/>
              <a:t>perkutální</a:t>
            </a:r>
            <a:r>
              <a:rPr lang="cs-CZ" sz="2400" dirty="0"/>
              <a:t>  endoskopická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cs-CZ" sz="2400" dirty="0"/>
              <a:t>                gastrostomie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cs-CZ" sz="2400" dirty="0"/>
              <a:t>                </a:t>
            </a:r>
            <a:r>
              <a:rPr lang="cs-CZ" sz="2400" dirty="0" err="1"/>
              <a:t>duedenostomie</a:t>
            </a:r>
            <a:endParaRPr lang="cs-CZ" sz="2400" dirty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cs-CZ" sz="2400" dirty="0"/>
              <a:t>                </a:t>
            </a:r>
            <a:r>
              <a:rPr lang="cs-CZ" sz="2400" dirty="0" err="1"/>
              <a:t>jejunostomie</a:t>
            </a:r>
            <a:r>
              <a:rPr lang="cs-CZ" sz="2400" dirty="0"/>
              <a:t> 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cs-CZ" sz="2400" dirty="0"/>
              <a:t>       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cs-CZ" sz="2400" dirty="0"/>
              <a:t>vždy se musí před a po podání stravy sonda propláchnout vodou  !!!!!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4000"/>
              <a:t/>
            </a:r>
            <a:br>
              <a:rPr lang="cs-CZ" sz="4000"/>
            </a:br>
            <a:r>
              <a:rPr lang="cs-CZ" sz="4000"/>
              <a:t> Enterální výživa podávaná per os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endParaRPr lang="cs-CZ" sz="1800" b="1" u="sng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sz="1800" b="1" smtClean="0"/>
              <a:t>   </a:t>
            </a:r>
            <a:r>
              <a:rPr lang="cs-CZ" sz="2000" b="1" smtClean="0"/>
              <a:t>musí splňovat 3 základní kriteria</a:t>
            </a:r>
            <a:endParaRPr lang="cs-CZ" sz="2000" smtClean="0"/>
          </a:p>
          <a:p>
            <a:pPr eaLnBrk="1" hangingPunct="1">
              <a:lnSpc>
                <a:spcPct val="80000"/>
              </a:lnSpc>
            </a:pPr>
            <a:endParaRPr lang="cs-CZ" sz="2000" smtClean="0"/>
          </a:p>
          <a:p>
            <a:pPr eaLnBrk="1" hangingPunct="1">
              <a:lnSpc>
                <a:spcPct val="80000"/>
              </a:lnSpc>
            </a:pPr>
            <a:r>
              <a:rPr lang="cs-CZ" sz="2400" smtClean="0"/>
              <a:t>musí být </a:t>
            </a:r>
            <a:r>
              <a:rPr lang="cs-CZ" sz="2400" b="1" u="sng" smtClean="0"/>
              <a:t>mechanicky šetřící</a:t>
            </a:r>
            <a:r>
              <a:rPr lang="cs-CZ" sz="2400" smtClean="0"/>
              <a:t> - při přípravě pokrmů upřednostňujeme potraviny,  které co nejméně zatěžují zažívací trakt </a:t>
            </a:r>
          </a:p>
          <a:p>
            <a:pPr eaLnBrk="1" hangingPunct="1">
              <a:lnSpc>
                <a:spcPct val="80000"/>
              </a:lnSpc>
            </a:pPr>
            <a:endParaRPr lang="cs-CZ" sz="2400" smtClean="0"/>
          </a:p>
          <a:p>
            <a:pPr eaLnBrk="1" hangingPunct="1">
              <a:lnSpc>
                <a:spcPct val="80000"/>
              </a:lnSpc>
            </a:pPr>
            <a:r>
              <a:rPr lang="cs-CZ" sz="2400" smtClean="0"/>
              <a:t>musí být </a:t>
            </a:r>
            <a:r>
              <a:rPr lang="cs-CZ" sz="2400" b="1" u="sng" smtClean="0"/>
              <a:t>chemicky šetřící</a:t>
            </a:r>
            <a:r>
              <a:rPr lang="cs-CZ" sz="2400" smtClean="0"/>
              <a:t> - vynecháváme aromatické potraviny, ostré koření, z technolog.úprav smažení - kdy dochází ke vzniku  karcinogenních látek a pokrmy takto upravené jsou hůře stravitelné</a:t>
            </a:r>
          </a:p>
          <a:p>
            <a:pPr eaLnBrk="1" hangingPunct="1">
              <a:lnSpc>
                <a:spcPct val="80000"/>
              </a:lnSpc>
            </a:pPr>
            <a:endParaRPr lang="cs-CZ" sz="2400" smtClean="0"/>
          </a:p>
          <a:p>
            <a:pPr eaLnBrk="1" hangingPunct="1">
              <a:lnSpc>
                <a:spcPct val="80000"/>
              </a:lnSpc>
            </a:pPr>
            <a:r>
              <a:rPr lang="cs-CZ" sz="2400" smtClean="0"/>
              <a:t>musí být </a:t>
            </a:r>
            <a:r>
              <a:rPr lang="cs-CZ" sz="2400" b="1" u="sng" smtClean="0"/>
              <a:t>termicky šetřící</a:t>
            </a:r>
            <a:r>
              <a:rPr lang="cs-CZ" sz="2400" smtClean="0"/>
              <a:t> - přijímaná potrava nesmí být příliš horká ani studená.</a:t>
            </a:r>
          </a:p>
          <a:p>
            <a:pPr eaLnBrk="1" hangingPunct="1">
              <a:lnSpc>
                <a:spcPct val="80000"/>
              </a:lnSpc>
            </a:pPr>
            <a:endParaRPr lang="cs-CZ" sz="2400" smtClean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/>
              <a:t>Sipping</a:t>
            </a:r>
            <a:br>
              <a:rPr lang="cs-CZ"/>
            </a:br>
            <a:endParaRPr lang="cs-CZ"/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sz="2400" smtClean="0"/>
              <a:t>Doplněk energetického příjmu – při částečném příjmu klasické potravy </a:t>
            </a:r>
          </a:p>
          <a:p>
            <a:pPr eaLnBrk="1" hangingPunct="1">
              <a:buFontTx/>
              <a:buNone/>
            </a:pPr>
            <a:r>
              <a:rPr lang="cs-CZ" sz="2400" smtClean="0"/>
              <a:t>    </a:t>
            </a:r>
            <a:r>
              <a:rPr lang="cs-CZ" sz="2000" smtClean="0"/>
              <a:t>1-3/4/ ks/den</a:t>
            </a:r>
            <a:endParaRPr lang="cs-CZ" sz="2400" smtClean="0"/>
          </a:p>
          <a:p>
            <a:pPr eaLnBrk="1" hangingPunct="1">
              <a:buFontTx/>
              <a:buNone/>
            </a:pPr>
            <a:r>
              <a:rPr lang="cs-CZ" smtClean="0"/>
              <a:t>   </a:t>
            </a:r>
            <a:endParaRPr lang="cs-CZ" sz="2000" smtClean="0"/>
          </a:p>
          <a:p>
            <a:pPr eaLnBrk="1" hangingPunct="1"/>
            <a:r>
              <a:rPr lang="cs-CZ" sz="2400" smtClean="0"/>
              <a:t>Celodenní pokrytí energetického příjmu</a:t>
            </a:r>
          </a:p>
          <a:p>
            <a:pPr eaLnBrk="1" hangingPunct="1">
              <a:buFontTx/>
              <a:buNone/>
            </a:pPr>
            <a:r>
              <a:rPr lang="cs-CZ" sz="2000" smtClean="0"/>
              <a:t>     6-8  ks/den</a:t>
            </a:r>
          </a:p>
          <a:p>
            <a:pPr eaLnBrk="1" hangingPunct="1">
              <a:buFontTx/>
              <a:buNone/>
            </a:pPr>
            <a:endParaRPr lang="cs-CZ" sz="2000" smtClean="0"/>
          </a:p>
          <a:p>
            <a:pPr eaLnBrk="1" hangingPunct="1"/>
            <a:r>
              <a:rPr lang="cs-CZ" sz="2000" b="1" smtClean="0"/>
              <a:t>Průmyslově výráběno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u="sng"/>
              <a:t>Pitný režim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endParaRPr lang="cs-CZ" sz="2000" smtClean="0"/>
          </a:p>
          <a:p>
            <a:pPr eaLnBrk="1" hangingPunct="1">
              <a:lnSpc>
                <a:spcPct val="80000"/>
              </a:lnSpc>
            </a:pPr>
            <a:r>
              <a:rPr lang="cs-CZ" sz="2800" smtClean="0"/>
              <a:t>vždy je nutné udržet rovnováhu mezi příjmem a výdejem tekutin </a:t>
            </a:r>
          </a:p>
          <a:p>
            <a:pPr eaLnBrk="1" hangingPunct="1">
              <a:lnSpc>
                <a:spcPct val="80000"/>
              </a:lnSpc>
            </a:pPr>
            <a:r>
              <a:rPr lang="cs-CZ" sz="2800" smtClean="0"/>
              <a:t>napít bychom se měli ještě dříve než pocítíme žízeň </a:t>
            </a:r>
          </a:p>
          <a:p>
            <a:pPr eaLnBrk="1" hangingPunct="1">
              <a:lnSpc>
                <a:spcPct val="80000"/>
              </a:lnSpc>
            </a:pPr>
            <a:r>
              <a:rPr lang="cs-CZ" sz="2800" smtClean="0"/>
              <a:t>pokud chceme zjistit, zda přijímáme dostatek tekutin, stačí, podíváme-li se, jaké je množství a zbarvení moči. Pokud má moč tmavou barvu, je to známka nedostatečného zásobení tekutinami </a:t>
            </a:r>
          </a:p>
          <a:p>
            <a:pPr eaLnBrk="1" hangingPunct="1">
              <a:lnSpc>
                <a:spcPct val="80000"/>
              </a:lnSpc>
            </a:pPr>
            <a:r>
              <a:rPr lang="cs-CZ" sz="2800" smtClean="0"/>
              <a:t>pozor ale na některé doplňky výživy, zejména vitaminové preparáty zbarvují moč tmavě 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u="sng"/>
              <a:t>Doporučená denní dávka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cs-CZ" smtClean="0"/>
          </a:p>
          <a:p>
            <a:pPr eaLnBrk="1" hangingPunct="1">
              <a:buFontTx/>
              <a:buNone/>
            </a:pPr>
            <a:r>
              <a:rPr lang="cs-CZ" sz="4000" b="1" smtClean="0"/>
              <a:t>       30 ml/kg/den</a:t>
            </a:r>
          </a:p>
          <a:p>
            <a:pPr eaLnBrk="1" hangingPunct="1">
              <a:buFontTx/>
              <a:buNone/>
            </a:pPr>
            <a:r>
              <a:rPr lang="cs-CZ" sz="2400" smtClean="0"/>
              <a:t>    příklad:</a:t>
            </a:r>
          </a:p>
          <a:p>
            <a:pPr eaLnBrk="1" hangingPunct="1">
              <a:buFontTx/>
              <a:buNone/>
            </a:pPr>
            <a:r>
              <a:rPr lang="cs-CZ" smtClean="0"/>
              <a:t>   </a:t>
            </a:r>
            <a:r>
              <a:rPr lang="cs-CZ" sz="1800" smtClean="0"/>
              <a:t>80 -ti kg žena/muž        ……    denně vhodné vypít 2,4 l tekutin/den</a:t>
            </a:r>
          </a:p>
          <a:p>
            <a:pPr eaLnBrk="1" hangingPunct="1">
              <a:buFontTx/>
              <a:buNone/>
            </a:pPr>
            <a:r>
              <a:rPr lang="cs-CZ" sz="1800" smtClean="0"/>
              <a:t>      50–ti kg žena/muž        ……    denně vhodné vypít  1,5 l tekutin/den 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b="1" u="sng"/>
              <a:t>RIZIKA </a:t>
            </a:r>
            <a:r>
              <a:rPr lang="cs-CZ" sz="2800" b="1" u="sng"/>
              <a:t>malého příjmu tekutin</a:t>
            </a:r>
            <a:endParaRPr lang="cs-CZ" sz="2800" u="sng"/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828800"/>
            <a:ext cx="7696200" cy="44799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cs-CZ" sz="2400" b="1" smtClean="0"/>
              <a:t>Nedostatek tekutin způsobuje dehydrataci organismu, což vnímají ze všeho nejdříve mozkové buňky -  proto dochází k bolestem hlavy až poruchám psychiky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sz="2400" smtClean="0"/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cs-CZ" sz="2400" smtClean="0"/>
              <a:t>Akutní nedostatek tekutin se projevuje žízní(při ztrátě 2% tělesné hmotnosti), větší ztráty vody vedou k poklesu fyzické i psychické výkonnosti, pocitu slabosti, nevolnosti až křečím</a:t>
            </a:r>
          </a:p>
          <a:p>
            <a:pPr eaLnBrk="1" hangingPunct="1">
              <a:lnSpc>
                <a:spcPct val="80000"/>
              </a:lnSpc>
            </a:pPr>
            <a:endParaRPr lang="cs-CZ" sz="2400" smtClean="0"/>
          </a:p>
          <a:p>
            <a:pPr eaLnBrk="1" hangingPunct="1">
              <a:lnSpc>
                <a:spcPct val="80000"/>
              </a:lnSpc>
            </a:pPr>
            <a:r>
              <a:rPr lang="cs-CZ" sz="2400" smtClean="0"/>
              <a:t>Chronický(dlouhodobý) nedostatek tekutin má za následek stálou únavnost, pokles výkonnosti (často u sportovců) a samozřejmě větší pravděpodobnost vzniku ledvinových kamenů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b="1"/>
              <a:t>Proč vlastně pít?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sz="2800" smtClean="0"/>
              <a:t/>
            </a:r>
            <a:br>
              <a:rPr lang="cs-CZ" sz="2800" smtClean="0"/>
            </a:br>
            <a:r>
              <a:rPr lang="cs-CZ" sz="2800" smtClean="0"/>
              <a:t>Dostatek tekutin zajišťuje nejen látkovou výměnu a dobrou funkci ledvin čili vylučování škodlivých látek, které v těle vznikají.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sz="2800" smtClean="0"/>
              <a:t>   Umožňuje také plnou výkonnost doslova všech ostatních orgánů, tělesných i duševních funkcí a v neposlední řadě stojí i podpora normálního vzhledu pokožky.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b="1" u="sng"/>
              <a:t>Vitamíny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sz="2800" smtClean="0"/>
              <a:t>   Vitamínů je celá řada a každý z nich má svoji specifickou funkci.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sz="2800" smtClean="0"/>
              <a:t>   Tělo si je neumí vytvářet a musí je dostávat s potravou.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sz="2800" smtClean="0"/>
              <a:t>   Téměř všechny potraviny obsahují některé z vitamínů.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sz="2800" smtClean="0"/>
              <a:t>     Pro dostatečný příjem všech vitamínů je důležitý hlavně příjem </a:t>
            </a:r>
            <a:r>
              <a:rPr lang="cs-CZ" sz="2800" b="1" smtClean="0"/>
              <a:t>zeleniny a ovoce</a:t>
            </a:r>
            <a:r>
              <a:rPr lang="cs-CZ" sz="2800" smtClean="0"/>
              <a:t>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/>
              <a:t>Důsledky špatného pitného režimu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cs-CZ" sz="2800" smtClean="0"/>
              <a:t>při 5 % dehydrataci již hrozí přehřátí, oběhové selhání a šok</a:t>
            </a:r>
          </a:p>
          <a:p>
            <a:pPr eaLnBrk="1" hangingPunct="1">
              <a:lnSpc>
                <a:spcPct val="80000"/>
              </a:lnSpc>
            </a:pPr>
            <a:r>
              <a:rPr lang="cs-CZ" sz="2800" smtClean="0"/>
              <a:t>vedle opakované bolesti hlavy nebo zácpy může docházet k poruchám funkce ledvin a vzniku ledvinových a močových kamenů</a:t>
            </a:r>
          </a:p>
          <a:p>
            <a:pPr eaLnBrk="1" hangingPunct="1">
              <a:lnSpc>
                <a:spcPct val="80000"/>
              </a:lnSpc>
            </a:pPr>
            <a:r>
              <a:rPr lang="cs-CZ" sz="2800" smtClean="0"/>
              <a:t>dehydratací se také zvyšuje riziko vzniku infekce močových cest, zánětu slepého střeva, některých druhů rakoviny (např. rekta a močového měchýře) i kardiovaskulárních chorob</a:t>
            </a:r>
          </a:p>
          <a:p>
            <a:pPr eaLnBrk="1" hangingPunct="1">
              <a:lnSpc>
                <a:spcPct val="80000"/>
              </a:lnSpc>
            </a:pPr>
            <a:r>
              <a:rPr lang="cs-CZ" sz="2800" smtClean="0"/>
              <a:t>civilizační choroby jsou buď prvním příznakem nebo následkem trvalé mírné dehydratace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u="sng"/>
              <a:t>Podání stravy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cs-CZ" smtClean="0"/>
              <a:t>   </a:t>
            </a:r>
          </a:p>
          <a:p>
            <a:pPr eaLnBrk="1" hangingPunct="1">
              <a:buFontTx/>
              <a:buNone/>
            </a:pPr>
            <a:r>
              <a:rPr lang="cs-CZ" smtClean="0"/>
              <a:t>   Sebelépe a sebechutněji  připravené jídlo, které je nevhodně a podáno</a:t>
            </a:r>
          </a:p>
          <a:p>
            <a:pPr eaLnBrk="1" hangingPunct="1">
              <a:buFontTx/>
              <a:buNone/>
            </a:pPr>
            <a:r>
              <a:rPr lang="cs-CZ" smtClean="0"/>
              <a:t>   je pacietovi, či starému nemohoucímu člověku spíše přítěží.</a:t>
            </a:r>
          </a:p>
          <a:p>
            <a:pPr eaLnBrk="1" hangingPunct="1">
              <a:buFontTx/>
              <a:buNone/>
            </a:pPr>
            <a:endParaRPr lang="cs-CZ" smtClean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Zdroje:</a:t>
            </a:r>
            <a:endParaRPr lang="cs-CZ" dirty="0"/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554163"/>
            <a:ext cx="8740775" cy="452596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cs-CZ" sz="2400" smtClean="0"/>
              <a:t>    </a:t>
            </a:r>
            <a:r>
              <a:rPr lang="cs-CZ" sz="2400" u="sng" smtClean="0"/>
              <a:t>Použitá literatura</a:t>
            </a:r>
            <a:r>
              <a:rPr lang="cs-CZ" u="sng" smtClean="0"/>
              <a:t>:</a:t>
            </a:r>
          </a:p>
          <a:p>
            <a:pPr eaLnBrk="1" hangingPunct="1">
              <a:buFontTx/>
              <a:buNone/>
            </a:pPr>
            <a:r>
              <a:rPr lang="cs-CZ" sz="2400" smtClean="0"/>
              <a:t> </a:t>
            </a:r>
            <a:r>
              <a:rPr lang="cs-CZ" sz="1600" smtClean="0"/>
              <a:t>SVAČINA, Štěpán. </a:t>
            </a:r>
            <a:r>
              <a:rPr lang="cs-CZ" sz="1600" i="1" smtClean="0"/>
              <a:t>Klinická dietologie</a:t>
            </a:r>
            <a:r>
              <a:rPr lang="cs-CZ" sz="1600" smtClean="0"/>
              <a:t>. Vyd. 1. Praha: Grada, 2008, 381 s. ISBN 978-80-247-</a:t>
            </a:r>
          </a:p>
          <a:p>
            <a:pPr eaLnBrk="1" hangingPunct="1">
              <a:buFontTx/>
              <a:buNone/>
            </a:pPr>
            <a:r>
              <a:rPr lang="cs-CZ" sz="1600" smtClean="0"/>
              <a:t>2256-6.</a:t>
            </a:r>
          </a:p>
          <a:p>
            <a:pPr eaLnBrk="1" hangingPunct="1">
              <a:buFontTx/>
              <a:buNone/>
            </a:pPr>
            <a:endParaRPr lang="cs-CZ" sz="1600" smtClean="0"/>
          </a:p>
          <a:p>
            <a:pPr eaLnBrk="1" hangingPunct="1">
              <a:buFontTx/>
              <a:buNone/>
            </a:pPr>
            <a:r>
              <a:rPr lang="cs-CZ" sz="1600" smtClean="0"/>
              <a:t>STARNOVSKÁ, Tamara a Eva CHOCENSKÁ. </a:t>
            </a:r>
            <a:r>
              <a:rPr lang="cs-CZ" sz="1600" i="1" smtClean="0"/>
              <a:t>Nutriční terapie</a:t>
            </a:r>
            <a:r>
              <a:rPr lang="cs-CZ" sz="1600" smtClean="0"/>
              <a:t>. 1. vyd. Praha: Galén, 2006, 39 s. Edice CARE. ISBN 80-726-2387-7.</a:t>
            </a:r>
          </a:p>
          <a:p>
            <a:pPr eaLnBrk="1" hangingPunct="1">
              <a:buFontTx/>
              <a:buNone/>
            </a:pPr>
            <a:endParaRPr lang="cs-CZ" sz="1600" smtClean="0"/>
          </a:p>
          <a:p>
            <a:pPr eaLnBrk="1" hangingPunct="1">
              <a:buFontTx/>
              <a:buNone/>
            </a:pPr>
            <a:r>
              <a:rPr lang="cs-CZ" sz="1600" smtClean="0"/>
              <a:t>KOHOUT, Pavel a Eva KOTRLÍKOVÁ. </a:t>
            </a:r>
            <a:r>
              <a:rPr lang="cs-CZ" sz="1600" i="1" smtClean="0"/>
              <a:t>Základy klinické výživy</a:t>
            </a:r>
            <a:r>
              <a:rPr lang="cs-CZ" sz="1600" smtClean="0"/>
              <a:t>. Vyd. 1. Praha: Krigl, 2005, 113 s. ISBN 80-869-1208-6.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cs-CZ" smtClean="0"/>
              <a:t>          </a:t>
            </a:r>
          </a:p>
          <a:p>
            <a:pPr eaLnBrk="1" hangingPunct="1">
              <a:buFontTx/>
              <a:buNone/>
            </a:pPr>
            <a:endParaRPr lang="cs-CZ" smtClean="0"/>
          </a:p>
          <a:p>
            <a:pPr eaLnBrk="1" hangingPunct="1">
              <a:buFontTx/>
              <a:buNone/>
            </a:pPr>
            <a:r>
              <a:rPr lang="cs-CZ" smtClean="0"/>
              <a:t>             Děkuji za pozornost</a:t>
            </a:r>
          </a:p>
          <a:p>
            <a:pPr eaLnBrk="1" hangingPunct="1">
              <a:buFontTx/>
              <a:buNone/>
            </a:pPr>
            <a:endParaRPr lang="cs-CZ" smtClean="0"/>
          </a:p>
          <a:p>
            <a:pPr eaLnBrk="1" hangingPunct="1">
              <a:buFontTx/>
              <a:buNone/>
            </a:pPr>
            <a:r>
              <a:rPr lang="cs-CZ" sz="1800" b="1" smtClean="0"/>
              <a:t>Iveta Čížková, </a:t>
            </a:r>
          </a:p>
          <a:p>
            <a:pPr eaLnBrk="1" hangingPunct="1">
              <a:buFontTx/>
              <a:buNone/>
            </a:pPr>
            <a:r>
              <a:rPr lang="cs-CZ" sz="1800" b="1" smtClean="0"/>
              <a:t>registrovaný nutriční terapeut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u="sng"/>
              <a:t>Vláknina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cs-CZ" sz="2400" smtClean="0"/>
              <a:t>je nedílnou a nezastupitelnou součástí  naší stravy</a:t>
            </a:r>
          </a:p>
          <a:p>
            <a:pPr eaLnBrk="1" hangingPunct="1">
              <a:lnSpc>
                <a:spcPct val="80000"/>
              </a:lnSpc>
            </a:pPr>
            <a:r>
              <a:rPr lang="cs-CZ" sz="2400" smtClean="0"/>
              <a:t>komplexní látka (tvořená především sacharidy) většinou rostlinného původu, jejíž místo ve zdravé výživě je stále nedoceněno</a:t>
            </a:r>
          </a:p>
          <a:p>
            <a:pPr eaLnBrk="1" hangingPunct="1">
              <a:lnSpc>
                <a:spcPct val="80000"/>
              </a:lnSpc>
            </a:pPr>
            <a:r>
              <a:rPr lang="cs-CZ" sz="2400" smtClean="0"/>
              <a:t>konzumace vlákniny je nezbytná nejen pro regulaci trávicího procesu, ale také pro normalizaci mnohých metabolických procesů </a:t>
            </a:r>
          </a:p>
          <a:p>
            <a:pPr eaLnBrk="1" hangingPunct="1">
              <a:lnSpc>
                <a:spcPct val="80000"/>
              </a:lnSpc>
            </a:pPr>
            <a:r>
              <a:rPr lang="cs-CZ" sz="2400" smtClean="0"/>
              <a:t>podporuje peristaltiku střev</a:t>
            </a:r>
          </a:p>
          <a:p>
            <a:pPr eaLnBrk="1" hangingPunct="1">
              <a:lnSpc>
                <a:spcPct val="80000"/>
              </a:lnSpc>
            </a:pPr>
            <a:r>
              <a:rPr lang="cs-CZ" sz="2400" smtClean="0"/>
              <a:t>zlepšuje resorpci živin</a:t>
            </a:r>
          </a:p>
          <a:p>
            <a:pPr eaLnBrk="1" hangingPunct="1">
              <a:lnSpc>
                <a:spcPct val="80000"/>
              </a:lnSpc>
            </a:pPr>
            <a:r>
              <a:rPr lang="cs-CZ" sz="2400" smtClean="0"/>
              <a:t>působí proti průjmu, ale i proti zácpě, reguluje frekvenci stolice</a:t>
            </a:r>
          </a:p>
          <a:p>
            <a:pPr eaLnBrk="1" hangingPunct="1">
              <a:lnSpc>
                <a:spcPct val="80000"/>
              </a:lnSpc>
            </a:pPr>
            <a:r>
              <a:rPr lang="cs-CZ" sz="2400" smtClean="0"/>
              <a:t>snižuje riziko hemeroidů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u="sng"/>
              <a:t>Typy vlákniny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endParaRPr lang="cs-CZ" sz="1800" smtClean="0"/>
          </a:p>
          <a:p>
            <a:pPr eaLnBrk="1" hangingPunct="1">
              <a:lnSpc>
                <a:spcPct val="80000"/>
              </a:lnSpc>
            </a:pPr>
            <a:r>
              <a:rPr lang="cs-CZ" sz="1800" smtClean="0"/>
              <a:t>Vláknina</a:t>
            </a:r>
            <a:r>
              <a:rPr lang="cs-CZ" sz="2400" smtClean="0"/>
              <a:t> </a:t>
            </a:r>
            <a:r>
              <a:rPr lang="cs-CZ" sz="2400" b="1" smtClean="0"/>
              <a:t>rozpustná</a:t>
            </a:r>
            <a:r>
              <a:rPr lang="cs-CZ" sz="2400" smtClean="0"/>
              <a:t> ve vodě</a:t>
            </a:r>
          </a:p>
          <a:p>
            <a:pPr eaLnBrk="1" hangingPunct="1">
              <a:lnSpc>
                <a:spcPct val="80000"/>
              </a:lnSpc>
            </a:pPr>
            <a:r>
              <a:rPr lang="cs-CZ" sz="1800" smtClean="0"/>
              <a:t>Vláknina</a:t>
            </a:r>
            <a:r>
              <a:rPr lang="cs-CZ" sz="2400" smtClean="0"/>
              <a:t> </a:t>
            </a:r>
            <a:r>
              <a:rPr lang="cs-CZ" sz="2400" b="1" smtClean="0"/>
              <a:t>nerozpustná </a:t>
            </a:r>
            <a:r>
              <a:rPr lang="cs-CZ" sz="2400" smtClean="0"/>
              <a:t>ve vodě </a:t>
            </a:r>
          </a:p>
          <a:p>
            <a:pPr eaLnBrk="1" hangingPunct="1">
              <a:lnSpc>
                <a:spcPct val="80000"/>
              </a:lnSpc>
            </a:pPr>
            <a:endParaRPr lang="cs-CZ" sz="2400" smtClean="0"/>
          </a:p>
          <a:p>
            <a:pPr eaLnBrk="1" hangingPunct="1">
              <a:lnSpc>
                <a:spcPct val="80000"/>
              </a:lnSpc>
            </a:pPr>
            <a:r>
              <a:rPr lang="cs-CZ" sz="2400" smtClean="0"/>
              <a:t>oba typy vlákniny regulují práci střev,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sz="2400" smtClean="0"/>
              <a:t>    avšak různým způsobem</a:t>
            </a:r>
          </a:p>
          <a:p>
            <a:pPr eaLnBrk="1" hangingPunct="1">
              <a:lnSpc>
                <a:spcPct val="80000"/>
              </a:lnSpc>
            </a:pPr>
            <a:endParaRPr lang="cs-CZ" sz="2400" smtClean="0"/>
          </a:p>
          <a:p>
            <a:pPr eaLnBrk="1" hangingPunct="1">
              <a:lnSpc>
                <a:spcPct val="80000"/>
              </a:lnSpc>
            </a:pPr>
            <a:r>
              <a:rPr lang="cs-CZ" sz="2400" b="1" i="1" smtClean="0"/>
              <a:t>doporučovaný celodenní příjem vlákniny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sz="2400" b="1" i="1" smtClean="0"/>
              <a:t>               je 30 – 40 g na den</a:t>
            </a:r>
            <a:endParaRPr lang="cs-CZ" sz="24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sz="2400" smtClean="0"/>
              <a:t>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b="1" i="1" u="sng" smtClean="0"/>
              <a:t>Vláknina ve vodě rozpustná</a:t>
            </a:r>
            <a:r>
              <a:rPr lang="cs-CZ" sz="2400" b="1" i="1" smtClean="0"/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sz="2400" b="1" i="1" smtClean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cs-CZ" sz="2400" i="1" smtClean="0"/>
              <a:t>pohyb potravy zažívacím traktem zpomaluje</a:t>
            </a:r>
            <a:r>
              <a:rPr lang="cs-CZ" sz="2400" smtClean="0"/>
              <a:t> </a:t>
            </a:r>
            <a:r>
              <a:rPr lang="cs-CZ" sz="2400" i="1" smtClean="0"/>
              <a:t> </a:t>
            </a:r>
          </a:p>
          <a:p>
            <a:pPr eaLnBrk="1" hangingPunct="1">
              <a:lnSpc>
                <a:spcPct val="90000"/>
              </a:lnSpc>
            </a:pPr>
            <a:endParaRPr lang="cs-CZ" sz="2400" i="1" smtClean="0"/>
          </a:p>
          <a:p>
            <a:pPr eaLnBrk="1" hangingPunct="1">
              <a:lnSpc>
                <a:spcPct val="90000"/>
              </a:lnSpc>
            </a:pPr>
            <a:r>
              <a:rPr lang="cs-CZ" sz="2400" i="1" smtClean="0"/>
              <a:t>zdroje rozpustné vlákniny zahrnují celozrnné výrobky z ječmene, rýže, kukuřice a ovsa, dále pak  fazole, jablka, hrušky, citrusové plody, banány, mrkev, švestky, brusinky, mořské chaluhy</a:t>
            </a:r>
            <a:r>
              <a:rPr lang="cs-CZ" sz="2400" smtClean="0"/>
              <a:t> </a:t>
            </a:r>
            <a:endParaRPr lang="cs-CZ" sz="2400" i="1" smtClean="0"/>
          </a:p>
          <a:p>
            <a:pPr eaLnBrk="1" hangingPunct="1">
              <a:lnSpc>
                <a:spcPct val="90000"/>
              </a:lnSpc>
            </a:pPr>
            <a:endParaRPr lang="cs-CZ" sz="2400" i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b="1" i="1" u="sng" smtClean="0"/>
              <a:t>Vláknina ve vodě nerozpustná</a:t>
            </a:r>
            <a:r>
              <a:rPr lang="cs-CZ" sz="2800" b="1" i="1" smtClean="0"/>
              <a:t> </a:t>
            </a:r>
          </a:p>
          <a:p>
            <a:pPr eaLnBrk="1" hangingPunct="1"/>
            <a:endParaRPr lang="cs-CZ" sz="2800" b="1" i="1" smtClean="0"/>
          </a:p>
          <a:p>
            <a:pPr eaLnBrk="1" hangingPunct="1"/>
            <a:r>
              <a:rPr lang="cs-CZ" sz="2400" i="1" smtClean="0"/>
              <a:t>změkčuje stolici a vytváří její objem</a:t>
            </a:r>
            <a:r>
              <a:rPr lang="cs-CZ" sz="2800" smtClean="0"/>
              <a:t> </a:t>
            </a:r>
          </a:p>
          <a:p>
            <a:pPr eaLnBrk="1" hangingPunct="1"/>
            <a:r>
              <a:rPr lang="cs-CZ" sz="2400" smtClean="0"/>
              <a:t>tato vláknina působí jako prevence rakoviny střev , </a:t>
            </a:r>
          </a:p>
          <a:p>
            <a:pPr eaLnBrk="1" hangingPunct="1"/>
            <a:r>
              <a:rPr lang="cs-CZ" sz="2400" smtClean="0"/>
              <a:t>ve střevě také dochází  k vazbě cholesterolu a žlučových kyselin. </a:t>
            </a:r>
          </a:p>
          <a:p>
            <a:pPr eaLnBrk="1" hangingPunct="1"/>
            <a:r>
              <a:rPr lang="cs-CZ" sz="2400" smtClean="0"/>
              <a:t>zdrojem této vlákniny je </a:t>
            </a:r>
            <a:r>
              <a:rPr lang="cs-CZ" sz="2400" i="1" smtClean="0"/>
              <a:t> kořenová a listová zelenina, zrniny</a:t>
            </a:r>
            <a:r>
              <a:rPr lang="cs-CZ" sz="2400" smtClean="0"/>
              <a:t> , fazole</a:t>
            </a:r>
          </a:p>
          <a:p>
            <a:pPr eaLnBrk="1" hangingPunct="1"/>
            <a:endParaRPr lang="cs-CZ" sz="2400" smtClean="0"/>
          </a:p>
          <a:p>
            <a:pPr eaLnBrk="1" hangingPunct="1"/>
            <a:endParaRPr lang="cs-CZ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u="sng"/>
              <a:t>Minerální látky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sz="2800" smtClean="0"/>
              <a:t>minerální látky hrají v našem těle řadu významných rolí, některé jsou potřebné např. k udržení integrity kosti či zubů , jiné tvoří nezbytnou součást enzymů uplatňujících se v základních biochem. procesech</a:t>
            </a:r>
          </a:p>
          <a:p>
            <a:pPr eaLnBrk="1" hangingPunct="1">
              <a:lnSpc>
                <a:spcPct val="90000"/>
              </a:lnSpc>
            </a:pPr>
            <a:r>
              <a:rPr lang="cs-CZ" sz="2800" smtClean="0"/>
              <a:t>naše tělo si minerály neumí samo vyrobit  jsme tedy odkázáni na jejich příjem v potravě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Cest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esta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470</TotalTime>
  <Words>1737</Words>
  <Application>Microsoft Office PowerPoint</Application>
  <PresentationFormat>Předvádění na obrazovce (4:3)</PresentationFormat>
  <Paragraphs>299</Paragraphs>
  <Slides>43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43</vt:i4>
      </vt:variant>
    </vt:vector>
  </HeadingPairs>
  <TitlesOfParts>
    <vt:vector size="51" baseType="lpstr">
      <vt:lpstr>Comic Sans MS</vt:lpstr>
      <vt:lpstr>Arial</vt:lpstr>
      <vt:lpstr>Franklin Gothic Medium</vt:lpstr>
      <vt:lpstr>Franklin Gothic Book</vt:lpstr>
      <vt:lpstr>Wingdings 2</vt:lpstr>
      <vt:lpstr>Calibri</vt:lpstr>
      <vt:lpstr>Times New Roman</vt:lpstr>
      <vt:lpstr>Cesta</vt:lpstr>
      <vt:lpstr>ZákladY výživy              </vt:lpstr>
      <vt:lpstr>ZÁKLADNÍ ŽIVINY </vt:lpstr>
      <vt:lpstr>SPRÁVNÝ POMĚR ŽIVIN</vt:lpstr>
      <vt:lpstr>Vitamíny</vt:lpstr>
      <vt:lpstr>Vláknina</vt:lpstr>
      <vt:lpstr>Typy vlákniny</vt:lpstr>
      <vt:lpstr>Snímek 7</vt:lpstr>
      <vt:lpstr>Snímek 8</vt:lpstr>
      <vt:lpstr>Minerální látky</vt:lpstr>
      <vt:lpstr>Důležité  !!!</vt:lpstr>
      <vt:lpstr>VYUŽITÍ JEDNOTLIVÝCH SLOŽEK</vt:lpstr>
      <vt:lpstr>Sacharidy dělíme na :</vt:lpstr>
      <vt:lpstr>Snímek 13</vt:lpstr>
      <vt:lpstr>Bílkoviny dělíme na : </vt:lpstr>
      <vt:lpstr>Snímek 15</vt:lpstr>
      <vt:lpstr>Tuky dělíme na :</vt:lpstr>
      <vt:lpstr>Léčebná výživa </vt:lpstr>
      <vt:lpstr>Účel léčebné stravy</vt:lpstr>
      <vt:lpstr>Rozdíly</vt:lpstr>
      <vt:lpstr>Dělení léčebné výživy</vt:lpstr>
      <vt:lpstr>Dietní systém </vt:lpstr>
      <vt:lpstr>Druhy diet</vt:lpstr>
      <vt:lpstr>     Druhy stravy</vt:lpstr>
      <vt:lpstr>Snímek 24</vt:lpstr>
      <vt:lpstr>Malnutrice</vt:lpstr>
      <vt:lpstr>Malnutrice</vt:lpstr>
      <vt:lpstr>Kdy vzniká </vt:lpstr>
      <vt:lpstr>Nedostatečná nutriční péče</vt:lpstr>
      <vt:lpstr>Snímek 29</vt:lpstr>
      <vt:lpstr>Výživa umělá</vt:lpstr>
      <vt:lpstr>Druhy umělé výživy</vt:lpstr>
      <vt:lpstr>Parenterální výživa</vt:lpstr>
      <vt:lpstr>Enterální výživa</vt:lpstr>
      <vt:lpstr>  Enterální výživa podávaná per os</vt:lpstr>
      <vt:lpstr>Sipping </vt:lpstr>
      <vt:lpstr>Pitný režim</vt:lpstr>
      <vt:lpstr>Doporučená denní dávka</vt:lpstr>
      <vt:lpstr>RIZIKA malého příjmu tekutin</vt:lpstr>
      <vt:lpstr>Proč vlastně pít?</vt:lpstr>
      <vt:lpstr>Důsledky špatného pitného režimu</vt:lpstr>
      <vt:lpstr>Podání stravy</vt:lpstr>
      <vt:lpstr>Zdroje:</vt:lpstr>
      <vt:lpstr>Snímek 43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Verunka</dc:creator>
  <cp:lastModifiedBy>Honza</cp:lastModifiedBy>
  <cp:revision>20</cp:revision>
  <dcterms:created xsi:type="dcterms:W3CDTF">2010-01-17T19:36:17Z</dcterms:created>
  <dcterms:modified xsi:type="dcterms:W3CDTF">2014-06-18T13:28:58Z</dcterms:modified>
</cp:coreProperties>
</file>