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306" r:id="rId3"/>
    <p:sldId id="268" r:id="rId4"/>
    <p:sldId id="305" r:id="rId5"/>
    <p:sldId id="273" r:id="rId6"/>
    <p:sldId id="275" r:id="rId7"/>
    <p:sldId id="274" r:id="rId8"/>
    <p:sldId id="276" r:id="rId9"/>
    <p:sldId id="277" r:id="rId10"/>
    <p:sldId id="278" r:id="rId11"/>
    <p:sldId id="269" r:id="rId12"/>
    <p:sldId id="267" r:id="rId13"/>
    <p:sldId id="270" r:id="rId14"/>
    <p:sldId id="257" r:id="rId15"/>
    <p:sldId id="271" r:id="rId16"/>
    <p:sldId id="266" r:id="rId17"/>
    <p:sldId id="258" r:id="rId18"/>
    <p:sldId id="259" r:id="rId19"/>
    <p:sldId id="261" r:id="rId20"/>
    <p:sldId id="260" r:id="rId21"/>
    <p:sldId id="265" r:id="rId22"/>
    <p:sldId id="264" r:id="rId23"/>
    <p:sldId id="262" r:id="rId24"/>
    <p:sldId id="272" r:id="rId25"/>
    <p:sldId id="299" r:id="rId26"/>
    <p:sldId id="295" r:id="rId27"/>
    <p:sldId id="301" r:id="rId28"/>
    <p:sldId id="296" r:id="rId29"/>
    <p:sldId id="294" r:id="rId30"/>
    <p:sldId id="279" r:id="rId31"/>
    <p:sldId id="280" r:id="rId32"/>
    <p:sldId id="281" r:id="rId33"/>
    <p:sldId id="282" r:id="rId34"/>
    <p:sldId id="283" r:id="rId35"/>
    <p:sldId id="302" r:id="rId36"/>
    <p:sldId id="284" r:id="rId37"/>
    <p:sldId id="285" r:id="rId38"/>
    <p:sldId id="287" r:id="rId39"/>
    <p:sldId id="288" r:id="rId40"/>
    <p:sldId id="289" r:id="rId41"/>
    <p:sldId id="292" r:id="rId42"/>
    <p:sldId id="303" r:id="rId43"/>
    <p:sldId id="300" r:id="rId4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91B94-D54E-4807-8E0C-FAF720EDAE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7B11A-9DEB-426A-AA17-567799B905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92B58-42EA-409C-8392-A22AE00829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B9693-23BE-4380-AA66-AC2B5F96E6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F5C5D-DBA2-4686-8AE7-8764696E43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481-C85F-4000-964C-139DDC7D04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2FE0C-F921-4125-8285-079628DCAB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9DA7A-F074-4227-83F3-03C7541E25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2A22D-A2F4-4230-9DF1-A2AE69666B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184A0-6E7A-4AA0-A80D-6EC19DF9D6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9335-754E-4406-AED5-A5096D9E1D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34158EE-0A64-414A-AE7E-74C0A4E140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2" r:id="rId4"/>
    <p:sldLayoutId id="2147483748" r:id="rId5"/>
    <p:sldLayoutId id="2147483743" r:id="rId6"/>
    <p:sldLayoutId id="2147483749" r:id="rId7"/>
    <p:sldLayoutId id="2147483750" r:id="rId8"/>
    <p:sldLayoutId id="2147483751" r:id="rId9"/>
    <p:sldLayoutId id="2147483744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2852936"/>
            <a:ext cx="6400800" cy="165181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b="1" u="sng" dirty="0" err="1" smtClean="0"/>
              <a:t>ZákladY</a:t>
            </a:r>
            <a:r>
              <a:rPr lang="cs-CZ" sz="4000" b="1" u="sng" dirty="0" smtClean="0"/>
              <a:t> výživy</a:t>
            </a:r>
            <a:r>
              <a:rPr lang="cs-CZ" sz="4000" b="1" u="sng" dirty="0"/>
              <a:t/>
            </a:r>
            <a:br>
              <a:rPr lang="cs-CZ" sz="4000" b="1" u="sng" dirty="0"/>
            </a:br>
            <a:r>
              <a:rPr lang="cs-CZ" sz="4000" b="1" dirty="0"/>
              <a:t>            </a:t>
            </a:r>
            <a:r>
              <a:rPr lang="cs-CZ" sz="4000" dirty="0"/>
              <a:t/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b="1" smtClean="0">
              <a:solidFill>
                <a:schemeClr val="tx2"/>
              </a:solidFill>
            </a:endParaRPr>
          </a:p>
        </p:txBody>
      </p:sp>
      <p:pic>
        <p:nvPicPr>
          <p:cNvPr id="10244" name="Obrázek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404813"/>
            <a:ext cx="5761037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Důležité  !!!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cs-CZ" sz="1600" b="1" smtClean="0"/>
          </a:p>
          <a:p>
            <a:pPr eaLnBrk="1" hangingPunct="1">
              <a:lnSpc>
                <a:spcPct val="80000"/>
              </a:lnSpc>
            </a:pPr>
            <a:r>
              <a:rPr lang="cs-CZ" sz="2000" b="1" smtClean="0"/>
              <a:t>při správně vyvážené stravě u zdravých dospělých osob nehrozí nedostatek či chybění některého z minerálů</a:t>
            </a:r>
            <a:r>
              <a:rPr lang="cs-CZ" sz="2000" smtClean="0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    (vyjímku tvoří železo, zinek a jod)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b="1" smtClean="0"/>
              <a:t>   a jejich dodávání ve formě různých potravinových doplňků není nutné</a:t>
            </a:r>
            <a:r>
              <a:rPr lang="cs-CZ" sz="2000" smtClean="0"/>
              <a:t> </a:t>
            </a:r>
            <a:endParaRPr lang="cs-CZ" sz="2000" i="1" u="sng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i="1" u="sng" smtClean="0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 i="1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 i="1" smtClean="0"/>
              <a:t>  </a:t>
            </a:r>
            <a:r>
              <a:rPr lang="cs-CZ" sz="2400" b="1" i="1" smtClean="0"/>
              <a:t>Bez porady lékaře nebo lékárníka může   být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i="1" smtClean="0"/>
              <a:t>                dokonce škodlivé  !!!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i="1" u="sng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u="sng"/>
              <a:t>VYUŽITÍ JEDNOTLIVÝCH SLOŽEK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  <a:r>
              <a:rPr lang="cs-CZ" b="1" smtClean="0">
                <a:solidFill>
                  <a:schemeClr val="folHlink"/>
                </a:solidFill>
              </a:rPr>
              <a:t>SACHARIDY</a:t>
            </a:r>
            <a:r>
              <a:rPr lang="cs-CZ" smtClean="0"/>
              <a:t> – </a:t>
            </a:r>
            <a:r>
              <a:rPr lang="cs-CZ" sz="2800" smtClean="0"/>
              <a:t>zdroj energie, které tělo využívá jako první, neboť  nabízejí snadno a rychle štěpitelnou energii, potřebnou pro různé funkce organismu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Sacharidy dělíme na 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b="1" smtClean="0"/>
          </a:p>
          <a:p>
            <a:pPr eaLnBrk="1" hangingPunct="1">
              <a:lnSpc>
                <a:spcPct val="90000"/>
              </a:lnSpc>
            </a:pPr>
            <a:r>
              <a:rPr lang="cs-CZ" b="1" smtClean="0"/>
              <a:t>jednoduché </a:t>
            </a:r>
            <a:r>
              <a:rPr lang="cs-CZ" smtClean="0"/>
              <a:t>– </a:t>
            </a:r>
            <a:r>
              <a:rPr lang="cs-CZ" sz="2800" smtClean="0"/>
              <a:t>ovoce, zelenina</a:t>
            </a:r>
          </a:p>
          <a:p>
            <a:pPr eaLnBrk="1" hangingPunct="1">
              <a:lnSpc>
                <a:spcPct val="90000"/>
              </a:lnSpc>
            </a:pPr>
            <a:endParaRPr lang="cs-CZ" smtClean="0"/>
          </a:p>
          <a:p>
            <a:pPr eaLnBrk="1" hangingPunct="1">
              <a:lnSpc>
                <a:spcPct val="90000"/>
              </a:lnSpc>
            </a:pPr>
            <a:r>
              <a:rPr lang="cs-CZ" b="1" smtClean="0"/>
              <a:t>složité</a:t>
            </a:r>
            <a:r>
              <a:rPr lang="cs-CZ" smtClean="0"/>
              <a:t> – </a:t>
            </a:r>
            <a:r>
              <a:rPr lang="cs-CZ" sz="2800" smtClean="0"/>
              <a:t>cukr,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dále pak brambory, luštěniny, rýže,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obiloviny /pšenice, oves, ječmen/ a výrobky z těchto plodin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  </a:t>
            </a:r>
            <a:r>
              <a:rPr lang="cs-CZ" b="1" smtClean="0">
                <a:solidFill>
                  <a:schemeClr val="folHlink"/>
                </a:solidFill>
              </a:rPr>
              <a:t>BÍLKOVINY</a:t>
            </a:r>
            <a:r>
              <a:rPr lang="cs-CZ" smtClean="0"/>
              <a:t> – do metabolického štěpení vstupují až po spálení energie ze sacharidů </a:t>
            </a:r>
          </a:p>
          <a:p>
            <a:pPr eaLnBrk="1" hangingPunct="1">
              <a:buFontTx/>
              <a:buNone/>
            </a:pPr>
            <a:r>
              <a:rPr lang="cs-CZ" smtClean="0"/>
              <a:t>   jsou základní stavební jednotkou organismu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Bílkoviny dělíme na :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b="1" smtClean="0"/>
              <a:t>  </a:t>
            </a:r>
          </a:p>
          <a:p>
            <a:pPr eaLnBrk="1" hangingPunct="1"/>
            <a:r>
              <a:rPr lang="cs-CZ" b="1" smtClean="0"/>
              <a:t>plnohodnotné</a:t>
            </a:r>
            <a:r>
              <a:rPr lang="cs-CZ" smtClean="0"/>
              <a:t>  </a:t>
            </a:r>
            <a:r>
              <a:rPr lang="cs-CZ" i="1" smtClean="0"/>
              <a:t>/živočišného původu/</a:t>
            </a:r>
            <a:r>
              <a:rPr lang="cs-CZ" smtClean="0"/>
              <a:t>  </a:t>
            </a:r>
            <a:r>
              <a:rPr lang="cs-CZ" sz="2800" smtClean="0"/>
              <a:t>veškeré maso, vejce, mléko a výrobky z něj</a:t>
            </a:r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</a:p>
          <a:p>
            <a:pPr eaLnBrk="1" hangingPunct="1"/>
            <a:r>
              <a:rPr lang="cs-CZ" smtClean="0"/>
              <a:t> </a:t>
            </a:r>
            <a:r>
              <a:rPr lang="cs-CZ" b="1" smtClean="0"/>
              <a:t>neplnohodnotné</a:t>
            </a:r>
            <a:r>
              <a:rPr lang="cs-CZ" smtClean="0"/>
              <a:t>  </a:t>
            </a:r>
            <a:r>
              <a:rPr lang="cs-CZ" i="1" smtClean="0"/>
              <a:t>/rostlinného pův./ </a:t>
            </a:r>
            <a:r>
              <a:rPr lang="cs-CZ" sz="2800" i="1" smtClean="0"/>
              <a:t>obsaženy v luštěninách, pšenici, soja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b="1" smtClean="0">
                <a:solidFill>
                  <a:schemeClr val="folHlink"/>
                </a:solidFill>
              </a:rPr>
              <a:t>TUKY</a:t>
            </a:r>
            <a:r>
              <a:rPr lang="cs-CZ" b="1" smtClean="0"/>
              <a:t> </a:t>
            </a:r>
            <a:r>
              <a:rPr lang="cs-CZ" smtClean="0"/>
              <a:t>– z celkového denního příjmu tuků by měla alespoň třetina být hrazena tuky rostlinnými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Tuky dělíme na 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800" b="1" smtClean="0"/>
          </a:p>
          <a:p>
            <a:pPr eaLnBrk="1" hangingPunct="1">
              <a:lnSpc>
                <a:spcPct val="90000"/>
              </a:lnSpc>
            </a:pPr>
            <a:r>
              <a:rPr lang="cs-CZ" b="1" smtClean="0"/>
              <a:t>živočišné</a:t>
            </a:r>
            <a:r>
              <a:rPr lang="cs-CZ" smtClean="0"/>
              <a:t> </a:t>
            </a:r>
            <a:r>
              <a:rPr lang="cs-CZ" sz="2800" smtClean="0"/>
              <a:t>– maso, sádlo, plnotučné mléko, smetana, sýry, vejce</a:t>
            </a:r>
          </a:p>
          <a:p>
            <a:pPr eaLnBrk="1" hangingPunct="1">
              <a:lnSpc>
                <a:spcPct val="90000"/>
              </a:lnSpc>
            </a:pPr>
            <a:endParaRPr lang="cs-CZ" sz="2800" smtClean="0"/>
          </a:p>
          <a:p>
            <a:pPr eaLnBrk="1" hangingPunct="1">
              <a:lnSpc>
                <a:spcPct val="90000"/>
              </a:lnSpc>
            </a:pPr>
            <a:r>
              <a:rPr lang="cs-CZ" b="1" smtClean="0"/>
              <a:t>rostlinné</a:t>
            </a:r>
            <a:r>
              <a:rPr lang="cs-CZ" sz="2800" smtClean="0"/>
              <a:t> – rostlinné tuky /rama, juno, flora, alfa, pom. máslo apod./, jednodruhové kvalitní oleje - slunečnicový, řepkový, olivový, ořechy</a:t>
            </a:r>
          </a:p>
          <a:p>
            <a:pPr eaLnBrk="1" hangingPunct="1">
              <a:lnSpc>
                <a:spcPct val="90000"/>
              </a:lnSpc>
            </a:pPr>
            <a:endParaRPr lang="cs-CZ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Léčebná výživa</a:t>
            </a:r>
            <a:r>
              <a:rPr lang="cs-CZ"/>
              <a:t/>
            </a:r>
            <a:br>
              <a:rPr lang="cs-CZ"/>
            </a:br>
            <a:endParaRPr lang="cs-CZ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podporuje ostatní léčebné postupy a metody</a:t>
            </a:r>
          </a:p>
          <a:p>
            <a:pPr eaLnBrk="1" hangingPunct="1"/>
            <a:r>
              <a:rPr lang="cs-CZ" sz="2400" smtClean="0"/>
              <a:t>důležitá součást léčby </a:t>
            </a:r>
          </a:p>
          <a:p>
            <a:pPr eaLnBrk="1" hangingPunct="1"/>
            <a:r>
              <a:rPr lang="cs-CZ" sz="2400" smtClean="0"/>
              <a:t>šetří postiženou část organismu</a:t>
            </a:r>
          </a:p>
          <a:p>
            <a:pPr eaLnBrk="1" hangingPunct="1"/>
            <a:r>
              <a:rPr lang="cs-CZ" sz="2400" smtClean="0"/>
              <a:t>napomáhá rychlejší rekonvalescenci </a:t>
            </a:r>
          </a:p>
          <a:p>
            <a:pPr eaLnBrk="1" hangingPunct="1"/>
            <a:r>
              <a:rPr lang="cs-CZ" sz="2400" smtClean="0"/>
              <a:t>po uzdravení působí jako prevence před opakováním choroby 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/>
            <a:r>
              <a:rPr lang="cs-CZ" sz="2800" b="1" smtClean="0"/>
              <a:t>nejlevnější medikament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Účel léčebné stravy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/>
              <a:t>   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  </a:t>
            </a:r>
            <a:r>
              <a:rPr lang="cs-CZ" sz="2400" smtClean="0"/>
              <a:t>Zavést takový léčebný systém, který má na             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zřeteli nejen nemocný orgán, ale i celého        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              člověka ve spojitosti celku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</a:t>
            </a:r>
          </a:p>
          <a:p>
            <a:pPr eaLnBrk="1" hangingPunct="1">
              <a:buFontTx/>
              <a:buNone/>
            </a:pPr>
            <a:r>
              <a:rPr lang="cs-CZ" sz="1800" smtClean="0"/>
              <a:t>             /původ, věk, povolání, sociální postavení, vyznání/</a:t>
            </a:r>
          </a:p>
          <a:p>
            <a:pPr eaLnBrk="1" hangingPunct="1">
              <a:buFontTx/>
              <a:buNone/>
            </a:pPr>
            <a:endParaRPr lang="cs-CZ" sz="1800" smtClean="0"/>
          </a:p>
          <a:p>
            <a:pPr eaLnBrk="1" hangingPunct="1">
              <a:buFontTx/>
              <a:buNone/>
            </a:pPr>
            <a:r>
              <a:rPr lang="cs-CZ" sz="2400" smtClean="0"/>
              <a:t>   </a:t>
            </a:r>
            <a:endParaRPr lang="cs-CZ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Rozdíly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/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výběr potravin – </a:t>
            </a:r>
            <a:r>
              <a:rPr lang="cs-CZ" sz="1800" smtClean="0"/>
              <a:t>zakázané potraviny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technologická úprava - </a:t>
            </a:r>
            <a:r>
              <a:rPr lang="cs-CZ" sz="1800" smtClean="0"/>
              <a:t>dušení, vaření v páře apod.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konzistence stravy - </a:t>
            </a:r>
            <a:r>
              <a:rPr lang="cs-CZ" sz="1800" smtClean="0"/>
              <a:t>tekutá, kašovitá, mletá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změna množství a složení stravy</a:t>
            </a:r>
            <a:r>
              <a:rPr lang="cs-CZ" sz="1800" smtClean="0"/>
              <a:t> – změny v kg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podané množství</a:t>
            </a:r>
            <a:r>
              <a:rPr lang="cs-CZ" sz="1800" smtClean="0"/>
              <a:t> – po lžičkách,postupné rozjídání apod.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způsob podání - </a:t>
            </a:r>
            <a:r>
              <a:rPr lang="cs-CZ" sz="1800" smtClean="0"/>
              <a:t>krátké, dlouhé intervaly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individuální stav pacienta - </a:t>
            </a:r>
            <a:r>
              <a:rPr lang="cs-CZ" sz="1800" smtClean="0"/>
              <a:t>alergie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ZÁKLADNÍ ŽIVINY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BÍLKOVINY</a:t>
            </a:r>
          </a:p>
          <a:p>
            <a:pPr eaLnBrk="1" hangingPunct="1"/>
            <a:r>
              <a:rPr lang="cs-CZ" b="1" smtClean="0"/>
              <a:t>TUKY</a:t>
            </a:r>
          </a:p>
          <a:p>
            <a:pPr eaLnBrk="1" hangingPunct="1"/>
            <a:r>
              <a:rPr lang="cs-CZ" b="1" smtClean="0"/>
              <a:t>CUKRY</a:t>
            </a:r>
          </a:p>
          <a:p>
            <a:pPr eaLnBrk="1" hangingPunct="1">
              <a:lnSpc>
                <a:spcPct val="80000"/>
              </a:lnSpc>
            </a:pPr>
            <a:r>
              <a:rPr lang="cs-CZ" b="1" u="sng" smtClean="0"/>
              <a:t>Minerální látky</a:t>
            </a:r>
            <a:r>
              <a:rPr lang="cs-CZ" smtClean="0"/>
              <a:t>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mtClean="0"/>
              <a:t>	vápník, sodík, draslík, fosfor, železo, mangan</a:t>
            </a:r>
          </a:p>
          <a:p>
            <a:pPr eaLnBrk="1" hangingPunct="1">
              <a:lnSpc>
                <a:spcPct val="80000"/>
              </a:lnSpc>
            </a:pPr>
            <a:r>
              <a:rPr lang="cs-CZ" b="1" u="sng" smtClean="0"/>
              <a:t>Stopové prvky</a:t>
            </a:r>
          </a:p>
          <a:p>
            <a:pPr eaLnBrk="1" hangingPunct="1">
              <a:lnSpc>
                <a:spcPct val="80000"/>
              </a:lnSpc>
            </a:pPr>
            <a:r>
              <a:rPr lang="cs-CZ" b="1" u="sng" smtClean="0"/>
              <a:t>Vitamíny</a:t>
            </a:r>
          </a:p>
          <a:p>
            <a:pPr eaLnBrk="1" hangingPunct="1">
              <a:lnSpc>
                <a:spcPct val="80000"/>
              </a:lnSpc>
            </a:pPr>
            <a:r>
              <a:rPr lang="cs-CZ" b="1" u="sng" smtClean="0"/>
              <a:t>Vláknina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/>
              <a:t>Dělení léčebné výživy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0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Léčebná strava musí odpovídat stadiu a průběhu nemoci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sz="2000" u="sng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/>
              <a:t>   - akutní stadium</a:t>
            </a:r>
            <a:r>
              <a:rPr lang="cs-CZ" sz="2800"/>
              <a:t> </a:t>
            </a:r>
            <a:r>
              <a:rPr lang="cs-CZ" sz="2400"/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1800"/>
              <a:t>        přísný dietní režim, strava většinou neplnohodnotná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1800"/>
              <a:t>        /diety čaj+suchar, 4S, H/K, ROZ, Onem, /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cs-CZ" sz="280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800"/>
              <a:t>   </a:t>
            </a:r>
            <a:r>
              <a:rPr lang="cs-CZ" sz="2400"/>
              <a:t>- chronické stadium</a:t>
            </a:r>
            <a:r>
              <a:rPr lang="cs-CZ" sz="2800"/>
              <a:t>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800"/>
              <a:t>     </a:t>
            </a:r>
            <a:r>
              <a:rPr lang="cs-CZ" sz="1800"/>
              <a:t>změněný způsob výživy na delší či dlouhou dobu, strava obvykle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1800"/>
              <a:t>        vyvážená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1800"/>
              <a:t>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cs-CZ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Dietní systém</a:t>
            </a:r>
            <a:br>
              <a:rPr lang="cs-CZ" u="sng"/>
            </a:br>
            <a:endParaRPr lang="cs-CZ" u="sng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je to soubor jednotlivých diet podrobně popsaných včetně receptur</a:t>
            </a:r>
          </a:p>
          <a:p>
            <a:pPr eaLnBrk="1" hangingPunct="1"/>
            <a:r>
              <a:rPr lang="cs-CZ" smtClean="0"/>
              <a:t>nebyl ani novelizován a ani zrušen, v nemocnicích i jiných zařízeních se zatím ve větších či menších úpravách používá ten z roku 1981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Druhy diet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800" smtClean="0"/>
              <a:t>  </a:t>
            </a:r>
            <a:r>
              <a:rPr lang="cs-CZ" sz="1600" smtClean="0"/>
              <a:t>0 – tekutá – po operačních stavech, neplnohodnotná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1 – kašovitá – po operačních stavech, téměř plnohodnotná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2 – šetřící – horečnatá onemocnění, nemoci trávicího ústrojí, lehce stravitelná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3 – racionální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4 – s omezením tuků – choroby žlučníku, pankreatu, hepatitida, lehčí on. střev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5 – bezezbytková –  při průjmových nem., nemocí střev, omezuje se  vláknina, mléko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6 – nízkobílkovinná – choroby ledvin, důležité znát na kolik gramů bílkovin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7 – nízkocholesterolová – ateroskleroza, hyperlipidemie, nem. žlučníku, pankeratu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8 – redukční - obezita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9 – diabetická – na 250, 275, 300 g sacharidů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10 – neslaná – choroby srdce, otoky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11 – výživná – AIDS, tuberkuloza, podvýživa, rekonvalescence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12, 13 – strava dětí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14 – výběrová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                            --- BEZ, VEG, OK, 3P, 4S, ROZ, H/K, 800 kcal apod.</a:t>
            </a:r>
          </a:p>
          <a:p>
            <a:pPr eaLnBrk="1" hangingPunct="1">
              <a:lnSpc>
                <a:spcPct val="80000"/>
              </a:lnSpc>
            </a:pPr>
            <a:endParaRPr lang="cs-CZ" sz="1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/>
              <a:t>     </a:t>
            </a:r>
            <a:r>
              <a:rPr lang="cs-CZ" u="sng"/>
              <a:t>Druhy stravy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                    Vegetariánská 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b="1" u="sng" smtClean="0"/>
              <a:t>Vegani</a:t>
            </a:r>
            <a:r>
              <a:rPr lang="cs-CZ" smtClean="0"/>
              <a:t> - </a:t>
            </a:r>
            <a:r>
              <a:rPr lang="cs-CZ" sz="1800" smtClean="0"/>
              <a:t>vylučují veškeré potraviny</a:t>
            </a:r>
            <a:r>
              <a:rPr lang="cs-CZ" smtClean="0"/>
              <a:t> </a:t>
            </a:r>
            <a:r>
              <a:rPr lang="cs-CZ" sz="1800" smtClean="0"/>
              <a:t>živočišného pův. vč. MEDU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b="1" u="sng" smtClean="0"/>
              <a:t>Vitariáni</a:t>
            </a:r>
            <a:r>
              <a:rPr lang="cs-CZ" sz="2000" u="sng" smtClean="0"/>
              <a:t> - </a:t>
            </a:r>
            <a:r>
              <a:rPr lang="cs-CZ" sz="1800" smtClean="0"/>
              <a:t>konzumují syrovou rostlinou stravu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b="1" u="sng" smtClean="0"/>
              <a:t>Laktovegetariáni</a:t>
            </a:r>
            <a:r>
              <a:rPr lang="cs-CZ" sz="1800" smtClean="0"/>
              <a:t> – k rostlinné stravě přidávají i mléko a ml. Výrobky</a:t>
            </a:r>
          </a:p>
          <a:p>
            <a:pPr eaLnBrk="1" hangingPunct="1">
              <a:lnSpc>
                <a:spcPct val="90000"/>
              </a:lnSpc>
            </a:pPr>
            <a:r>
              <a:rPr lang="cs-CZ" sz="1800" b="1" u="sng" smtClean="0"/>
              <a:t>Laktoovovegetariáni </a:t>
            </a:r>
            <a:r>
              <a:rPr lang="cs-CZ" sz="1800" smtClean="0"/>
              <a:t> - rostlinná strava, mléčná a vejce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b="1" u="sng" smtClean="0"/>
              <a:t>Semivegetarián</a:t>
            </a:r>
            <a:r>
              <a:rPr lang="cs-CZ" sz="1800" smtClean="0"/>
              <a:t>i – konzumují ryby i drůbež /d.č. 3a/ jedná se o přechod na smíšenou stravu</a:t>
            </a:r>
          </a:p>
          <a:p>
            <a:pPr eaLnBrk="1" hangingPunct="1">
              <a:lnSpc>
                <a:spcPct val="90000"/>
              </a:lnSpc>
            </a:pPr>
            <a:endParaRPr lang="cs-CZ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800" smtClean="0"/>
              <a:t>               </a:t>
            </a:r>
            <a:r>
              <a:rPr lang="cs-CZ" sz="1800" b="1" u="sng" smtClean="0"/>
              <a:t>JEDNÁ SE O STRAVU NEPLNOHODNOTNOU  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b="1" smtClean="0"/>
              <a:t>                </a:t>
            </a:r>
            <a:r>
              <a:rPr lang="cs-CZ" b="1" smtClean="0"/>
              <a:t>Makrobiotická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b="1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patří mezi výživové směry, které se projevují v mnoha formách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vyloučeny veškeré živočišné produkty vč. salátů, ovoce a sladkých pokrmů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příjem vody se omezuje na minimum!!</a:t>
            </a:r>
          </a:p>
          <a:p>
            <a:pPr eaLnBrk="1" hangingPunct="1">
              <a:lnSpc>
                <a:spcPct val="90000"/>
              </a:lnSpc>
            </a:pPr>
            <a:endParaRPr lang="cs-CZ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b="1" smtClean="0"/>
              <a:t>       TATO STRAVA JE ZCELA NEPLNOHODNOTNÁ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b="1" smtClean="0"/>
              <a:t>                    A JE PŘED NÍ NUTNO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000" b="1" smtClean="0"/>
              <a:t>                            VAROVAT  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/>
              <a:t>Malnutrice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Malnutrice je stav, kdy organismus nedostává takové množství nutrientů, aby naplnily jeho potřebu.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Může k ní dojít nedostatečným přívodem, zvýšenou potřebou či kombinací obou</a:t>
            </a:r>
            <a:r>
              <a:rPr lang="cs-CZ" sz="240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Malnutrice byla poprvé popsána roku 1920.</a:t>
            </a:r>
            <a:endParaRPr lang="cs-CZ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smtClean="0"/>
              <a:t>Výskyt malnutrice v nemocnici:</a:t>
            </a:r>
            <a:r>
              <a:rPr lang="cs-CZ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20-70% (FTN 20% při přijetí, 50% v průběhu hospitalizace)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smtClean="0"/>
              <a:t>Malnutrice ohrožující život</a:t>
            </a:r>
            <a:r>
              <a:rPr lang="cs-CZ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cca 3% hospitalizovaných vyžadují nutně léčbu umělou výživou, jinak zemřou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Malnutrice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b="1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sz="3600" b="1" smtClean="0"/>
              <a:t>      Malnutrice je choroba, kterou je nutné       </a:t>
            </a:r>
          </a:p>
          <a:p>
            <a:pPr eaLnBrk="1" hangingPunct="1">
              <a:buFontTx/>
              <a:buNone/>
            </a:pPr>
            <a:r>
              <a:rPr lang="cs-CZ" sz="3600" b="1" smtClean="0"/>
              <a:t>          diagnostikovat a patřičně léčit !!</a:t>
            </a:r>
          </a:p>
          <a:p>
            <a:pPr eaLnBrk="1" hangingPunct="1">
              <a:buFontTx/>
              <a:buNone/>
            </a:pPr>
            <a:endParaRPr lang="cs-CZ" sz="36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z="2800" smtClean="0"/>
          </a:p>
          <a:p>
            <a:pPr eaLnBrk="1" hangingPunct="1"/>
            <a:endParaRPr lang="cs-CZ" sz="20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Kdy vzniká</a:t>
            </a:r>
            <a:r>
              <a:rPr lang="cs-CZ"/>
              <a:t/>
            </a:r>
            <a:br>
              <a:rPr lang="cs-CZ"/>
            </a:b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po 10 dnech hladovění</a:t>
            </a:r>
          </a:p>
          <a:p>
            <a:pPr eaLnBrk="1" hangingPunct="1"/>
            <a:r>
              <a:rPr lang="cs-CZ" sz="2800" smtClean="0"/>
              <a:t>BMI méně než 20</a:t>
            </a:r>
          </a:p>
          <a:p>
            <a:pPr eaLnBrk="1" hangingPunct="1"/>
            <a:r>
              <a:rPr lang="cs-CZ" sz="2800" smtClean="0"/>
              <a:t>úbytkem nebo nárůstem hmotnosti</a:t>
            </a:r>
          </a:p>
          <a:p>
            <a:pPr eaLnBrk="1" hangingPunct="1"/>
            <a:r>
              <a:rPr lang="cs-CZ" sz="2800" smtClean="0"/>
              <a:t>vyšší úbytek než 10% za krátký čas</a:t>
            </a:r>
          </a:p>
          <a:p>
            <a:pPr eaLnBrk="1" hangingPunct="1"/>
            <a:r>
              <a:rPr lang="cs-CZ" sz="2800" smtClean="0"/>
              <a:t>příjem energie pod 80%</a:t>
            </a:r>
          </a:p>
          <a:p>
            <a:pPr eaLnBrk="1" hangingPunct="1"/>
            <a:r>
              <a:rPr lang="cs-CZ" sz="2800" smtClean="0"/>
              <a:t>špatné trávení</a:t>
            </a:r>
          </a:p>
          <a:p>
            <a:pPr eaLnBrk="1" hangingPunct="1"/>
            <a:r>
              <a:rPr lang="cs-CZ" sz="2800" smtClean="0"/>
              <a:t>špatné vstřebávání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Nedostatečná nutriční péče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nekryje aktuální nutriční potřebu nemocného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nedoplňuje vzniklé nutriční deficity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neposkytuje takové živiny a doplňky, které jsou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potřebné k řešení aktuální preventivní či léčebné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cs-CZ" sz="2400" smtClean="0"/>
              <a:t>	 potřeby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vystavuje pacienta nutričním deficitům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ohrožuje pacienta rizikem malnutrice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endParaRPr lang="cs-CZ" sz="18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b="1" u="sng" smtClean="0"/>
              <a:t>Podíl na malnutrici: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stáří 						50 %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respirační choroby				45 %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zánětlivá střevní onemocnění         		 80 %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pacienti s maligními tumory			85 %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b="1" u="sng" smtClean="0"/>
              <a:t>Příčiny :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snížená chuť k jídlu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porucha trávení, malabsorpce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b="1" smtClean="0"/>
              <a:t>zvýšené ztráty</a:t>
            </a:r>
          </a:p>
          <a:p>
            <a:pPr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SPRÁVNÝ POMĚR ŽIVIN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z="2000" smtClean="0"/>
              <a:t>             /Z CELKOVÉHO DENNÍHO PŘÍJMU/</a:t>
            </a:r>
          </a:p>
          <a:p>
            <a:pPr eaLnBrk="1" hangingPunct="1"/>
            <a:endParaRPr lang="cs-CZ" sz="2000" smtClean="0"/>
          </a:p>
          <a:p>
            <a:pPr eaLnBrk="1" hangingPunct="1"/>
            <a:r>
              <a:rPr lang="cs-CZ" smtClean="0"/>
              <a:t>20% BÍLKOVIN</a:t>
            </a:r>
          </a:p>
          <a:p>
            <a:pPr eaLnBrk="1" hangingPunct="1"/>
            <a:r>
              <a:rPr lang="cs-CZ" smtClean="0"/>
              <a:t>30% TUKŮ</a:t>
            </a:r>
          </a:p>
          <a:p>
            <a:pPr eaLnBrk="1" hangingPunct="1"/>
            <a:r>
              <a:rPr lang="cs-CZ" smtClean="0"/>
              <a:t>50 % SACHARIDŮ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Výživa umělá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800" smtClean="0"/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nemoci spojené s GIT mají řadu pro pacienta nepříjemných příznaků: nechutenství, nauzea-pocit na zvracení, emesis- zvracení, pálení žáhy, říhání, nadýmání, bolest, průjem, zácpa a další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tyto všechny příznaky většinou zapříčiňují, že pacient </a:t>
            </a:r>
            <a:r>
              <a:rPr lang="cs-CZ" sz="2800" b="1" u="sng" smtClean="0"/>
              <a:t>odmítá přijímat potravu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Druhy umělé výživy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vždy se jedná  o průmyslově vyráběnou plnohodnotnou stravu</a:t>
            </a:r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v takových to případech vyvážený přísun potravy, tzn. výživu bohatou na B, T, S, vitamíny a minerální látky, zajišťujeme pomocí: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    </a:t>
            </a:r>
            <a:r>
              <a:rPr lang="cs-CZ" sz="2800" smtClean="0"/>
              <a:t>a) </a:t>
            </a:r>
            <a:r>
              <a:rPr lang="cs-CZ" sz="2800" b="1" smtClean="0"/>
              <a:t>parenterální výživy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b) </a:t>
            </a:r>
            <a:r>
              <a:rPr lang="cs-CZ" sz="2800" b="1" smtClean="0"/>
              <a:t>enterální výživy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Parenterální výživa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000" b="1" u="sng" smtClean="0"/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výživa podávaná pomocí infuzních setů  do krevního řečiště, buď cestou periferní  nebo centrální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tato výživa splňuje všechny  požadavky vyvážené stravy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umožňuje rychlé doplnění chybějících živin.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obsahuje B, T, S, vitamíny, minerální látky v správném poměru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zároveň je organismu dodávána  i velmi potřebná </a:t>
            </a:r>
            <a:r>
              <a:rPr lang="cs-CZ" sz="2800" b="1" smtClean="0"/>
              <a:t>tekutina</a:t>
            </a:r>
            <a:endParaRPr lang="cs-CZ" sz="28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Enterální výživa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cs-CZ" sz="1600" b="1" u="sng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cs-CZ" sz="2400" dirty="0"/>
              <a:t>podávání potravy pomocí zavedené </a:t>
            </a:r>
            <a:r>
              <a:rPr lang="cs-CZ" sz="2400" dirty="0" smtClean="0"/>
              <a:t>sondy, </a:t>
            </a:r>
            <a:r>
              <a:rPr lang="cs-CZ" sz="2400" dirty="0"/>
              <a:t>kdy hlavní podmínkou je zachovaná alespoň  částečná funkce zažívacího ústrojí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cs-CZ" sz="2400" dirty="0"/>
              <a:t>způsobů zavedení sondy je několik: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nasogastricky</a:t>
            </a:r>
            <a:endParaRPr lang="cs-CZ" sz="24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nasoduodenálně</a:t>
            </a:r>
            <a:endParaRPr lang="cs-CZ" sz="24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nasojejunálně</a:t>
            </a:r>
            <a:endParaRPr lang="cs-CZ" sz="24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perkutální</a:t>
            </a:r>
            <a:r>
              <a:rPr lang="cs-CZ" sz="2400" dirty="0"/>
              <a:t>  endoskopická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gastrostomie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duedenostomie</a:t>
            </a:r>
            <a:endParaRPr lang="cs-CZ" sz="24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         </a:t>
            </a:r>
            <a:r>
              <a:rPr lang="cs-CZ" sz="2400" dirty="0" err="1"/>
              <a:t>jejunostomie</a:t>
            </a:r>
            <a:r>
              <a:rPr lang="cs-CZ" sz="2400" dirty="0"/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      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cs-CZ" sz="2400" dirty="0"/>
              <a:t>vždy se musí před a po podání stravy sonda propláchnout vodou  !!!!!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/>
              <a:t/>
            </a:r>
            <a:br>
              <a:rPr lang="cs-CZ" sz="4000"/>
            </a:br>
            <a:r>
              <a:rPr lang="cs-CZ" sz="4000"/>
              <a:t> Enterální výživa podávaná per os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1800" b="1" u="sng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 smtClean="0"/>
              <a:t>   </a:t>
            </a:r>
            <a:r>
              <a:rPr lang="cs-CZ" sz="2000" b="1" smtClean="0"/>
              <a:t>musí splňovat 3 základní kriteria</a:t>
            </a: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musí být </a:t>
            </a:r>
            <a:r>
              <a:rPr lang="cs-CZ" sz="2400" b="1" u="sng" smtClean="0"/>
              <a:t>mechanicky šetřící</a:t>
            </a:r>
            <a:r>
              <a:rPr lang="cs-CZ" sz="2400" smtClean="0"/>
              <a:t> - při přípravě pokrmů upřednostňujeme potraviny,  které co nejméně zatěžují zažívací trakt 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musí být </a:t>
            </a:r>
            <a:r>
              <a:rPr lang="cs-CZ" sz="2400" b="1" u="sng" smtClean="0"/>
              <a:t>chemicky šetřící</a:t>
            </a:r>
            <a:r>
              <a:rPr lang="cs-CZ" sz="2400" smtClean="0"/>
              <a:t> - vynecháváme aromatické potraviny, ostré koření, z technolog.úprav smažení - kdy dochází ke vzniku  karcinogenních látek a pokrmy takto upravené jsou hůře stravitelné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musí být </a:t>
            </a:r>
            <a:r>
              <a:rPr lang="cs-CZ" sz="2400" b="1" u="sng" smtClean="0"/>
              <a:t>termicky šetřící</a:t>
            </a:r>
            <a:r>
              <a:rPr lang="cs-CZ" sz="2400" smtClean="0"/>
              <a:t> - přijímaná potrava nesmí být příliš horká ani studená.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/>
              <a:t>Sipping</a:t>
            </a:r>
            <a:br>
              <a:rPr lang="cs-CZ"/>
            </a:br>
            <a:endParaRPr lang="cs-CZ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Doplněk energetického příjmu – při částečném příjmu klasické potravy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</a:t>
            </a:r>
            <a:r>
              <a:rPr lang="cs-CZ" sz="2000" smtClean="0"/>
              <a:t>1-3/4/ ks/den</a:t>
            </a:r>
            <a:endParaRPr lang="cs-CZ" sz="2400" smtClean="0"/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  <a:endParaRPr lang="cs-CZ" sz="2000" smtClean="0"/>
          </a:p>
          <a:p>
            <a:pPr eaLnBrk="1" hangingPunct="1"/>
            <a:r>
              <a:rPr lang="cs-CZ" sz="2400" smtClean="0"/>
              <a:t>Celodenní pokrytí energetického příjmu</a:t>
            </a:r>
          </a:p>
          <a:p>
            <a:pPr eaLnBrk="1" hangingPunct="1">
              <a:buFontTx/>
              <a:buNone/>
            </a:pPr>
            <a:r>
              <a:rPr lang="cs-CZ" sz="2000" smtClean="0"/>
              <a:t>     6-8  ks/den</a:t>
            </a:r>
          </a:p>
          <a:p>
            <a:pPr eaLnBrk="1" hangingPunct="1">
              <a:buFontTx/>
              <a:buNone/>
            </a:pPr>
            <a:endParaRPr lang="cs-CZ" sz="2000" smtClean="0"/>
          </a:p>
          <a:p>
            <a:pPr eaLnBrk="1" hangingPunct="1"/>
            <a:r>
              <a:rPr lang="cs-CZ" sz="2000" b="1" smtClean="0"/>
              <a:t>Průmyslově výráběno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Pitný režim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vždy je nutné udržet rovnováhu mezi příjmem a výdejem tekutin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napít bychom se měli ještě dříve než pocítíme žízeň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pokud chceme zjistit, zda přijímáme dostatek tekutin, stačí, podíváme-li se, jaké je množství a zbarvení moči. Pokud má moč tmavou barvu, je to známka nedostatečného zásobení tekutinami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pozor ale na některé doplňky výživy, zejména vitaminové preparáty zbarvují moč tmavě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Doporučená denní dávka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>
              <a:buFontTx/>
              <a:buNone/>
            </a:pPr>
            <a:r>
              <a:rPr lang="cs-CZ" sz="4000" b="1" smtClean="0"/>
              <a:t>       30 ml/kg/den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příklad:</a:t>
            </a:r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  <a:r>
              <a:rPr lang="cs-CZ" sz="1800" smtClean="0"/>
              <a:t>80 -ti kg žena/muž        ……    denně vhodné vypít 2,4 l tekutin/den</a:t>
            </a:r>
          </a:p>
          <a:p>
            <a:pPr eaLnBrk="1" hangingPunct="1">
              <a:buFontTx/>
              <a:buNone/>
            </a:pPr>
            <a:r>
              <a:rPr lang="cs-CZ" sz="1800" smtClean="0"/>
              <a:t>      50–ti kg žena/muž        ……    denně vhodné vypít  1,5 l tekutin/den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RIZIKA </a:t>
            </a:r>
            <a:r>
              <a:rPr lang="cs-CZ" sz="2800" b="1" u="sng"/>
              <a:t>malého příjmu tekutin</a:t>
            </a:r>
            <a:endParaRPr lang="cs-CZ" sz="2800" u="sng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4479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b="1" smtClean="0"/>
              <a:t>Nedostatek tekutin způsobuje dehydrataci organismu, což vnímají ze všeho nejdříve mozkové buňky -  proto dochází k bolestem hlavy až poruchám psychiky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Akutní nedostatek tekutin se projevuje žízní(při ztrátě 2% tělesné hmotnosti), větší ztráty vody vedou k poklesu fyzické i psychické výkonnosti, pocitu slabosti, nevolnosti až křečím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Chronický(dlouhodobý) nedostatek tekutin má za následek stálou únavnost, pokles výkonnosti (často u sportovců) a samozřejmě větší pravděpodobnost vzniku ledvinových kamenů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/>
              <a:t>Proč vlastně pít?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/>
            </a:r>
            <a:br>
              <a:rPr lang="cs-CZ" sz="2800" smtClean="0"/>
            </a:br>
            <a:r>
              <a:rPr lang="cs-CZ" sz="2800" smtClean="0"/>
              <a:t>Dostatek tekutin zajišťuje nejen látkovou výměnu a dobrou funkci ledvin čili vylučování škodlivých látek, které v těle vznikají.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Umožňuje také plnou výkonnost doslova všech ostatních orgánů, tělesných i duševních funkcí a v neposlední řadě stojí i podpora normálního vzhledu pokožky.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u="sng"/>
              <a:t>Vitamíny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Vitamínů je celá řada a každý z nich má svoji specifickou funkci.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Tělo si je neumí vytvářet a musí je dostávat s potravou.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Téměř všechny potraviny obsahují některé z vitamínů.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     Pro dostatečný příjem všech vitamínů je důležitý hlavně příjem </a:t>
            </a:r>
            <a:r>
              <a:rPr lang="cs-CZ" sz="2800" b="1" smtClean="0"/>
              <a:t>zeleniny a ovoce</a:t>
            </a:r>
            <a:r>
              <a:rPr lang="cs-CZ" sz="2800" smtClean="0"/>
              <a:t>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/>
              <a:t>Důsledky špatného pitného režimu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při 5 % dehydrataci již hrozí přehřátí, oběhové selhání a šok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vedle opakované bolesti hlavy nebo zácpy může docházet k poruchám funkce ledvin a vzniku ledvinových a močových kamenů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dehydratací se také zvyšuje riziko vzniku infekce močových cest, zánětu slepého střeva, některých druhů rakoviny (např. rekta a močového měchýře) i kardiovaskulárních chorob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civilizační choroby jsou buď prvním příznakem nebo následkem trvalé mírné dehydratace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Podání stravy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  </a:t>
            </a:r>
          </a:p>
          <a:p>
            <a:pPr eaLnBrk="1" hangingPunct="1">
              <a:buFontTx/>
              <a:buNone/>
            </a:pPr>
            <a:r>
              <a:rPr lang="cs-CZ" smtClean="0"/>
              <a:t>   Sebelépe a sebechutněji  připravené jídlo, které je nevhodně a podáno</a:t>
            </a:r>
          </a:p>
          <a:p>
            <a:pPr eaLnBrk="1" hangingPunct="1">
              <a:buFontTx/>
              <a:buNone/>
            </a:pPr>
            <a:r>
              <a:rPr lang="cs-CZ" smtClean="0"/>
              <a:t>   je pacietovi, či starému nemohoucímu člověku spíše přítěží.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554163"/>
            <a:ext cx="8740775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    </a:t>
            </a:r>
            <a:r>
              <a:rPr lang="cs-CZ" sz="2400" u="sng" smtClean="0"/>
              <a:t>Použitá literatura</a:t>
            </a:r>
            <a:r>
              <a:rPr lang="cs-CZ" u="sng" smtClean="0"/>
              <a:t>: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</a:t>
            </a:r>
            <a:r>
              <a:rPr lang="cs-CZ" sz="1600" smtClean="0"/>
              <a:t>SVAČINA, Štěpán. </a:t>
            </a:r>
            <a:r>
              <a:rPr lang="cs-CZ" sz="1600" i="1" smtClean="0"/>
              <a:t>Klinická dietologie</a:t>
            </a:r>
            <a:r>
              <a:rPr lang="cs-CZ" sz="1600" smtClean="0"/>
              <a:t>. Vyd. 1. Praha: Grada, 2008, 381 s. ISBN 978-80-247-</a:t>
            </a:r>
          </a:p>
          <a:p>
            <a:pPr eaLnBrk="1" hangingPunct="1">
              <a:buFontTx/>
              <a:buNone/>
            </a:pPr>
            <a:r>
              <a:rPr lang="cs-CZ" sz="1600" smtClean="0"/>
              <a:t>2256-6.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STARNOVSKÁ, Tamara a Eva CHOCENSKÁ. </a:t>
            </a:r>
            <a:r>
              <a:rPr lang="cs-CZ" sz="1600" i="1" smtClean="0"/>
              <a:t>Nutriční terapie</a:t>
            </a:r>
            <a:r>
              <a:rPr lang="cs-CZ" sz="1600" smtClean="0"/>
              <a:t>. 1. vyd. Praha: Galén, 2006, 39 s. Edice CARE. ISBN 80-726-2387-7.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KOHOUT, Pavel a Eva KOTRLÍKOVÁ. </a:t>
            </a:r>
            <a:r>
              <a:rPr lang="cs-CZ" sz="1600" i="1" smtClean="0"/>
              <a:t>Základy klinické výživy</a:t>
            </a:r>
            <a:r>
              <a:rPr lang="cs-CZ" sz="1600" smtClean="0"/>
              <a:t>. Vyd. 1. Praha: Krigl, 2005, 113 s. ISBN 80-869-1208-6.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          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             Děkuji za pozornost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z="1800" b="1" smtClean="0"/>
              <a:t>Iveta Čížková, </a:t>
            </a:r>
          </a:p>
          <a:p>
            <a:pPr eaLnBrk="1" hangingPunct="1">
              <a:buFontTx/>
              <a:buNone/>
            </a:pPr>
            <a:r>
              <a:rPr lang="cs-CZ" sz="1800" b="1" smtClean="0"/>
              <a:t>registrovaný nutriční terapeut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Vláknina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je nedílnou a nezastupitelnou součástí  naší stravy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komplexní látka (tvořená především sacharidy) většinou rostlinného původu, jejíž místo ve zdravé výživě je stále nedoceněno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konzumace vlákniny je nezbytná nejen pro regulaci trávicího procesu, ale také pro normalizaci mnohých metabolických procesů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podporuje peristaltiku střev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zlepšuje resorpci živin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působí proti průjmu, ale i proti zácpě, reguluje frekvenci stolice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snižuje riziko hemeroidů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Typy vlákniny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1800" smtClean="0"/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Vláknina</a:t>
            </a:r>
            <a:r>
              <a:rPr lang="cs-CZ" sz="2400" smtClean="0"/>
              <a:t> </a:t>
            </a:r>
            <a:r>
              <a:rPr lang="cs-CZ" sz="2400" b="1" smtClean="0"/>
              <a:t>rozpustná</a:t>
            </a:r>
            <a:r>
              <a:rPr lang="cs-CZ" sz="2400" smtClean="0"/>
              <a:t> ve vodě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Vláknina</a:t>
            </a:r>
            <a:r>
              <a:rPr lang="cs-CZ" sz="2400" smtClean="0"/>
              <a:t> </a:t>
            </a:r>
            <a:r>
              <a:rPr lang="cs-CZ" sz="2400" b="1" smtClean="0"/>
              <a:t>nerozpustná </a:t>
            </a:r>
            <a:r>
              <a:rPr lang="cs-CZ" sz="2400" smtClean="0"/>
              <a:t>ve vodě 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oba typy vlákniny regulují práci střev,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   avšak různým způsobem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b="1" i="1" smtClean="0"/>
              <a:t>doporučovaný celodenní příjem vlákniny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i="1" smtClean="0"/>
              <a:t>               je 30 – 40 g na den</a:t>
            </a: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b="1" i="1" u="sng" smtClean="0"/>
              <a:t>Vláknina ve vodě rozpustná</a:t>
            </a:r>
            <a:r>
              <a:rPr lang="cs-CZ" sz="2400" b="1" i="1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="1" i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i="1" smtClean="0"/>
              <a:t>pohyb potravy zažívacím traktem zpomaluje</a:t>
            </a:r>
            <a:r>
              <a:rPr lang="cs-CZ" sz="2400" smtClean="0"/>
              <a:t> </a:t>
            </a:r>
            <a:r>
              <a:rPr lang="cs-CZ" sz="2400" i="1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cs-CZ" sz="2400" i="1" smtClean="0"/>
          </a:p>
          <a:p>
            <a:pPr eaLnBrk="1" hangingPunct="1">
              <a:lnSpc>
                <a:spcPct val="90000"/>
              </a:lnSpc>
            </a:pPr>
            <a:r>
              <a:rPr lang="cs-CZ" sz="2400" i="1" smtClean="0"/>
              <a:t>zdroje rozpustné vlákniny zahrnují celozrnné výrobky z ječmene, rýže, kukuřice a ovsa, dále pak  fazole, jablka, hrušky, citrusové plody, banány, mrkev, švestky, brusinky, mořské chaluhy</a:t>
            </a:r>
            <a:r>
              <a:rPr lang="cs-CZ" sz="2400" smtClean="0"/>
              <a:t> </a:t>
            </a:r>
            <a:endParaRPr lang="cs-CZ" sz="2400" i="1" smtClean="0"/>
          </a:p>
          <a:p>
            <a:pPr eaLnBrk="1" hangingPunct="1">
              <a:lnSpc>
                <a:spcPct val="90000"/>
              </a:lnSpc>
            </a:pPr>
            <a:endParaRPr lang="cs-CZ" sz="24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i="1" u="sng" smtClean="0"/>
              <a:t>Vláknina ve vodě nerozpustná</a:t>
            </a:r>
            <a:r>
              <a:rPr lang="cs-CZ" sz="2800" b="1" i="1" smtClean="0"/>
              <a:t> </a:t>
            </a:r>
          </a:p>
          <a:p>
            <a:pPr eaLnBrk="1" hangingPunct="1"/>
            <a:endParaRPr lang="cs-CZ" sz="2800" b="1" i="1" smtClean="0"/>
          </a:p>
          <a:p>
            <a:pPr eaLnBrk="1" hangingPunct="1"/>
            <a:r>
              <a:rPr lang="cs-CZ" sz="2400" i="1" smtClean="0"/>
              <a:t>změkčuje stolici a vytváří její objem</a:t>
            </a:r>
            <a:r>
              <a:rPr lang="cs-CZ" sz="2800" smtClean="0"/>
              <a:t> </a:t>
            </a:r>
          </a:p>
          <a:p>
            <a:pPr eaLnBrk="1" hangingPunct="1"/>
            <a:r>
              <a:rPr lang="cs-CZ" sz="2400" smtClean="0"/>
              <a:t>tato vláknina působí jako prevence rakoviny střev , </a:t>
            </a:r>
          </a:p>
          <a:p>
            <a:pPr eaLnBrk="1" hangingPunct="1"/>
            <a:r>
              <a:rPr lang="cs-CZ" sz="2400" smtClean="0"/>
              <a:t>ve střevě také dochází  k vazbě cholesterolu a žlučových kyselin. </a:t>
            </a:r>
          </a:p>
          <a:p>
            <a:pPr eaLnBrk="1" hangingPunct="1"/>
            <a:r>
              <a:rPr lang="cs-CZ" sz="2400" smtClean="0"/>
              <a:t>zdrojem této vlákniny je </a:t>
            </a:r>
            <a:r>
              <a:rPr lang="cs-CZ" sz="2400" i="1" smtClean="0"/>
              <a:t> kořenová a listová zelenina, zrniny</a:t>
            </a:r>
            <a:r>
              <a:rPr lang="cs-CZ" sz="2400" smtClean="0"/>
              <a:t> , fazole</a:t>
            </a:r>
          </a:p>
          <a:p>
            <a:pPr eaLnBrk="1" hangingPunct="1"/>
            <a:endParaRPr lang="cs-CZ" sz="2400" smtClean="0"/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/>
              <a:t>Minerální látky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minerální látky hrají v našem těle řadu významných rolí, některé jsou potřebné např. k udržení integrity kosti či zubů , jiné tvoří nezbytnou součást enzymů uplatňujících se v základních biochem. procesech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naše tělo si minerály neumí samo vyrobit  jsme tedy odkázáni na jejich příjem v potravě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470</TotalTime>
  <Words>1737</Words>
  <Application>Microsoft Office PowerPoint</Application>
  <PresentationFormat>Předvádění na obrazovce (4:3)</PresentationFormat>
  <Paragraphs>299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1" baseType="lpstr">
      <vt:lpstr>Comic Sans MS</vt:lpstr>
      <vt:lpstr>Arial</vt:lpstr>
      <vt:lpstr>Franklin Gothic Medium</vt:lpstr>
      <vt:lpstr>Franklin Gothic Book</vt:lpstr>
      <vt:lpstr>Wingdings 2</vt:lpstr>
      <vt:lpstr>Calibri</vt:lpstr>
      <vt:lpstr>Times New Roman</vt:lpstr>
      <vt:lpstr>Cesta</vt:lpstr>
      <vt:lpstr>ZákladY výživy              </vt:lpstr>
      <vt:lpstr>ZÁKLADNÍ ŽIVINY </vt:lpstr>
      <vt:lpstr>SPRÁVNÝ POMĚR ŽIVIN</vt:lpstr>
      <vt:lpstr>Vitamíny</vt:lpstr>
      <vt:lpstr>Vláknina</vt:lpstr>
      <vt:lpstr>Typy vlákniny</vt:lpstr>
      <vt:lpstr>Snímek 7</vt:lpstr>
      <vt:lpstr>Snímek 8</vt:lpstr>
      <vt:lpstr>Minerální látky</vt:lpstr>
      <vt:lpstr>Důležité  !!!</vt:lpstr>
      <vt:lpstr>VYUŽITÍ JEDNOTLIVÝCH SLOŽEK</vt:lpstr>
      <vt:lpstr>Sacharidy dělíme na :</vt:lpstr>
      <vt:lpstr>Snímek 13</vt:lpstr>
      <vt:lpstr>Bílkoviny dělíme na : </vt:lpstr>
      <vt:lpstr>Snímek 15</vt:lpstr>
      <vt:lpstr>Tuky dělíme na :</vt:lpstr>
      <vt:lpstr>Léčebná výživa </vt:lpstr>
      <vt:lpstr>Účel léčebné stravy</vt:lpstr>
      <vt:lpstr>Rozdíly</vt:lpstr>
      <vt:lpstr>Dělení léčebné výživy</vt:lpstr>
      <vt:lpstr>Dietní systém </vt:lpstr>
      <vt:lpstr>Druhy diet</vt:lpstr>
      <vt:lpstr>     Druhy stravy</vt:lpstr>
      <vt:lpstr>Snímek 24</vt:lpstr>
      <vt:lpstr>Malnutrice</vt:lpstr>
      <vt:lpstr>Malnutrice</vt:lpstr>
      <vt:lpstr>Kdy vzniká </vt:lpstr>
      <vt:lpstr>Nedostatečná nutriční péče</vt:lpstr>
      <vt:lpstr>Snímek 29</vt:lpstr>
      <vt:lpstr>Výživa umělá</vt:lpstr>
      <vt:lpstr>Druhy umělé výživy</vt:lpstr>
      <vt:lpstr>Parenterální výživa</vt:lpstr>
      <vt:lpstr>Enterální výživa</vt:lpstr>
      <vt:lpstr>  Enterální výživa podávaná per os</vt:lpstr>
      <vt:lpstr>Sipping </vt:lpstr>
      <vt:lpstr>Pitný režim</vt:lpstr>
      <vt:lpstr>Doporučená denní dávka</vt:lpstr>
      <vt:lpstr>RIZIKA malého příjmu tekutin</vt:lpstr>
      <vt:lpstr>Proč vlastně pít?</vt:lpstr>
      <vt:lpstr>Důsledky špatného pitného režimu</vt:lpstr>
      <vt:lpstr>Podání stravy</vt:lpstr>
      <vt:lpstr>Zdroje:</vt:lpstr>
      <vt:lpstr>Snímek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Verunka</dc:creator>
  <cp:lastModifiedBy>Honza</cp:lastModifiedBy>
  <cp:revision>20</cp:revision>
  <dcterms:created xsi:type="dcterms:W3CDTF">2010-01-17T19:36:17Z</dcterms:created>
  <dcterms:modified xsi:type="dcterms:W3CDTF">2014-06-18T13:28:58Z</dcterms:modified>
</cp:coreProperties>
</file>