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C8E60-CB8F-484E-BF66-CF4A80445763}" type="doc">
      <dgm:prSet loTypeId="urn:microsoft.com/office/officeart/2005/8/layout/radial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83AFBE9-1A7D-46ED-AE5D-3066A01BC7CE}">
      <dgm:prSet phldrT="[Text]"/>
      <dgm:spPr/>
      <dgm:t>
        <a:bodyPr/>
        <a:lstStyle/>
        <a:p>
          <a:r>
            <a:rPr lang="cs-CZ" b="1" dirty="0" err="1" smtClean="0"/>
            <a:t>Grouper</a:t>
          </a:r>
          <a:r>
            <a:rPr lang="cs-CZ" b="1" dirty="0" smtClean="0"/>
            <a:t> </a:t>
          </a:r>
          <a:r>
            <a:rPr lang="cs-CZ" dirty="0" smtClean="0"/>
            <a:t>(Algoritmus klasifikace)</a:t>
          </a:r>
          <a:endParaRPr lang="cs-CZ" dirty="0"/>
        </a:p>
      </dgm:t>
    </dgm:pt>
    <dgm:pt modelId="{48967A0B-BA91-41CB-BB8B-E8EA277FD05D}" type="parTrans" cxnId="{D91974D5-3B7E-4090-8110-B9C5940DA068}">
      <dgm:prSet/>
      <dgm:spPr/>
      <dgm:t>
        <a:bodyPr/>
        <a:lstStyle/>
        <a:p>
          <a:endParaRPr lang="cs-CZ"/>
        </a:p>
      </dgm:t>
    </dgm:pt>
    <dgm:pt modelId="{D8981468-892D-4E76-B02F-BA54D2F7582A}" type="sibTrans" cxnId="{D91974D5-3B7E-4090-8110-B9C5940DA068}">
      <dgm:prSet/>
      <dgm:spPr/>
      <dgm:t>
        <a:bodyPr/>
        <a:lstStyle/>
        <a:p>
          <a:endParaRPr lang="cs-CZ"/>
        </a:p>
      </dgm:t>
    </dgm:pt>
    <dgm:pt modelId="{4780C99A-603C-4D6C-B65B-441887577984}">
      <dgm:prSet phldrT="[Text]"/>
      <dgm:spPr/>
      <dgm:t>
        <a:bodyPr/>
        <a:lstStyle/>
        <a:p>
          <a:r>
            <a:rPr lang="cs-CZ" dirty="0" smtClean="0"/>
            <a:t>Údaje o hospitalizaci</a:t>
          </a:r>
          <a:endParaRPr lang="cs-CZ" dirty="0"/>
        </a:p>
      </dgm:t>
    </dgm:pt>
    <dgm:pt modelId="{83F766C4-BFAE-4EB4-A66F-63510EB2DE2D}" type="parTrans" cxnId="{AE8A3117-2506-44D5-9B05-637C34BCF1CE}">
      <dgm:prSet/>
      <dgm:spPr/>
      <dgm:t>
        <a:bodyPr/>
        <a:lstStyle/>
        <a:p>
          <a:endParaRPr lang="cs-CZ"/>
        </a:p>
      </dgm:t>
    </dgm:pt>
    <dgm:pt modelId="{86F84107-EABF-417C-8398-28F7DD175618}" type="sibTrans" cxnId="{AE8A3117-2506-44D5-9B05-637C34BCF1CE}">
      <dgm:prSet/>
      <dgm:spPr/>
      <dgm:t>
        <a:bodyPr/>
        <a:lstStyle/>
        <a:p>
          <a:endParaRPr lang="cs-CZ"/>
        </a:p>
      </dgm:t>
    </dgm:pt>
    <dgm:pt modelId="{0BE0EC1D-5C50-4B67-8B8D-B31AE9B17674}">
      <dgm:prSet/>
      <dgm:spPr/>
      <dgm:t>
        <a:bodyPr/>
        <a:lstStyle/>
        <a:p>
          <a:r>
            <a:rPr lang="cs-CZ" dirty="0" smtClean="0"/>
            <a:t>Zařazení hospitalizace do MDC, DRG báze a DRG skupiny</a:t>
          </a:r>
          <a:endParaRPr lang="cs-CZ" dirty="0"/>
        </a:p>
      </dgm:t>
    </dgm:pt>
    <dgm:pt modelId="{AA27AA46-A066-4C48-9184-01C923EA43F2}" type="parTrans" cxnId="{9ABB37A6-B0BB-4706-A0A5-A43AE1D059E3}">
      <dgm:prSet/>
      <dgm:spPr/>
      <dgm:t>
        <a:bodyPr/>
        <a:lstStyle/>
        <a:p>
          <a:endParaRPr lang="cs-CZ"/>
        </a:p>
      </dgm:t>
    </dgm:pt>
    <dgm:pt modelId="{9F10409E-CF64-4780-B5A6-1849197D2DEB}" type="sibTrans" cxnId="{9ABB37A6-B0BB-4706-A0A5-A43AE1D059E3}">
      <dgm:prSet/>
      <dgm:spPr/>
      <dgm:t>
        <a:bodyPr/>
        <a:lstStyle/>
        <a:p>
          <a:endParaRPr lang="cs-CZ"/>
        </a:p>
      </dgm:t>
    </dgm:pt>
    <dgm:pt modelId="{C0F14CBF-AA5F-40C3-A704-31794CA48F32}">
      <dgm:prSet phldrT="[Text]"/>
      <dgm:spPr/>
      <dgm:t>
        <a:bodyPr/>
        <a:lstStyle/>
        <a:p>
          <a:r>
            <a:rPr lang="cs-CZ" dirty="0" smtClean="0"/>
            <a:t>Pravidla definičního manuálu</a:t>
          </a:r>
          <a:endParaRPr lang="cs-CZ" dirty="0"/>
        </a:p>
      </dgm:t>
    </dgm:pt>
    <dgm:pt modelId="{C0844B58-29B8-4B0D-A37B-EF788DEB5E54}" type="sibTrans" cxnId="{8B6C635F-F9F1-4898-9FBE-7086D9D61772}">
      <dgm:prSet/>
      <dgm:spPr/>
      <dgm:t>
        <a:bodyPr/>
        <a:lstStyle/>
        <a:p>
          <a:endParaRPr lang="cs-CZ"/>
        </a:p>
      </dgm:t>
    </dgm:pt>
    <dgm:pt modelId="{95FEEA50-A3DC-40CA-B178-F18D3E310A4E}" type="parTrans" cxnId="{8B6C635F-F9F1-4898-9FBE-7086D9D61772}">
      <dgm:prSet/>
      <dgm:spPr/>
      <dgm:t>
        <a:bodyPr/>
        <a:lstStyle/>
        <a:p>
          <a:endParaRPr lang="cs-CZ"/>
        </a:p>
      </dgm:t>
    </dgm:pt>
    <dgm:pt modelId="{40ED3544-70EF-48F2-811D-F86BEB32E234}" type="pres">
      <dgm:prSet presAssocID="{748C8E60-CB8F-484E-BF66-CF4A8044576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79CD368-057B-4692-9087-D7A4390E536C}" type="pres">
      <dgm:prSet presAssocID="{983AFBE9-1A7D-46ED-AE5D-3066A01BC7CE}" presName="centerShape" presStyleLbl="node0" presStyleIdx="0" presStyleCnt="1" custScaleX="90909" custScaleY="90909" custLinFactNeighborX="-1095" custLinFactNeighborY="-24523"/>
      <dgm:spPr/>
      <dgm:t>
        <a:bodyPr/>
        <a:lstStyle/>
        <a:p>
          <a:endParaRPr lang="cs-CZ"/>
        </a:p>
      </dgm:t>
    </dgm:pt>
    <dgm:pt modelId="{EB446471-91D1-456D-9B36-7A5F58DBC14C}" type="pres">
      <dgm:prSet presAssocID="{83F766C4-BFAE-4EB4-A66F-63510EB2DE2D}" presName="parTrans" presStyleLbl="bgSibTrans2D1" presStyleIdx="0" presStyleCnt="3"/>
      <dgm:spPr/>
      <dgm:t>
        <a:bodyPr/>
        <a:lstStyle/>
        <a:p>
          <a:endParaRPr lang="cs-CZ"/>
        </a:p>
      </dgm:t>
    </dgm:pt>
    <dgm:pt modelId="{FFD54E93-B575-468C-BFEB-E2F521ED25E4}" type="pres">
      <dgm:prSet presAssocID="{4780C99A-603C-4D6C-B65B-441887577984}" presName="node" presStyleLbl="node1" presStyleIdx="0" presStyleCnt="3" custScaleX="90909" custScaleY="90909" custRadScaleRad="109441" custRadScaleInc="-134">
        <dgm:presLayoutVars>
          <dgm:bulletEnabled val="1"/>
        </dgm:presLayoutVars>
      </dgm:prSet>
      <dgm:spPr>
        <a:prstGeom prst="snip1Rect">
          <a:avLst/>
        </a:prstGeom>
      </dgm:spPr>
      <dgm:t>
        <a:bodyPr/>
        <a:lstStyle/>
        <a:p>
          <a:endParaRPr lang="cs-CZ"/>
        </a:p>
      </dgm:t>
    </dgm:pt>
    <dgm:pt modelId="{2924FC20-700B-42B5-BA4C-60D7ABD1905C}" type="pres">
      <dgm:prSet presAssocID="{95FEEA50-A3DC-40CA-B178-F18D3E310A4E}" presName="parTrans" presStyleLbl="bgSibTrans2D1" presStyleIdx="1" presStyleCnt="3"/>
      <dgm:spPr/>
      <dgm:t>
        <a:bodyPr/>
        <a:lstStyle/>
        <a:p>
          <a:endParaRPr lang="cs-CZ"/>
        </a:p>
      </dgm:t>
    </dgm:pt>
    <dgm:pt modelId="{CFDF426A-F0DC-4E40-834F-1D58B07B09B0}" type="pres">
      <dgm:prSet presAssocID="{C0F14CBF-AA5F-40C3-A704-31794CA48F32}" presName="node" presStyleLbl="node1" presStyleIdx="1" presStyleCnt="3" custScaleX="73662" custScaleY="98238" custRadScaleRad="135581" custRadScaleInc="53299">
        <dgm:presLayoutVars>
          <dgm:bulletEnabled val="1"/>
        </dgm:presLayoutVars>
      </dgm:prSet>
      <dgm:spPr>
        <a:prstGeom prst="snip1Rect">
          <a:avLst/>
        </a:prstGeom>
      </dgm:spPr>
      <dgm:t>
        <a:bodyPr/>
        <a:lstStyle/>
        <a:p>
          <a:endParaRPr lang="cs-CZ"/>
        </a:p>
      </dgm:t>
    </dgm:pt>
    <dgm:pt modelId="{CADFC880-225B-42DC-A312-C5C44CB510F8}" type="pres">
      <dgm:prSet presAssocID="{AA27AA46-A066-4C48-9184-01C923EA43F2}" presName="parTrans" presStyleLbl="bgSibTrans2D1" presStyleIdx="2" presStyleCnt="3" custAng="11465105" custScaleX="54180" custScaleY="119555" custLinFactNeighborX="-27042" custLinFactNeighborY="-28304"/>
      <dgm:spPr/>
      <dgm:t>
        <a:bodyPr/>
        <a:lstStyle/>
        <a:p>
          <a:endParaRPr lang="cs-CZ"/>
        </a:p>
      </dgm:t>
    </dgm:pt>
    <dgm:pt modelId="{AF21BE8A-4461-453C-9A92-8B5A06B56753}" type="pres">
      <dgm:prSet presAssocID="{0BE0EC1D-5C50-4B67-8B8D-B31AE9B17674}" presName="node" presStyleLbl="node1" presStyleIdx="2" presStyleCnt="3" custScaleX="90909" custScaleY="90909" custRadScaleRad="80184" custRadScaleInc="6661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27C3E1F-A3EE-440A-A80F-80CC1D8F2039}" type="presOf" srcId="{748C8E60-CB8F-484E-BF66-CF4A80445763}" destId="{40ED3544-70EF-48F2-811D-F86BEB32E234}" srcOrd="0" destOrd="0" presId="urn:microsoft.com/office/officeart/2005/8/layout/radial4"/>
    <dgm:cxn modelId="{9ABB37A6-B0BB-4706-A0A5-A43AE1D059E3}" srcId="{983AFBE9-1A7D-46ED-AE5D-3066A01BC7CE}" destId="{0BE0EC1D-5C50-4B67-8B8D-B31AE9B17674}" srcOrd="2" destOrd="0" parTransId="{AA27AA46-A066-4C48-9184-01C923EA43F2}" sibTransId="{9F10409E-CF64-4780-B5A6-1849197D2DEB}"/>
    <dgm:cxn modelId="{5E34ACA7-53D5-46B8-87F8-3472D3C11CFA}" type="presOf" srcId="{AA27AA46-A066-4C48-9184-01C923EA43F2}" destId="{CADFC880-225B-42DC-A312-C5C44CB510F8}" srcOrd="0" destOrd="0" presId="urn:microsoft.com/office/officeart/2005/8/layout/radial4"/>
    <dgm:cxn modelId="{FDDA9CCA-573C-4CDF-AC0C-55AE1FAF0DCD}" type="presOf" srcId="{4780C99A-603C-4D6C-B65B-441887577984}" destId="{FFD54E93-B575-468C-BFEB-E2F521ED25E4}" srcOrd="0" destOrd="0" presId="urn:microsoft.com/office/officeart/2005/8/layout/radial4"/>
    <dgm:cxn modelId="{8B6C635F-F9F1-4898-9FBE-7086D9D61772}" srcId="{983AFBE9-1A7D-46ED-AE5D-3066A01BC7CE}" destId="{C0F14CBF-AA5F-40C3-A704-31794CA48F32}" srcOrd="1" destOrd="0" parTransId="{95FEEA50-A3DC-40CA-B178-F18D3E310A4E}" sibTransId="{C0844B58-29B8-4B0D-A37B-EF788DEB5E54}"/>
    <dgm:cxn modelId="{2E023E27-14D4-4373-9821-F4A814FC91CF}" type="presOf" srcId="{983AFBE9-1A7D-46ED-AE5D-3066A01BC7CE}" destId="{679CD368-057B-4692-9087-D7A4390E536C}" srcOrd="0" destOrd="0" presId="urn:microsoft.com/office/officeart/2005/8/layout/radial4"/>
    <dgm:cxn modelId="{3B39995D-2DC3-4138-A348-135E3CC74CFD}" type="presOf" srcId="{0BE0EC1D-5C50-4B67-8B8D-B31AE9B17674}" destId="{AF21BE8A-4461-453C-9A92-8B5A06B56753}" srcOrd="0" destOrd="0" presId="urn:microsoft.com/office/officeart/2005/8/layout/radial4"/>
    <dgm:cxn modelId="{AE8A3117-2506-44D5-9B05-637C34BCF1CE}" srcId="{983AFBE9-1A7D-46ED-AE5D-3066A01BC7CE}" destId="{4780C99A-603C-4D6C-B65B-441887577984}" srcOrd="0" destOrd="0" parTransId="{83F766C4-BFAE-4EB4-A66F-63510EB2DE2D}" sibTransId="{86F84107-EABF-417C-8398-28F7DD175618}"/>
    <dgm:cxn modelId="{06094239-0140-4B47-B3D1-8F63CAEA8547}" type="presOf" srcId="{83F766C4-BFAE-4EB4-A66F-63510EB2DE2D}" destId="{EB446471-91D1-456D-9B36-7A5F58DBC14C}" srcOrd="0" destOrd="0" presId="urn:microsoft.com/office/officeart/2005/8/layout/radial4"/>
    <dgm:cxn modelId="{7600C9E7-75AF-47B3-85AF-127D9588405C}" type="presOf" srcId="{95FEEA50-A3DC-40CA-B178-F18D3E310A4E}" destId="{2924FC20-700B-42B5-BA4C-60D7ABD1905C}" srcOrd="0" destOrd="0" presId="urn:microsoft.com/office/officeart/2005/8/layout/radial4"/>
    <dgm:cxn modelId="{D91974D5-3B7E-4090-8110-B9C5940DA068}" srcId="{748C8E60-CB8F-484E-BF66-CF4A80445763}" destId="{983AFBE9-1A7D-46ED-AE5D-3066A01BC7CE}" srcOrd="0" destOrd="0" parTransId="{48967A0B-BA91-41CB-BB8B-E8EA277FD05D}" sibTransId="{D8981468-892D-4E76-B02F-BA54D2F7582A}"/>
    <dgm:cxn modelId="{8A079933-FA57-409C-A847-73909E3912DB}" type="presOf" srcId="{C0F14CBF-AA5F-40C3-A704-31794CA48F32}" destId="{CFDF426A-F0DC-4E40-834F-1D58B07B09B0}" srcOrd="0" destOrd="0" presId="urn:microsoft.com/office/officeart/2005/8/layout/radial4"/>
    <dgm:cxn modelId="{BD7F8610-7C5E-44DC-BEFE-4FEBD89BC574}" type="presParOf" srcId="{40ED3544-70EF-48F2-811D-F86BEB32E234}" destId="{679CD368-057B-4692-9087-D7A4390E536C}" srcOrd="0" destOrd="0" presId="urn:microsoft.com/office/officeart/2005/8/layout/radial4"/>
    <dgm:cxn modelId="{E55613D4-299A-4AB7-AED4-FC313E1AC708}" type="presParOf" srcId="{40ED3544-70EF-48F2-811D-F86BEB32E234}" destId="{EB446471-91D1-456D-9B36-7A5F58DBC14C}" srcOrd="1" destOrd="0" presId="urn:microsoft.com/office/officeart/2005/8/layout/radial4"/>
    <dgm:cxn modelId="{31CF9E35-AA3D-4EAC-8E4A-72DD962FC80A}" type="presParOf" srcId="{40ED3544-70EF-48F2-811D-F86BEB32E234}" destId="{FFD54E93-B575-468C-BFEB-E2F521ED25E4}" srcOrd="2" destOrd="0" presId="urn:microsoft.com/office/officeart/2005/8/layout/radial4"/>
    <dgm:cxn modelId="{1A852E58-6ECC-45C6-8450-87B7951DE718}" type="presParOf" srcId="{40ED3544-70EF-48F2-811D-F86BEB32E234}" destId="{2924FC20-700B-42B5-BA4C-60D7ABD1905C}" srcOrd="3" destOrd="0" presId="urn:microsoft.com/office/officeart/2005/8/layout/radial4"/>
    <dgm:cxn modelId="{E917AE34-FBCA-421E-B5BF-0099F8B9C953}" type="presParOf" srcId="{40ED3544-70EF-48F2-811D-F86BEB32E234}" destId="{CFDF426A-F0DC-4E40-834F-1D58B07B09B0}" srcOrd="4" destOrd="0" presId="urn:microsoft.com/office/officeart/2005/8/layout/radial4"/>
    <dgm:cxn modelId="{D945479E-CCBC-4082-9578-41AB4AEE2D29}" type="presParOf" srcId="{40ED3544-70EF-48F2-811D-F86BEB32E234}" destId="{CADFC880-225B-42DC-A312-C5C44CB510F8}" srcOrd="5" destOrd="0" presId="urn:microsoft.com/office/officeart/2005/8/layout/radial4"/>
    <dgm:cxn modelId="{6F2AFF6A-AE2F-4B6D-8A1E-373CAC32B83F}" type="presParOf" srcId="{40ED3544-70EF-48F2-811D-F86BEB32E234}" destId="{AF21BE8A-4461-453C-9A92-8B5A06B5675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9CD368-057B-4692-9087-D7A4390E536C}">
      <dsp:nvSpPr>
        <dsp:cNvPr id="0" name=""/>
        <dsp:cNvSpPr/>
      </dsp:nvSpPr>
      <dsp:spPr>
        <a:xfrm>
          <a:off x="2916736" y="1558255"/>
          <a:ext cx="2168739" cy="216873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err="1" smtClean="0"/>
            <a:t>Grouper</a:t>
          </a:r>
          <a:r>
            <a:rPr lang="cs-CZ" sz="2200" b="1" kern="1200" dirty="0" smtClean="0"/>
            <a:t> </a:t>
          </a:r>
          <a:r>
            <a:rPr lang="cs-CZ" sz="2200" kern="1200" dirty="0" smtClean="0"/>
            <a:t>(Algoritmus klasifikace)</a:t>
          </a:r>
          <a:endParaRPr lang="cs-CZ" sz="2200" kern="1200" dirty="0"/>
        </a:p>
      </dsp:txBody>
      <dsp:txXfrm>
        <a:off x="2916736" y="1558255"/>
        <a:ext cx="2168739" cy="2168739"/>
      </dsp:txXfrm>
    </dsp:sp>
    <dsp:sp modelId="{EB446471-91D1-456D-9B36-7A5F58DBC14C}">
      <dsp:nvSpPr>
        <dsp:cNvPr id="0" name=""/>
        <dsp:cNvSpPr/>
      </dsp:nvSpPr>
      <dsp:spPr>
        <a:xfrm rot="11329839">
          <a:off x="1091801" y="1986450"/>
          <a:ext cx="1747637" cy="67990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D54E93-B575-468C-BFEB-E2F521ED25E4}">
      <dsp:nvSpPr>
        <dsp:cNvPr id="0" name=""/>
        <dsp:cNvSpPr/>
      </dsp:nvSpPr>
      <dsp:spPr>
        <a:xfrm>
          <a:off x="72007" y="1368135"/>
          <a:ext cx="2060302" cy="1648242"/>
        </a:xfrm>
        <a:prstGeom prst="snip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Údaje o hospitalizaci</a:t>
          </a:r>
          <a:endParaRPr lang="cs-CZ" sz="2100" kern="1200" dirty="0"/>
        </a:p>
      </dsp:txBody>
      <dsp:txXfrm>
        <a:off x="72007" y="1368135"/>
        <a:ext cx="2060302" cy="1648242"/>
      </dsp:txXfrm>
    </dsp:sp>
    <dsp:sp modelId="{2924FC20-700B-42B5-BA4C-60D7ABD1905C}">
      <dsp:nvSpPr>
        <dsp:cNvPr id="0" name=""/>
        <dsp:cNvSpPr/>
      </dsp:nvSpPr>
      <dsp:spPr>
        <a:xfrm rot="19465972">
          <a:off x="4799476" y="1080440"/>
          <a:ext cx="1821797" cy="67990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DF426A-F0DC-4E40-834F-1D58B07B09B0}">
      <dsp:nvSpPr>
        <dsp:cNvPr id="0" name=""/>
        <dsp:cNvSpPr/>
      </dsp:nvSpPr>
      <dsp:spPr>
        <a:xfrm>
          <a:off x="5616617" y="0"/>
          <a:ext cx="1669427" cy="1781121"/>
        </a:xfrm>
        <a:prstGeom prst="snip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Pravidla definičního manuálu</a:t>
          </a:r>
          <a:endParaRPr lang="cs-CZ" sz="2100" kern="1200" dirty="0"/>
        </a:p>
      </dsp:txBody>
      <dsp:txXfrm>
        <a:off x="5616617" y="0"/>
        <a:ext cx="1669427" cy="1781121"/>
      </dsp:txXfrm>
    </dsp:sp>
    <dsp:sp modelId="{CADFC880-225B-42DC-A312-C5C44CB510F8}">
      <dsp:nvSpPr>
        <dsp:cNvPr id="0" name=""/>
        <dsp:cNvSpPr/>
      </dsp:nvSpPr>
      <dsp:spPr>
        <a:xfrm rot="13523125">
          <a:off x="4729766" y="3310427"/>
          <a:ext cx="1129185" cy="81285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21BE8A-4461-453C-9A92-8B5A06B56753}">
      <dsp:nvSpPr>
        <dsp:cNvPr id="0" name=""/>
        <dsp:cNvSpPr/>
      </dsp:nvSpPr>
      <dsp:spPr>
        <a:xfrm>
          <a:off x="5688647" y="3672410"/>
          <a:ext cx="2060302" cy="1648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Zařazení hospitalizace do MDC, DRG báze a DRG skupiny</a:t>
          </a:r>
          <a:endParaRPr lang="cs-CZ" sz="2100" kern="1200" dirty="0"/>
        </a:p>
      </dsp:txBody>
      <dsp:txXfrm>
        <a:off x="5688647" y="3672410"/>
        <a:ext cx="2060302" cy="1648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DC9B25-C766-4C55-B1C1-B7ABBC9C20A9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280557-5682-4039-B541-B7677400399E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Popis </a:t>
            </a:r>
            <a:r>
              <a:rPr lang="cs-CZ" dirty="0" smtClean="0"/>
              <a:t>funkce DRG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539552" y="908721"/>
          <a:ext cx="8147248" cy="5415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Algoritmus klasifikace: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případ hospitalizace se porovnává s MDC, které </a:t>
            </a:r>
            <a:r>
              <a:rPr lang="cs-CZ" b="1" dirty="0" smtClean="0"/>
              <a:t>nejsou orgánově vymezené </a:t>
            </a:r>
            <a:r>
              <a:rPr lang="cs-CZ" dirty="0" smtClean="0"/>
              <a:t>(MDC 00,15,25)</a:t>
            </a:r>
          </a:p>
          <a:p>
            <a:r>
              <a:rPr lang="cs-CZ" dirty="0" smtClean="0"/>
              <a:t>Porovnání s těmi MDC do nichž se zařazuje na základě jiných kritérií než je diagnóza a kód výkonu (15)</a:t>
            </a:r>
          </a:p>
          <a:p>
            <a:r>
              <a:rPr lang="cs-CZ" dirty="0" smtClean="0"/>
              <a:t>V případě nezařazení dochází k porovnání základní diagnózy s obsahem </a:t>
            </a:r>
            <a:r>
              <a:rPr lang="cs-CZ" b="1" dirty="0" smtClean="0"/>
              <a:t>orgánově vymezených MDC</a:t>
            </a:r>
          </a:p>
          <a:p>
            <a:r>
              <a:rPr lang="cs-CZ" dirty="0" smtClean="0"/>
              <a:t>Po přiřazení základní diagnózy k MDC - kritériem pro přiřazení </a:t>
            </a:r>
            <a:r>
              <a:rPr lang="cs-CZ" b="1" dirty="0" smtClean="0"/>
              <a:t>do DRG báze</a:t>
            </a:r>
            <a:r>
              <a:rPr lang="cs-CZ" dirty="0" smtClean="0"/>
              <a:t> </a:t>
            </a:r>
            <a:r>
              <a:rPr lang="cs-CZ" b="1" dirty="0" smtClean="0"/>
              <a:t>významný výkon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Přiřazení v rámci báze se pak odehrává na základě </a:t>
            </a:r>
            <a:r>
              <a:rPr lang="cs-CZ" b="1" dirty="0" smtClean="0"/>
              <a:t>vedlejších diagnóz</a:t>
            </a:r>
          </a:p>
          <a:p>
            <a:endParaRPr lang="cs-CZ" b="1" dirty="0"/>
          </a:p>
        </p:txBody>
      </p:sp>
      <p:pic>
        <p:nvPicPr>
          <p:cNvPr id="4" name="Obrázek 3" descr="MDC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309320" y="476672"/>
            <a:ext cx="6696744" cy="686809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755576" y="1988840"/>
            <a:ext cx="7920880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755576" y="3717032"/>
            <a:ext cx="792088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755576" y="4653136"/>
            <a:ext cx="792088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55576" y="5517232"/>
            <a:ext cx="792088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31 0.3809 L 1.10642 -0.017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0642 -0.01757 L 0.15347 -0.5106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47 -0.51064 L 1.0592 -0.5212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DRG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Parametr = ukazatel (soubor ukazatelů), který charakterizuje určitou </a:t>
            </a:r>
            <a:r>
              <a:rPr lang="cs-CZ" b="1" dirty="0" smtClean="0"/>
              <a:t>vlastnost</a:t>
            </a:r>
            <a:r>
              <a:rPr lang="cs-CZ" dirty="0" smtClean="0"/>
              <a:t> případu nebo skupiny případů.</a:t>
            </a:r>
          </a:p>
          <a:p>
            <a:r>
              <a:rPr lang="cs-CZ" dirty="0" smtClean="0"/>
              <a:t>Může se jednat:</a:t>
            </a:r>
          </a:p>
          <a:p>
            <a:pPr lvl="1"/>
            <a:r>
              <a:rPr lang="cs-CZ" dirty="0" smtClean="0"/>
              <a:t>ukazatele pro konkrétní případ</a:t>
            </a:r>
          </a:p>
          <a:p>
            <a:pPr lvl="1"/>
            <a:r>
              <a:rPr lang="cs-CZ" dirty="0" smtClean="0"/>
              <a:t>Nemocnici</a:t>
            </a:r>
          </a:p>
          <a:p>
            <a:pPr lvl="1"/>
            <a:r>
              <a:rPr lang="cs-CZ" dirty="0" smtClean="0"/>
              <a:t>DRG skupinu</a:t>
            </a:r>
          </a:p>
          <a:p>
            <a:pPr lvl="1"/>
            <a:r>
              <a:rPr lang="cs-CZ" dirty="0" smtClean="0"/>
              <a:t>všechny DRG skupiny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cs-CZ" dirty="0" smtClean="0"/>
              <a:t>Ukazatele pro případ konkrétní DRG skupiny (ukazatele)</a:t>
            </a:r>
          </a:p>
          <a:p>
            <a:r>
              <a:rPr lang="cs-CZ" dirty="0" smtClean="0"/>
              <a:t>Společné pro všechny typy skupin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Zástupný symbol pro obsah 3" descr="parametry DRG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12976"/>
            <a:ext cx="8782821" cy="2592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Parametry produkce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Hodnota ukazatele pro konkrétní případ či skupinu </a:t>
            </a:r>
            <a:r>
              <a:rPr lang="cs-CZ" dirty="0" smtClean="0"/>
              <a:t>případů</a:t>
            </a:r>
          </a:p>
          <a:p>
            <a:endParaRPr lang="cs-CZ" dirty="0"/>
          </a:p>
        </p:txBody>
      </p:sp>
      <p:pic>
        <p:nvPicPr>
          <p:cNvPr id="4" name="Obrázek 3" descr="parametry produkc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140968"/>
            <a:ext cx="7731602" cy="2384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Opakování-definice DRG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Definice:</a:t>
            </a:r>
          </a:p>
          <a:p>
            <a:pPr lvl="1"/>
            <a:r>
              <a:rPr lang="cs-CZ" b="1" i="1" dirty="0" smtClean="0"/>
              <a:t>DRG systém </a:t>
            </a:r>
            <a:r>
              <a:rPr lang="cs-CZ" i="1" dirty="0" smtClean="0"/>
              <a:t>je systém klinické klasifikace zařazující případy akutní lůžkové péče na základě vybraných </a:t>
            </a:r>
            <a:r>
              <a:rPr lang="cs-CZ" b="1" i="1" dirty="0" smtClean="0"/>
              <a:t>atributů</a:t>
            </a:r>
            <a:r>
              <a:rPr lang="cs-CZ" i="1" dirty="0" smtClean="0"/>
              <a:t> (vlastností) do skupin, které jsou si podobné z klinického hlediska a mají podobnou náročnost na čerpání finančních zdrojů</a:t>
            </a:r>
            <a:r>
              <a:rPr lang="cs-CZ" b="1" i="1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Atributy případu hospitalizace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Atributy, na základě, kterých probíhá třídění</a:t>
            </a:r>
          </a:p>
          <a:p>
            <a:r>
              <a:rPr lang="cs-CZ" dirty="0" smtClean="0"/>
              <a:t>Jsou rutinně získávány</a:t>
            </a:r>
          </a:p>
          <a:p>
            <a:r>
              <a:rPr lang="cs-CZ" dirty="0" smtClean="0"/>
              <a:t>Atributy:</a:t>
            </a:r>
          </a:p>
          <a:p>
            <a:pPr lvl="1"/>
            <a:r>
              <a:rPr lang="cs-CZ" i="1" dirty="0" smtClean="0"/>
              <a:t>Věk</a:t>
            </a:r>
          </a:p>
          <a:p>
            <a:pPr lvl="1"/>
            <a:r>
              <a:rPr lang="cs-CZ" i="1" dirty="0" smtClean="0"/>
              <a:t>Pohlaví</a:t>
            </a:r>
          </a:p>
          <a:p>
            <a:pPr lvl="1"/>
            <a:r>
              <a:rPr lang="cs-CZ" i="1" dirty="0" smtClean="0"/>
              <a:t>Porodní váha u novorozenců</a:t>
            </a:r>
          </a:p>
          <a:p>
            <a:pPr lvl="1"/>
            <a:r>
              <a:rPr lang="cs-CZ" i="1" dirty="0" smtClean="0"/>
              <a:t>Údaje popisující průběh hospitalizace</a:t>
            </a:r>
          </a:p>
          <a:p>
            <a:pPr lvl="2"/>
            <a:r>
              <a:rPr lang="cs-CZ" dirty="0" smtClean="0"/>
              <a:t>hlavní diagnóza</a:t>
            </a:r>
          </a:p>
          <a:p>
            <a:pPr lvl="2"/>
            <a:r>
              <a:rPr lang="cs-CZ" dirty="0" smtClean="0"/>
              <a:t>vedlejší diagnóza</a:t>
            </a:r>
          </a:p>
          <a:p>
            <a:pPr lvl="2"/>
            <a:r>
              <a:rPr lang="cs-CZ" dirty="0" smtClean="0"/>
              <a:t>příjmová diagnóza</a:t>
            </a:r>
          </a:p>
          <a:p>
            <a:pPr lvl="2"/>
            <a:r>
              <a:rPr lang="cs-CZ" dirty="0" smtClean="0"/>
              <a:t>Výkony</a:t>
            </a:r>
          </a:p>
          <a:p>
            <a:pPr lvl="2"/>
            <a:r>
              <a:rPr lang="cs-CZ" dirty="0" smtClean="0"/>
              <a:t>způsob ukončení pobytu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Hospitalizace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Za </a:t>
            </a:r>
            <a:r>
              <a:rPr lang="cs-CZ" b="1" dirty="0" smtClean="0"/>
              <a:t>případ hospitalizace je považován časově souvislý pobyt jednoho pacienta v jedné </a:t>
            </a:r>
            <a:r>
              <a:rPr lang="pl-PL" dirty="0" smtClean="0"/>
              <a:t>nemocnici na lůžku akutní péče.</a:t>
            </a:r>
          </a:p>
          <a:p>
            <a:endParaRPr lang="pl-PL" dirty="0" smtClean="0"/>
          </a:p>
          <a:p>
            <a:r>
              <a:rPr lang="pl-PL" dirty="0" smtClean="0"/>
              <a:t>Souvislý=hospitalizace, která byla přerušena na max. jeden den.</a:t>
            </a:r>
          </a:p>
          <a:p>
            <a:r>
              <a:rPr lang="pl-PL" dirty="0" smtClean="0"/>
              <a:t>Ukončení hospitalizace:</a:t>
            </a:r>
          </a:p>
          <a:p>
            <a:pPr lvl="3"/>
            <a:r>
              <a:rPr lang="cs-CZ" dirty="0" smtClean="0"/>
              <a:t>propuštění do ambulantní péče</a:t>
            </a:r>
          </a:p>
          <a:p>
            <a:pPr lvl="3"/>
            <a:r>
              <a:rPr lang="cs-CZ" dirty="0" smtClean="0"/>
              <a:t>překlad na akutní lůžko jiného zařízení</a:t>
            </a:r>
          </a:p>
          <a:p>
            <a:pPr lvl="3"/>
            <a:r>
              <a:rPr lang="cs-CZ" dirty="0" smtClean="0"/>
              <a:t>překlad na lůžko následné péče</a:t>
            </a:r>
          </a:p>
          <a:p>
            <a:pPr lvl="3"/>
            <a:r>
              <a:rPr lang="cs-CZ" dirty="0" smtClean="0"/>
              <a:t>překlad do ústavní </a:t>
            </a:r>
            <a:r>
              <a:rPr lang="cs-CZ" dirty="0" err="1" smtClean="0"/>
              <a:t>soc.péče</a:t>
            </a:r>
            <a:endParaRPr lang="cs-CZ" dirty="0" smtClean="0"/>
          </a:p>
          <a:p>
            <a:pPr lvl="3"/>
            <a:r>
              <a:rPr lang="cs-CZ" dirty="0" smtClean="0"/>
              <a:t>předčasné ukončení hospitalizace</a:t>
            </a:r>
          </a:p>
          <a:p>
            <a:pPr lvl="3"/>
            <a:r>
              <a:rPr lang="cs-CZ" dirty="0" smtClean="0"/>
              <a:t>úmrtí</a:t>
            </a:r>
            <a:endParaRPr lang="pl-PL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4621" y="3212976"/>
            <a:ext cx="6549379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Hierarchie DRG a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DRG tvoří tři úrovně</a:t>
            </a:r>
          </a:p>
          <a:p>
            <a:pPr lvl="1"/>
            <a:r>
              <a:rPr lang="cs-CZ" dirty="0" smtClean="0"/>
              <a:t>Major </a:t>
            </a:r>
            <a:r>
              <a:rPr lang="cs-CZ" dirty="0" err="1" smtClean="0"/>
              <a:t>Diagnostic</a:t>
            </a:r>
            <a:r>
              <a:rPr lang="cs-CZ" dirty="0" smtClean="0"/>
              <a:t> </a:t>
            </a:r>
            <a:r>
              <a:rPr lang="cs-CZ" dirty="0" err="1" smtClean="0"/>
              <a:t>Category</a:t>
            </a:r>
            <a:endParaRPr lang="cs-CZ" dirty="0" smtClean="0"/>
          </a:p>
          <a:p>
            <a:pPr lvl="1"/>
            <a:r>
              <a:rPr lang="cs-CZ" dirty="0" smtClean="0"/>
              <a:t>DRG báze</a:t>
            </a:r>
          </a:p>
          <a:p>
            <a:pPr lvl="1"/>
            <a:r>
              <a:rPr lang="cs-CZ" dirty="0" smtClean="0"/>
              <a:t>DRG skupiny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4716016" y="3140968"/>
            <a:ext cx="1800200" cy="12241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4644008" y="2852936"/>
            <a:ext cx="432048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4644008" y="4149080"/>
            <a:ext cx="2376264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2627784" y="3140968"/>
            <a:ext cx="2376264" cy="1224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a 12"/>
          <p:cNvSpPr/>
          <p:nvPr/>
        </p:nvSpPr>
        <p:spPr>
          <a:xfrm>
            <a:off x="4716016" y="5301208"/>
            <a:ext cx="2016224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ovací čára 13"/>
          <p:cNvCxnSpPr/>
          <p:nvPr/>
        </p:nvCxnSpPr>
        <p:spPr>
          <a:xfrm>
            <a:off x="2843808" y="3717032"/>
            <a:ext cx="2232248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Major </a:t>
            </a:r>
            <a:r>
              <a:rPr lang="cs-CZ" dirty="0" err="1" smtClean="0"/>
              <a:t>Diagnostic</a:t>
            </a:r>
            <a:r>
              <a:rPr lang="cs-CZ" dirty="0" smtClean="0"/>
              <a:t> </a:t>
            </a:r>
            <a:r>
              <a:rPr lang="cs-CZ" dirty="0" err="1" smtClean="0"/>
              <a:t>Category</a:t>
            </a:r>
            <a:r>
              <a:rPr lang="cs-CZ" dirty="0" smtClean="0"/>
              <a:t> (MDC)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Téměř každá MDC představuje jednu orgánovou soustavu</a:t>
            </a:r>
          </a:p>
          <a:p>
            <a:r>
              <a:rPr lang="cs-CZ" dirty="0" smtClean="0"/>
              <a:t>Systém IR-DRG (používaný v České republice) obsahuje celkem 25 MDC</a:t>
            </a:r>
          </a:p>
          <a:p>
            <a:endParaRPr lang="cs-CZ" dirty="0"/>
          </a:p>
        </p:txBody>
      </p:sp>
      <p:pic>
        <p:nvPicPr>
          <p:cNvPr id="4" name="Obrázek 3" descr="MDC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-10090"/>
            <a:ext cx="6696744" cy="6868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DRG báze a DRG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DRG báze:</a:t>
            </a:r>
          </a:p>
          <a:p>
            <a:pPr lvl="1"/>
            <a:r>
              <a:rPr lang="pl-PL" dirty="0" smtClean="0"/>
              <a:t>případy s podobnými příznaky, postupy a </a:t>
            </a:r>
            <a:r>
              <a:rPr lang="cs-CZ" dirty="0" smtClean="0"/>
              <a:t>výsledky léčby avšak </a:t>
            </a:r>
            <a:r>
              <a:rPr lang="cs-CZ" b="1" dirty="0" smtClean="0"/>
              <a:t>bez komplikací či </a:t>
            </a:r>
            <a:r>
              <a:rPr lang="cs-CZ" b="1" dirty="0" err="1" smtClean="0"/>
              <a:t>komorbidit</a:t>
            </a:r>
            <a:r>
              <a:rPr lang="cs-CZ" b="1" dirty="0" smtClean="0"/>
              <a:t> </a:t>
            </a:r>
            <a:r>
              <a:rPr lang="cs-CZ" dirty="0" smtClean="0"/>
              <a:t>doprovázející daný případ</a:t>
            </a:r>
          </a:p>
          <a:p>
            <a:pPr lvl="1"/>
            <a:r>
              <a:rPr lang="cs-CZ" dirty="0" err="1" smtClean="0"/>
              <a:t>Komorbidita</a:t>
            </a:r>
            <a:r>
              <a:rPr lang="cs-CZ" dirty="0" smtClean="0"/>
              <a:t> - výskyt společně s jiným onemocněním nebo poruchou</a:t>
            </a:r>
          </a:p>
          <a:p>
            <a:r>
              <a:rPr lang="cs-CZ" dirty="0" smtClean="0"/>
              <a:t>DRG skupiny:</a:t>
            </a:r>
          </a:p>
          <a:p>
            <a:pPr lvl="1"/>
            <a:r>
              <a:rPr lang="cs-CZ" dirty="0" smtClean="0"/>
              <a:t>případy s podobnými příznaky, postupy a výsledky léčby</a:t>
            </a:r>
          </a:p>
          <a:p>
            <a:pPr lvl="1"/>
            <a:r>
              <a:rPr lang="cs-CZ" dirty="0" smtClean="0"/>
              <a:t>Na této úrovni je již zohledněna závažnost stavu jako stupeň komplikací a </a:t>
            </a:r>
            <a:r>
              <a:rPr lang="cs-CZ" dirty="0" err="1" smtClean="0"/>
              <a:t>komorbidit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Algoritmus klasifikace, </a:t>
            </a:r>
            <a:r>
              <a:rPr lang="cs-CZ" dirty="0" err="1" smtClean="0"/>
              <a:t>grouper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Zařazování případů do skupin – </a:t>
            </a:r>
            <a:r>
              <a:rPr lang="cs-CZ" b="1" dirty="0" err="1" smtClean="0"/>
              <a:t>grouper</a:t>
            </a:r>
            <a:endParaRPr lang="cs-CZ" b="1" dirty="0" smtClean="0"/>
          </a:p>
          <a:p>
            <a:r>
              <a:rPr lang="cs-CZ" b="1" dirty="0" err="1" smtClean="0"/>
              <a:t>Grouper</a:t>
            </a:r>
            <a:r>
              <a:rPr lang="cs-CZ" b="1" dirty="0" smtClean="0"/>
              <a:t> :</a:t>
            </a:r>
          </a:p>
          <a:p>
            <a:pPr lvl="1"/>
            <a:r>
              <a:rPr lang="cs-CZ" dirty="0" smtClean="0"/>
              <a:t>Počítačový program</a:t>
            </a:r>
          </a:p>
          <a:p>
            <a:pPr lvl="1"/>
            <a:r>
              <a:rPr lang="cs-CZ" dirty="0" smtClean="0"/>
              <a:t>Vstup: údaje o hospitalizacích</a:t>
            </a:r>
          </a:p>
          <a:p>
            <a:pPr lvl="1"/>
            <a:r>
              <a:rPr lang="cs-CZ" dirty="0" smtClean="0"/>
              <a:t>Výstup: přiřazení případu k určité MDC, DRG bázi a DRG skupině</a:t>
            </a:r>
          </a:p>
          <a:p>
            <a:pPr lvl="1"/>
            <a:r>
              <a:rPr lang="cs-CZ" dirty="0" smtClean="0"/>
              <a:t>Řadící algoritmus – definován definičním manuálem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Definiční manuál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dokument</a:t>
            </a:r>
          </a:p>
          <a:p>
            <a:r>
              <a:rPr lang="cs-CZ" dirty="0" smtClean="0"/>
              <a:t>Popisuje logiku zařazování případů do skupin</a:t>
            </a:r>
          </a:p>
          <a:p>
            <a:r>
              <a:rPr lang="cs-CZ" dirty="0" smtClean="0"/>
              <a:t>Popisuje tedy parametry a algoritmy, podle kterých pak </a:t>
            </a:r>
            <a:r>
              <a:rPr lang="cs-CZ" dirty="0" err="1" smtClean="0"/>
              <a:t>grouper</a:t>
            </a:r>
            <a:r>
              <a:rPr lang="cs-CZ" dirty="0" smtClean="0"/>
              <a:t> případy klasifikuje</a:t>
            </a:r>
          </a:p>
          <a:p>
            <a:r>
              <a:rPr lang="cs-CZ" dirty="0" smtClean="0"/>
              <a:t>Obsahem definičního manuálu - sady diagnóz a sazebník výkonů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</TotalTime>
  <Words>465</Words>
  <Application>Microsoft Office PowerPoint</Application>
  <PresentationFormat>Předvádění na obrazovce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Tok</vt:lpstr>
      <vt:lpstr>Popis funkce DRG</vt:lpstr>
      <vt:lpstr>Opakování-definice DRG</vt:lpstr>
      <vt:lpstr>Atributy případu hospitalizace</vt:lpstr>
      <vt:lpstr>Hospitalizace</vt:lpstr>
      <vt:lpstr>Hierarchie DRG a třídění</vt:lpstr>
      <vt:lpstr>Major Diagnostic Category (MDC)</vt:lpstr>
      <vt:lpstr>DRG báze a DRG skupiny</vt:lpstr>
      <vt:lpstr>Algoritmus klasifikace, grouper</vt:lpstr>
      <vt:lpstr>Definiční manuál</vt:lpstr>
      <vt:lpstr>Snímek 10</vt:lpstr>
      <vt:lpstr>Algoritmus klasifikace:</vt:lpstr>
      <vt:lpstr>Parametry DRG</vt:lpstr>
      <vt:lpstr>Snímek 13</vt:lpstr>
      <vt:lpstr>Parametry produkce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Popis a využití DRG</dc:title>
  <dc:creator>uzivatel</dc:creator>
  <cp:lastModifiedBy>uzivatel</cp:lastModifiedBy>
  <cp:revision>20</cp:revision>
  <dcterms:created xsi:type="dcterms:W3CDTF">2011-12-18T08:47:16Z</dcterms:created>
  <dcterms:modified xsi:type="dcterms:W3CDTF">2012-01-02T08:38:15Z</dcterms:modified>
</cp:coreProperties>
</file>