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354776-84EE-4677-AD84-2B131B883C31}" type="datetimeFigureOut">
              <a:rPr lang="cs-CZ" smtClean="0"/>
              <a:pPr/>
              <a:t>2.1.2012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D9CE76-3009-479F-AA04-3532108A8A0B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Parametry DRG a parametry produkce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cs-CZ" dirty="0" smtClean="0"/>
              <a:t>RV DRG skupiny:</a:t>
            </a:r>
          </a:p>
          <a:p>
            <a:pPr lvl="2"/>
            <a:r>
              <a:rPr lang="cs-CZ" dirty="0" smtClean="0"/>
              <a:t>o kolik jsou náklady na léčení jedné DRG vyšší či nižší </a:t>
            </a:r>
            <a:r>
              <a:rPr lang="cs-CZ" dirty="0" smtClean="0"/>
              <a:t>oproti nákladům </a:t>
            </a:r>
            <a:r>
              <a:rPr lang="cs-CZ" dirty="0" smtClean="0"/>
              <a:t>vybrané </a:t>
            </a:r>
            <a:r>
              <a:rPr lang="cs-CZ" i="1" dirty="0" smtClean="0"/>
              <a:t>referenční </a:t>
            </a:r>
            <a:r>
              <a:rPr lang="cs-CZ" i="1" dirty="0" smtClean="0"/>
              <a:t>skupiny</a:t>
            </a:r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/>
          </a:p>
          <a:p>
            <a:r>
              <a:rPr lang="cs-CZ" dirty="0" smtClean="0"/>
              <a:t>RV případu:</a:t>
            </a:r>
          </a:p>
          <a:p>
            <a:pPr lvl="2"/>
            <a:r>
              <a:rPr lang="cs-CZ" dirty="0" smtClean="0"/>
              <a:t>udává míru obvyklých nákladů na konkrétního </a:t>
            </a:r>
            <a:r>
              <a:rPr lang="cs-CZ" dirty="0" smtClean="0"/>
              <a:t>pacienta</a:t>
            </a:r>
          </a:p>
          <a:p>
            <a:pPr lvl="2"/>
            <a:r>
              <a:rPr lang="cs-CZ" dirty="0" smtClean="0"/>
              <a:t>přihlíží </a:t>
            </a:r>
            <a:r>
              <a:rPr lang="cs-CZ" dirty="0" smtClean="0"/>
              <a:t>k tomu, </a:t>
            </a:r>
            <a:r>
              <a:rPr lang="cs-CZ" dirty="0" smtClean="0"/>
              <a:t>zda tento </a:t>
            </a:r>
            <a:r>
              <a:rPr lang="cs-CZ" dirty="0" smtClean="0"/>
              <a:t>pacient </a:t>
            </a:r>
            <a:r>
              <a:rPr lang="cs-CZ" dirty="0" smtClean="0"/>
              <a:t>patří </a:t>
            </a:r>
            <a:r>
              <a:rPr lang="cs-CZ" dirty="0" smtClean="0"/>
              <a:t>do skupiny </a:t>
            </a:r>
            <a:r>
              <a:rPr lang="cs-CZ" dirty="0" err="1" smtClean="0"/>
              <a:t>outliners</a:t>
            </a:r>
            <a:r>
              <a:rPr lang="cs-CZ" dirty="0" smtClean="0"/>
              <a:t> </a:t>
            </a:r>
            <a:r>
              <a:rPr lang="cs-CZ" dirty="0" smtClean="0"/>
              <a:t>či </a:t>
            </a:r>
            <a:r>
              <a:rPr lang="cs-CZ" dirty="0" err="1" smtClean="0"/>
              <a:t>inliners</a:t>
            </a:r>
            <a:endParaRPr lang="cs-CZ" dirty="0" smtClean="0"/>
          </a:p>
          <a:p>
            <a:pPr lvl="2"/>
            <a:r>
              <a:rPr lang="cs-CZ" dirty="0" smtClean="0"/>
              <a:t>K jejímu výpočtu je nutné </a:t>
            </a:r>
            <a:r>
              <a:rPr lang="cs-CZ" dirty="0" smtClean="0"/>
              <a:t>znát:</a:t>
            </a:r>
          </a:p>
          <a:p>
            <a:pPr lvl="4"/>
            <a:r>
              <a:rPr lang="cs-CZ" i="1" dirty="0" smtClean="0"/>
              <a:t>Relativní </a:t>
            </a:r>
            <a:r>
              <a:rPr lang="pl-PL" i="1" dirty="0" smtClean="0"/>
              <a:t>váhu </a:t>
            </a:r>
            <a:r>
              <a:rPr lang="pl-PL" i="1" dirty="0" smtClean="0"/>
              <a:t>DRG (do které je zařazen</a:t>
            </a:r>
            <a:r>
              <a:rPr lang="pl-PL" i="1" dirty="0" smtClean="0"/>
              <a:t>)</a:t>
            </a:r>
          </a:p>
          <a:p>
            <a:pPr lvl="4"/>
            <a:r>
              <a:rPr lang="cs-CZ" i="1" dirty="0" smtClean="0"/>
              <a:t>délku pobytu pro </a:t>
            </a:r>
            <a:r>
              <a:rPr lang="cs-CZ" i="1" dirty="0" err="1" smtClean="0"/>
              <a:t>danný</a:t>
            </a:r>
            <a:r>
              <a:rPr lang="cs-CZ" i="1" dirty="0" smtClean="0"/>
              <a:t> </a:t>
            </a:r>
            <a:r>
              <a:rPr lang="cs-CZ" i="1" dirty="0" smtClean="0"/>
              <a:t>případ</a:t>
            </a:r>
          </a:p>
          <a:p>
            <a:pPr lvl="4"/>
            <a:r>
              <a:rPr lang="cs-CZ" i="1" dirty="0" smtClean="0"/>
              <a:t>metodiku výpočtu </a:t>
            </a:r>
            <a:r>
              <a:rPr lang="cs-CZ" i="1" dirty="0" smtClean="0"/>
              <a:t>relativní váhy </a:t>
            </a:r>
            <a:r>
              <a:rPr lang="cs-CZ" i="1" dirty="0" smtClean="0"/>
              <a:t>případu</a:t>
            </a:r>
            <a:endParaRPr lang="cs-CZ" dirty="0" smtClean="0"/>
          </a:p>
        </p:txBody>
      </p:sp>
      <p:sp>
        <p:nvSpPr>
          <p:cNvPr id="4" name="Zaoblený obdélník 3"/>
          <p:cNvSpPr/>
          <p:nvPr/>
        </p:nvSpPr>
        <p:spPr>
          <a:xfrm>
            <a:off x="395536" y="2204864"/>
            <a:ext cx="842493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95536" y="234888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RV </a:t>
            </a:r>
            <a:r>
              <a:rPr lang="cs-CZ" dirty="0" err="1" smtClean="0">
                <a:solidFill>
                  <a:srgbClr val="FFFF00"/>
                </a:solidFill>
              </a:rPr>
              <a:t>DRGs</a:t>
            </a:r>
            <a:r>
              <a:rPr lang="cs-CZ" dirty="0" smtClean="0">
                <a:solidFill>
                  <a:srgbClr val="FFFF00"/>
                </a:solidFill>
              </a:rPr>
              <a:t>=průměrné náklady na danou DRG/</a:t>
            </a:r>
            <a:r>
              <a:rPr lang="cs-CZ" dirty="0" smtClean="0">
                <a:solidFill>
                  <a:srgbClr val="FFFF00"/>
                </a:solidFill>
              </a:rPr>
              <a:t> </a:t>
            </a:r>
            <a:r>
              <a:rPr lang="cs-CZ" dirty="0" smtClean="0">
                <a:solidFill>
                  <a:srgbClr val="FFFF00"/>
                </a:solidFill>
              </a:rPr>
              <a:t>průměrné </a:t>
            </a:r>
            <a:r>
              <a:rPr lang="cs-CZ" dirty="0" smtClean="0">
                <a:solidFill>
                  <a:srgbClr val="FFFF00"/>
                </a:solidFill>
              </a:rPr>
              <a:t>náklady na </a:t>
            </a:r>
            <a:r>
              <a:rPr lang="cs-CZ" dirty="0" smtClean="0">
                <a:solidFill>
                  <a:srgbClr val="FFFF00"/>
                </a:solidFill>
              </a:rPr>
              <a:t>všechny </a:t>
            </a:r>
            <a:r>
              <a:rPr lang="cs-CZ" dirty="0" err="1" smtClean="0">
                <a:solidFill>
                  <a:srgbClr val="FFFF00"/>
                </a:solidFill>
              </a:rPr>
              <a:t>DRGs</a:t>
            </a:r>
            <a:endParaRPr lang="cs-CZ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Casemix</a:t>
            </a:r>
            <a:r>
              <a:rPr lang="cs-CZ" dirty="0" smtClean="0"/>
              <a:t> a </a:t>
            </a:r>
            <a:r>
              <a:rPr lang="cs-CZ" dirty="0" err="1" smtClean="0"/>
              <a:t>casemix</a:t>
            </a:r>
            <a:r>
              <a:rPr lang="cs-CZ" dirty="0" smtClean="0"/>
              <a:t> index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Casemix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suma relativních vah případů pro </a:t>
            </a:r>
            <a:r>
              <a:rPr lang="cs-CZ" dirty="0" smtClean="0"/>
              <a:t>danou </a:t>
            </a:r>
            <a:r>
              <a:rPr lang="cs-CZ" dirty="0" smtClean="0"/>
              <a:t>jednotku a období. </a:t>
            </a:r>
            <a:endParaRPr lang="cs-CZ" dirty="0" smtClean="0"/>
          </a:p>
          <a:p>
            <a:pPr lvl="1"/>
            <a:r>
              <a:rPr lang="cs-CZ" dirty="0" smtClean="0"/>
              <a:t>Do hodnoty ukazatele </a:t>
            </a:r>
            <a:r>
              <a:rPr lang="cs-CZ" dirty="0" smtClean="0"/>
              <a:t>jsou zahrnuty všechny případy ukončené ve sledovaném období</a:t>
            </a:r>
            <a:r>
              <a:rPr lang="cs-CZ" dirty="0" smtClean="0"/>
              <a:t>.</a:t>
            </a:r>
            <a:endParaRPr lang="cs-CZ" dirty="0" smtClean="0"/>
          </a:p>
          <a:p>
            <a:r>
              <a:rPr lang="cs-CZ" dirty="0" err="1" smtClean="0"/>
              <a:t>Casemix</a:t>
            </a:r>
            <a:r>
              <a:rPr lang="cs-CZ" dirty="0" smtClean="0"/>
              <a:t> index:</a:t>
            </a:r>
          </a:p>
          <a:p>
            <a:pPr lvl="1"/>
            <a:r>
              <a:rPr lang="cs-CZ" dirty="0" smtClean="0"/>
              <a:t>představuje průměrnou složitost všech případů léčených v </a:t>
            </a:r>
            <a:r>
              <a:rPr lang="cs-CZ" dirty="0" smtClean="0"/>
              <a:t>dané nemocnici</a:t>
            </a:r>
          </a:p>
          <a:p>
            <a:pPr lvl="1"/>
            <a:r>
              <a:rPr lang="cs-CZ" dirty="0" smtClean="0"/>
              <a:t>jde </a:t>
            </a:r>
            <a:r>
              <a:rPr lang="cs-CZ" dirty="0" smtClean="0"/>
              <a:t>o průměr všech relativních </a:t>
            </a:r>
            <a:r>
              <a:rPr lang="cs-CZ" dirty="0" smtClean="0"/>
              <a:t>vah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Parametry absolutní nákladovosti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sazba:</a:t>
            </a:r>
          </a:p>
          <a:p>
            <a:pPr lvl="2"/>
            <a:r>
              <a:rPr lang="cs-CZ" dirty="0" smtClean="0"/>
              <a:t>slouží k vyjádření absolutního objemu produkce v korunách. </a:t>
            </a:r>
            <a:endParaRPr lang="cs-CZ" dirty="0" smtClean="0"/>
          </a:p>
          <a:p>
            <a:pPr lvl="2"/>
            <a:r>
              <a:rPr lang="pt-BR" dirty="0" smtClean="0"/>
              <a:t>Jedná</a:t>
            </a:r>
            <a:r>
              <a:rPr lang="cs-CZ" dirty="0" smtClean="0"/>
              <a:t> se</a:t>
            </a:r>
            <a:r>
              <a:rPr lang="pt-BR" dirty="0" smtClean="0"/>
              <a:t> </a:t>
            </a:r>
            <a:r>
              <a:rPr lang="pt-BR" dirty="0" smtClean="0"/>
              <a:t>o peněžní ocenění případu hospitalizace s relativní váhou 1</a:t>
            </a:r>
            <a:r>
              <a:rPr lang="pt-BR" dirty="0" smtClean="0"/>
              <a:t>.</a:t>
            </a:r>
            <a:endParaRPr lang="cs-CZ" dirty="0" smtClean="0"/>
          </a:p>
          <a:p>
            <a:pPr lvl="2"/>
            <a:r>
              <a:rPr lang="cs-CZ" dirty="0" smtClean="0"/>
              <a:t>Ohodnocení případu:</a:t>
            </a:r>
          </a:p>
          <a:p>
            <a:pPr lvl="3"/>
            <a:r>
              <a:rPr lang="cs-CZ" dirty="0" smtClean="0"/>
              <a:t>součin relativní váhy případu a základní </a:t>
            </a:r>
            <a:r>
              <a:rPr lang="cs-CZ" dirty="0" smtClean="0"/>
              <a:t>sazby</a:t>
            </a:r>
          </a:p>
          <a:p>
            <a:pPr lvl="2">
              <a:buNone/>
            </a:pPr>
            <a:endParaRPr lang="cs-CZ" dirty="0" smtClean="0"/>
          </a:p>
          <a:p>
            <a:pPr lvl="2"/>
            <a:endParaRPr lang="cs-CZ" dirty="0" smtClean="0"/>
          </a:p>
          <a:p>
            <a:pPr lvl="2"/>
            <a:r>
              <a:rPr lang="cs-CZ" dirty="0" smtClean="0"/>
              <a:t>Ohodnocení jednotky:</a:t>
            </a:r>
          </a:p>
          <a:p>
            <a:pPr lvl="2"/>
            <a:r>
              <a:rPr lang="cs-CZ" dirty="0" smtClean="0"/>
              <a:t>součin </a:t>
            </a:r>
            <a:r>
              <a:rPr lang="cs-CZ" dirty="0" err="1" smtClean="0"/>
              <a:t>casemixu</a:t>
            </a:r>
            <a:r>
              <a:rPr lang="cs-CZ" dirty="0" smtClean="0"/>
              <a:t> a základní sazby</a:t>
            </a:r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1547664" y="4293096"/>
            <a:ext cx="62646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547664" y="5877272"/>
            <a:ext cx="62646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691680" y="436510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FF00"/>
                </a:solidFill>
              </a:rPr>
              <a:t>ZS x relativní váha případu= cena v Kč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63688" y="5949280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FF00"/>
                </a:solidFill>
              </a:rPr>
              <a:t>CM </a:t>
            </a:r>
            <a:r>
              <a:rPr lang="cs-CZ" b="1" dirty="0" smtClean="0">
                <a:solidFill>
                  <a:srgbClr val="FFFF00"/>
                </a:solidFill>
              </a:rPr>
              <a:t>x </a:t>
            </a:r>
            <a:r>
              <a:rPr lang="cs-CZ" b="1" dirty="0" smtClean="0">
                <a:solidFill>
                  <a:srgbClr val="FFFF00"/>
                </a:solidFill>
              </a:rPr>
              <a:t>ZS= </a:t>
            </a:r>
            <a:r>
              <a:rPr lang="cs-CZ" b="1" dirty="0" smtClean="0">
                <a:solidFill>
                  <a:srgbClr val="FFFF00"/>
                </a:solidFill>
              </a:rPr>
              <a:t>cena v Kč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DRG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rámci zdravotnických zařízení:</a:t>
            </a:r>
          </a:p>
          <a:p>
            <a:pPr lvl="1"/>
            <a:r>
              <a:rPr lang="cs-CZ" dirty="0" smtClean="0"/>
              <a:t>nástroj pro financování </a:t>
            </a:r>
            <a:r>
              <a:rPr lang="cs-CZ" dirty="0" smtClean="0"/>
              <a:t>nemocnic</a:t>
            </a:r>
          </a:p>
          <a:p>
            <a:pPr lvl="1"/>
            <a:r>
              <a:rPr lang="cs-CZ" dirty="0" smtClean="0"/>
              <a:t>řízení </a:t>
            </a:r>
            <a:r>
              <a:rPr lang="cs-CZ" dirty="0" smtClean="0"/>
              <a:t>nemocnic</a:t>
            </a:r>
          </a:p>
          <a:p>
            <a:pPr lvl="1"/>
            <a:r>
              <a:rPr lang="cs-CZ" dirty="0" smtClean="0"/>
              <a:t>srovnání kvality </a:t>
            </a:r>
            <a:r>
              <a:rPr lang="cs-CZ" dirty="0" smtClean="0"/>
              <a:t>péče mezi jednotlivými </a:t>
            </a:r>
            <a:r>
              <a:rPr lang="cs-CZ" dirty="0" smtClean="0"/>
              <a:t>nemocnicemi</a:t>
            </a:r>
            <a:endParaRPr lang="cs-CZ" dirty="0" smtClean="0"/>
          </a:p>
          <a:p>
            <a:r>
              <a:rPr lang="cs-CZ" dirty="0" smtClean="0"/>
              <a:t>DRG poskytuje:</a:t>
            </a:r>
          </a:p>
          <a:p>
            <a:pPr lvl="1"/>
            <a:r>
              <a:rPr lang="pl-PL" dirty="0" smtClean="0"/>
              <a:t>dokonalejší </a:t>
            </a:r>
            <a:r>
              <a:rPr lang="pl-PL" dirty="0" smtClean="0"/>
              <a:t>přehled o </a:t>
            </a:r>
            <a:r>
              <a:rPr lang="pl-PL" dirty="0" smtClean="0"/>
              <a:t>spotřebě </a:t>
            </a:r>
            <a:r>
              <a:rPr lang="cs-CZ" dirty="0" smtClean="0"/>
              <a:t>finančních zdrojů</a:t>
            </a:r>
          </a:p>
          <a:p>
            <a:pPr lvl="1"/>
            <a:r>
              <a:rPr lang="cs-CZ" dirty="0" smtClean="0"/>
              <a:t>jednodušší a </a:t>
            </a:r>
            <a:r>
              <a:rPr lang="cs-CZ" dirty="0" smtClean="0"/>
              <a:t>účtování zdravotní péče </a:t>
            </a:r>
            <a:r>
              <a:rPr lang="cs-CZ" dirty="0" smtClean="0"/>
              <a:t>mezi poskytovateli </a:t>
            </a:r>
            <a:r>
              <a:rPr lang="cs-CZ" dirty="0" smtClean="0"/>
              <a:t>a plátci.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r>
              <a:rPr lang="cs-CZ" dirty="0" smtClean="0"/>
              <a:t>Umožňuje </a:t>
            </a:r>
            <a:r>
              <a:rPr lang="cs-CZ" dirty="0" smtClean="0"/>
              <a:t>spravedlivější </a:t>
            </a:r>
            <a:r>
              <a:rPr lang="cs-CZ" dirty="0" smtClean="0"/>
              <a:t>přerozdělování dostupných </a:t>
            </a:r>
            <a:r>
              <a:rPr lang="cs-CZ" dirty="0" smtClean="0"/>
              <a:t>zdrojů</a:t>
            </a:r>
          </a:p>
          <a:p>
            <a:r>
              <a:rPr lang="cs-CZ" dirty="0" smtClean="0"/>
              <a:t>efektivnější </a:t>
            </a:r>
            <a:r>
              <a:rPr lang="cs-CZ" dirty="0" smtClean="0"/>
              <a:t>plánování.</a:t>
            </a:r>
          </a:p>
          <a:p>
            <a:r>
              <a:rPr lang="cs-CZ" dirty="0" smtClean="0"/>
              <a:t>přispívá </a:t>
            </a:r>
            <a:r>
              <a:rPr lang="cs-CZ" dirty="0" smtClean="0"/>
              <a:t>k větší finanční stabilitě nemocničního </a:t>
            </a:r>
            <a:r>
              <a:rPr lang="cs-CZ" dirty="0" smtClean="0"/>
              <a:t>zařízení</a:t>
            </a:r>
          </a:p>
          <a:p>
            <a:endParaRPr lang="cs-CZ" dirty="0" smtClean="0"/>
          </a:p>
          <a:p>
            <a:r>
              <a:rPr lang="cs-CZ" dirty="0" smtClean="0"/>
              <a:t>Nevýhody:</a:t>
            </a:r>
          </a:p>
          <a:p>
            <a:pPr lvl="1"/>
            <a:r>
              <a:rPr lang="cs-CZ" dirty="0" smtClean="0"/>
              <a:t>motivace ke snižování </a:t>
            </a:r>
            <a:r>
              <a:rPr lang="cs-CZ" dirty="0" smtClean="0"/>
              <a:t>nákladů</a:t>
            </a:r>
          </a:p>
          <a:p>
            <a:pPr lvl="1"/>
            <a:r>
              <a:rPr lang="cs-CZ" dirty="0" smtClean="0"/>
              <a:t>snižování standardu nemocniční </a:t>
            </a:r>
            <a:r>
              <a:rPr lang="cs-CZ" dirty="0" smtClean="0"/>
              <a:t>péče</a:t>
            </a:r>
          </a:p>
          <a:p>
            <a:pPr lvl="1"/>
            <a:r>
              <a:rPr lang="cs-CZ" dirty="0" smtClean="0"/>
              <a:t>souběžně se </a:t>
            </a:r>
            <a:r>
              <a:rPr lang="cs-CZ" dirty="0" smtClean="0"/>
              <a:t>systémem DRG nutnost existence systému </a:t>
            </a:r>
            <a:r>
              <a:rPr lang="cs-CZ" dirty="0" smtClean="0"/>
              <a:t>kontroly kvality zdravotní péče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DRG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Parametr = ukazatel (soubor ukazatelů), který charakterizuje určitou </a:t>
            </a:r>
            <a:r>
              <a:rPr lang="cs-CZ" b="1" dirty="0" smtClean="0"/>
              <a:t>vlastnost</a:t>
            </a:r>
            <a:r>
              <a:rPr lang="cs-CZ" dirty="0" smtClean="0"/>
              <a:t> případu nebo skupiny případů.</a:t>
            </a:r>
          </a:p>
          <a:p>
            <a:r>
              <a:rPr lang="cs-CZ" dirty="0" smtClean="0"/>
              <a:t>Může se jednat:</a:t>
            </a:r>
          </a:p>
          <a:p>
            <a:pPr lvl="1"/>
            <a:r>
              <a:rPr lang="cs-CZ" dirty="0" smtClean="0"/>
              <a:t>ukazatele pro konkrétní případ</a:t>
            </a:r>
          </a:p>
          <a:p>
            <a:pPr lvl="1"/>
            <a:r>
              <a:rPr lang="cs-CZ" dirty="0" smtClean="0"/>
              <a:t>Nemocnici</a:t>
            </a:r>
          </a:p>
          <a:p>
            <a:pPr lvl="1"/>
            <a:r>
              <a:rPr lang="cs-CZ" dirty="0" smtClean="0"/>
              <a:t>DRG skupinu</a:t>
            </a:r>
          </a:p>
          <a:p>
            <a:pPr lvl="1"/>
            <a:r>
              <a:rPr lang="cs-CZ" dirty="0" smtClean="0"/>
              <a:t>všechny DRG skupiny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cs-CZ" dirty="0" smtClean="0"/>
              <a:t>Ukazatele pro případ konkrétní DRG skupiny (ukazatele)</a:t>
            </a:r>
          </a:p>
          <a:p>
            <a:r>
              <a:rPr lang="cs-CZ" dirty="0" smtClean="0"/>
              <a:t>Společné pro všechny typy skupin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Zástupný symbol pro obsah 3" descr="parametry DRG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12976"/>
            <a:ext cx="8782821" cy="2592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Parametry produkce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Hodnota ukazatele pro konkrétní případ či skupinu případů</a:t>
            </a:r>
          </a:p>
          <a:p>
            <a:endParaRPr lang="cs-CZ" dirty="0"/>
          </a:p>
        </p:txBody>
      </p:sp>
      <p:pic>
        <p:nvPicPr>
          <p:cNvPr id="4" name="Obrázek 3" descr="parametry produkc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140968"/>
            <a:ext cx="7731602" cy="2384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Parametry:</a:t>
            </a:r>
          </a:p>
          <a:p>
            <a:pPr lvl="1"/>
            <a:r>
              <a:rPr lang="cs-CZ" dirty="0" smtClean="0"/>
              <a:t>relativní</a:t>
            </a:r>
          </a:p>
          <a:p>
            <a:pPr lvl="2"/>
            <a:r>
              <a:rPr lang="cs-CZ" dirty="0" smtClean="0"/>
              <a:t>představují číselné hodnoty</a:t>
            </a:r>
          </a:p>
          <a:p>
            <a:pPr lvl="2"/>
            <a:r>
              <a:rPr lang="cs-CZ" dirty="0" smtClean="0"/>
              <a:t>vyjadřující poměrnou velikost sledované veličiny</a:t>
            </a:r>
          </a:p>
          <a:p>
            <a:pPr lvl="2"/>
            <a:r>
              <a:rPr lang="cs-CZ" dirty="0" smtClean="0"/>
              <a:t>vyjádřen bezrozměrným číslem</a:t>
            </a:r>
          </a:p>
          <a:p>
            <a:pPr lvl="1"/>
            <a:r>
              <a:rPr lang="cs-CZ" dirty="0" smtClean="0"/>
              <a:t>absolutní. </a:t>
            </a:r>
            <a:endParaRPr lang="cs-CZ" sz="2800" dirty="0" smtClean="0"/>
          </a:p>
          <a:p>
            <a:pPr lvl="2"/>
            <a:r>
              <a:rPr lang="cs-CZ" dirty="0" smtClean="0"/>
              <a:t>vyjadřují absolutní velikost v konkrétních jednotkách.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Parametry s vazbou na délku hospitalizace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Délka pobytu LOS:</a:t>
            </a:r>
          </a:p>
          <a:p>
            <a:pPr lvl="2"/>
            <a:r>
              <a:rPr lang="cs-CZ" dirty="0" smtClean="0"/>
              <a:t>doba, kterou pacient stráví v nemocnici v rámci jednoho případu hospitalizace.</a:t>
            </a:r>
          </a:p>
          <a:p>
            <a:pPr lvl="2"/>
            <a:r>
              <a:rPr lang="cs-CZ" dirty="0" smtClean="0"/>
              <a:t>Odráží efektivitu využívání hospitalizačních lůžek oddělení či kliniky</a:t>
            </a:r>
          </a:p>
          <a:p>
            <a:pPr lvl="2"/>
            <a:r>
              <a:rPr lang="cs-CZ" dirty="0" smtClean="0"/>
              <a:t>lze identifikovat problémy v poskytování zdravotní péče, financování a řízení péče.</a:t>
            </a:r>
          </a:p>
          <a:p>
            <a:pPr lvl="2"/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sp>
        <p:nvSpPr>
          <p:cNvPr id="4" name="Obdélník s odříznutým a zakulaceným jedním rohem 3"/>
          <p:cNvSpPr/>
          <p:nvPr/>
        </p:nvSpPr>
        <p:spPr>
          <a:xfrm>
            <a:off x="0" y="4725144"/>
            <a:ext cx="9144000" cy="1512168"/>
          </a:xfrm>
          <a:prstGeom prst="snipRoundRect">
            <a:avLst>
              <a:gd name="adj1" fmla="val 4302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0" y="5229200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LOS=datum ukončení hospitalizace-datum zahájení hospitalizace+1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436096" y="6858000"/>
            <a:ext cx="3528392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Pozn.: První i poslední den se počítají jako celé dny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46901E-6 L -0.00382 -0.3159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cs-CZ" b="1" dirty="0" smtClean="0"/>
              <a:t>Průměrná délka pobytu ALOS:</a:t>
            </a:r>
          </a:p>
          <a:p>
            <a:pPr lvl="2"/>
            <a:r>
              <a:rPr lang="cs-CZ" dirty="0" smtClean="0"/>
              <a:t>průměr délek ze všech hospitalizací pro konkrétní skupinu případů a období</a:t>
            </a:r>
          </a:p>
          <a:p>
            <a:pPr lvl="2"/>
            <a:r>
              <a:rPr lang="cs-CZ" dirty="0" smtClean="0"/>
              <a:t>buď o parametr produkce - představuje průměrnou délku pobytu pro konkrétní soubor případů</a:t>
            </a:r>
          </a:p>
          <a:p>
            <a:pPr lvl="2"/>
            <a:r>
              <a:rPr lang="cs-CZ" dirty="0" smtClean="0"/>
              <a:t>nebo parametr DRG skupiny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Délka pobytu:</a:t>
            </a:r>
          </a:p>
          <a:p>
            <a:pPr lvl="2"/>
            <a:r>
              <a:rPr lang="cs-CZ" dirty="0" smtClean="0"/>
              <a:t>Silně ovlivňuje náklady na léčení</a:t>
            </a:r>
          </a:p>
          <a:p>
            <a:pPr lvl="2"/>
            <a:r>
              <a:rPr lang="cs-CZ" dirty="0" smtClean="0"/>
              <a:t>Neplatí vždy (speciální materiál, implantáty)</a:t>
            </a:r>
          </a:p>
          <a:p>
            <a:pPr lvl="2"/>
            <a:r>
              <a:rPr lang="cs-CZ" dirty="0" smtClean="0"/>
              <a:t>Obvyklá délka pobytu – </a:t>
            </a:r>
            <a:r>
              <a:rPr lang="cs-CZ" b="1" dirty="0" err="1" smtClean="0"/>
              <a:t>inliners</a:t>
            </a:r>
            <a:endParaRPr lang="cs-CZ" b="1" dirty="0" smtClean="0"/>
          </a:p>
          <a:p>
            <a:pPr lvl="2"/>
            <a:r>
              <a:rPr lang="cs-CZ" dirty="0" smtClean="0"/>
              <a:t>Neobvyklá délka pobytu – </a:t>
            </a:r>
            <a:r>
              <a:rPr lang="cs-CZ" b="1" dirty="0" err="1" smtClean="0"/>
              <a:t>outliners</a:t>
            </a:r>
            <a:endParaRPr lang="cs-CZ" b="1" dirty="0" smtClean="0"/>
          </a:p>
          <a:p>
            <a:pPr lvl="2"/>
            <a:r>
              <a:rPr lang="cs-CZ" dirty="0" smtClean="0"/>
              <a:t>Pro každou DRG skupinu – </a:t>
            </a:r>
            <a:r>
              <a:rPr lang="cs-CZ" b="1" dirty="0" err="1" smtClean="0"/>
              <a:t>trim</a:t>
            </a:r>
            <a:r>
              <a:rPr lang="cs-CZ" b="1" dirty="0" smtClean="0"/>
              <a:t>-pointy</a:t>
            </a:r>
            <a:r>
              <a:rPr lang="cs-CZ" dirty="0" smtClean="0"/>
              <a:t> (meze)-HTP,DTP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>
            <a:normAutofit/>
          </a:bodyPr>
          <a:lstStyle/>
          <a:p>
            <a:pPr lvl="1"/>
            <a:r>
              <a:rPr lang="cs-CZ" b="1" dirty="0" err="1" smtClean="0"/>
              <a:t>Inliners</a:t>
            </a:r>
            <a:r>
              <a:rPr lang="cs-CZ" dirty="0" smtClean="0"/>
              <a:t>-úhrada částkou příslušnou dané DRG skupině (nezávislá na době pobytu)</a:t>
            </a:r>
          </a:p>
          <a:p>
            <a:pPr lvl="1"/>
            <a:r>
              <a:rPr lang="cs-CZ" dirty="0" smtClean="0"/>
              <a:t>Případy s delší délkou pobytu - větší finanční zátěž pro nemocnici</a:t>
            </a:r>
          </a:p>
          <a:p>
            <a:pPr lvl="1"/>
            <a:r>
              <a:rPr lang="cs-CZ" dirty="0" smtClean="0"/>
              <a:t>u krátkých pobytů - náklady na případ k tíži plátce</a:t>
            </a:r>
          </a:p>
          <a:p>
            <a:pPr lvl="1"/>
            <a:r>
              <a:rPr lang="cs-CZ" dirty="0" smtClean="0"/>
              <a:t>Případy, které leží mimo rozpětí se stanovuje na základě dohody mezi </a:t>
            </a:r>
            <a:r>
              <a:rPr lang="pt-BR" dirty="0" smtClean="0"/>
              <a:t>nemocnicí a plátcem zdravotní péče</a:t>
            </a:r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7" name="Zástupný symbol pro obsah 4" descr="LO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620688"/>
            <a:ext cx="7019048" cy="22476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Parametry relativní nákladovosti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	Relativní váha:</a:t>
            </a:r>
          </a:p>
          <a:p>
            <a:pPr lvl="2"/>
            <a:r>
              <a:rPr lang="cs-CZ" dirty="0" smtClean="0"/>
              <a:t>parametr, který popisuje vztah nákladovosti případů v jednotlivých DRG skupinách</a:t>
            </a:r>
          </a:p>
          <a:p>
            <a:pPr lvl="2"/>
            <a:r>
              <a:rPr lang="cs-CZ" dirty="0" smtClean="0"/>
              <a:t>bezrozměrné poměrové číslo (index)</a:t>
            </a:r>
          </a:p>
          <a:p>
            <a:pPr lvl="2"/>
            <a:r>
              <a:rPr lang="cs-CZ" dirty="0" smtClean="0"/>
              <a:t>o kolik jsou případy dražší či levnější oproti případu zařazeného v jiné skupině</a:t>
            </a:r>
          </a:p>
          <a:p>
            <a:pPr lvl="2"/>
            <a:r>
              <a:rPr lang="cs-CZ" dirty="0" smtClean="0"/>
              <a:t>Relativní váha:</a:t>
            </a:r>
          </a:p>
          <a:p>
            <a:pPr lvl="4"/>
            <a:r>
              <a:rPr lang="cs-CZ" dirty="0" smtClean="0"/>
              <a:t>DRG skupiny</a:t>
            </a:r>
          </a:p>
          <a:p>
            <a:pPr lvl="4"/>
            <a:r>
              <a:rPr lang="cs-CZ" dirty="0" smtClean="0"/>
              <a:t>případu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532</Words>
  <Application>Microsoft Office PowerPoint</Application>
  <PresentationFormat>Předvádění na obrazovce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Tok</vt:lpstr>
      <vt:lpstr>Parametry DRG a parametry produkce</vt:lpstr>
      <vt:lpstr>Parametry DRG</vt:lpstr>
      <vt:lpstr>Snímek 3</vt:lpstr>
      <vt:lpstr>Parametry produkce</vt:lpstr>
      <vt:lpstr>Snímek 5</vt:lpstr>
      <vt:lpstr>Parametry s vazbou na délku hospitalizace</vt:lpstr>
      <vt:lpstr>Snímek 7</vt:lpstr>
      <vt:lpstr>Snímek 8</vt:lpstr>
      <vt:lpstr>Parametry relativní nákladovosti</vt:lpstr>
      <vt:lpstr>Snímek 10</vt:lpstr>
      <vt:lpstr>Casemix a casemix index</vt:lpstr>
      <vt:lpstr>Parametry absolutní nákladovosti</vt:lpstr>
      <vt:lpstr>Využití DRG</vt:lpstr>
      <vt:lpstr>Snímek 14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Parametry DRG a parametry produkce</dc:title>
  <dc:creator>uzivatel</dc:creator>
  <cp:lastModifiedBy>uzivatel</cp:lastModifiedBy>
  <cp:revision>22</cp:revision>
  <dcterms:created xsi:type="dcterms:W3CDTF">2012-01-02T09:21:24Z</dcterms:created>
  <dcterms:modified xsi:type="dcterms:W3CDTF">2012-01-02T10:57:18Z</dcterms:modified>
</cp:coreProperties>
</file>