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58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46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Nadpis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16" name="Zástupný symbol pro datum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18. 6. 2014</a:t>
            </a:fld>
            <a:endParaRPr lang="cs-CZ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5" name="Zástupný symbol pro číslo snímku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18. 6. 2014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18. 6. 2014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Nadpis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7" name="Zástupný symbol pro obsah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18. 6. 2014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9" name="Zástupný symbol pro datum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18. 6. 2014</a:t>
            </a:fld>
            <a:endParaRPr lang="cs-CZ"/>
          </a:p>
        </p:txBody>
      </p:sp>
      <p:sp>
        <p:nvSpPr>
          <p:cNvPr id="11" name="Zástupný symbol pro zápatí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Nadpis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18. 6. 2014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Nadpis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25" name="Zástupný symbol pro text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8" name="Zástupný symbol pro obsah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18. 6. 2014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Nadpis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2" name="Zástupný symbol pro datum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18. 6. 2014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18. 6. 2014</a:t>
            </a:fld>
            <a:endParaRPr lang="cs-CZ"/>
          </a:p>
        </p:txBody>
      </p:sp>
      <p:sp>
        <p:nvSpPr>
          <p:cNvPr id="24" name="Zástupný symbol pro zápatí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18. 6. 2014</a:t>
            </a:fld>
            <a:endParaRPr lang="cs-CZ"/>
          </a:p>
        </p:txBody>
      </p:sp>
      <p:sp>
        <p:nvSpPr>
          <p:cNvPr id="29" name="Zástupný symbol pro zápatí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rázek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18. 6. 2014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datum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8A2481B-5154-415F-B752-558547769AA3}" type="datetimeFigureOut">
              <a:rPr lang="cs-CZ" smtClean="0"/>
              <a:pPr/>
              <a:t>18. 6. 2014</a:t>
            </a:fld>
            <a:endParaRPr lang="cs-CZ"/>
          </a:p>
        </p:txBody>
      </p:sp>
      <p:sp>
        <p:nvSpPr>
          <p:cNvPr id="28" name="Zástupný symbol pro zápatí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nadpis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Přímá spojovací čára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Péče o klienta s diabetickou nohou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Obrázek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548680"/>
            <a:ext cx="5760720" cy="985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cs-CZ" dirty="0" smtClean="0"/>
              <a:t>Jako diabetická noha nebo syndrom diabetické nohy se označuje postižení dolní končetiny od kotníku dolů zapříčiněné dlouhodobým působením zvýšené hladiny cukru hyperglykemie, což vede většinou ke kombinaci poruchy cévního a nervového zásobení. 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K vzniku diabetické nohy může rovněž přispět:</a:t>
            </a:r>
          </a:p>
          <a:p>
            <a:pPr lvl="1"/>
            <a:r>
              <a:rPr lang="cs-CZ" dirty="0" smtClean="0"/>
              <a:t> nošení nesprávné obuvi</a:t>
            </a:r>
          </a:p>
          <a:p>
            <a:pPr lvl="1"/>
            <a:r>
              <a:rPr lang="cs-CZ" dirty="0" smtClean="0"/>
              <a:t>postižení nehtů a kůže mykózou</a:t>
            </a:r>
          </a:p>
          <a:p>
            <a:pPr lvl="1"/>
            <a:r>
              <a:rPr lang="cs-CZ" dirty="0" smtClean="0"/>
              <a:t>neošetřené otlaky,praskliny a další příčiny</a:t>
            </a:r>
          </a:p>
          <a:p>
            <a:pPr lvl="1">
              <a:buNone/>
            </a:pPr>
            <a:endParaRPr lang="cs-CZ" dirty="0" smtClean="0"/>
          </a:p>
          <a:p>
            <a:pPr>
              <a:buNone/>
            </a:pPr>
            <a:r>
              <a:rPr lang="cs-CZ" sz="3700" dirty="0" smtClean="0"/>
              <a:t>Projevuje se vznikem ulcerací, gangrény, infekce.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Rizikové faktory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cs-CZ" dirty="0" smtClean="0"/>
          </a:p>
          <a:p>
            <a:r>
              <a:rPr lang="cs-CZ" dirty="0" smtClean="0"/>
              <a:t>oslabení až ztráta citlivosti na tlak</a:t>
            </a:r>
          </a:p>
          <a:p>
            <a:r>
              <a:rPr lang="cs-CZ" dirty="0" smtClean="0"/>
              <a:t>porucha vnímání tepla a chladu</a:t>
            </a:r>
          </a:p>
          <a:p>
            <a:r>
              <a:rPr lang="cs-CZ" dirty="0" smtClean="0"/>
              <a:t> zborcení klenby nožní </a:t>
            </a:r>
          </a:p>
          <a:p>
            <a:r>
              <a:rPr lang="cs-CZ" dirty="0" smtClean="0"/>
              <a:t> ochabnutí a oslabení svalů nohy</a:t>
            </a:r>
          </a:p>
          <a:p>
            <a:r>
              <a:rPr lang="cs-CZ" dirty="0" smtClean="0"/>
              <a:t>snížená potivost na nohách</a:t>
            </a:r>
          </a:p>
          <a:p>
            <a:r>
              <a:rPr lang="cs-CZ" dirty="0" smtClean="0"/>
              <a:t>nadměrnému zatížení některých typických míst na šlapce, na prstech či v meziprstí</a:t>
            </a:r>
          </a:p>
          <a:p>
            <a:r>
              <a:rPr lang="cs-CZ" dirty="0" smtClean="0"/>
              <a:t>kožní poruchy (hyperkeratózy, otlaky, puchýře, mykózy, ulcerace, ragády, změny barvy a teploty kůže)</a:t>
            </a:r>
          </a:p>
          <a:p>
            <a:r>
              <a:rPr lang="cs-CZ" dirty="0" smtClean="0"/>
              <a:t>kostní deformity </a:t>
            </a:r>
          </a:p>
          <a:p>
            <a:r>
              <a:rPr lang="cs-CZ" dirty="0" smtClean="0"/>
              <a:t>projevy ischemické choroby dolních končetin</a:t>
            </a:r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Léčba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4800" y="1268760"/>
            <a:ext cx="8686800" cy="5256584"/>
          </a:xfrm>
        </p:spPr>
        <p:txBody>
          <a:bodyPr>
            <a:normAutofit fontScale="77500" lnSpcReduction="20000"/>
          </a:bodyPr>
          <a:lstStyle/>
          <a:p>
            <a:r>
              <a:rPr lang="cs-CZ" dirty="0" smtClean="0"/>
              <a:t>odlehčení ulcerací - pojízdná křesla, berle, speciální kontaktní fixace (ortézy) a dlahy terapeutická obuv (poloviční boty) speciální vložky, klid na lůžku</a:t>
            </a:r>
          </a:p>
          <a:p>
            <a:r>
              <a:rPr lang="cs-CZ" dirty="0" smtClean="0"/>
              <a:t>léčba ischemické choroby dolních končetin - zanechání kouření,cévní chirurgie,</a:t>
            </a:r>
            <a:r>
              <a:rPr lang="cs-CZ" dirty="0" err="1" smtClean="0"/>
              <a:t>antiagregancia</a:t>
            </a:r>
            <a:endParaRPr lang="cs-CZ" dirty="0" smtClean="0"/>
          </a:p>
          <a:p>
            <a:r>
              <a:rPr lang="cs-CZ" dirty="0" smtClean="0"/>
              <a:t>léčba infekce - antibiotická léčba</a:t>
            </a:r>
          </a:p>
          <a:p>
            <a:r>
              <a:rPr lang="cs-CZ" dirty="0" smtClean="0"/>
              <a:t>lokální terapie - čištění rány, léčba edému, lokální terapie tvořící vlhké prostředí nové techniky (růstové faktory, kožní transplantáty, lokální aplikace podtlaku VAC, larvy)</a:t>
            </a:r>
          </a:p>
          <a:p>
            <a:r>
              <a:rPr lang="cs-CZ" dirty="0" smtClean="0"/>
              <a:t>zlepšení metabolického stavu - kompenzace diabetu, uspokojivé nutriční parametry léčba </a:t>
            </a:r>
            <a:r>
              <a:rPr lang="cs-CZ" dirty="0" err="1" smtClean="0"/>
              <a:t>dyslipidemie</a:t>
            </a:r>
            <a:r>
              <a:rPr lang="cs-CZ" dirty="0" smtClean="0"/>
              <a:t>, hypertenze</a:t>
            </a:r>
          </a:p>
          <a:p>
            <a:r>
              <a:rPr lang="cs-CZ" dirty="0" smtClean="0"/>
              <a:t>prevence opětovného vzniku ulcerací - protetická péče,  </a:t>
            </a:r>
            <a:r>
              <a:rPr lang="cs-CZ" dirty="0" err="1" smtClean="0"/>
              <a:t>péče</a:t>
            </a:r>
            <a:r>
              <a:rPr lang="cs-CZ" dirty="0" smtClean="0"/>
              <a:t> o kůži a nehty, koupele, promašťování, antimykotika, psychosociální péče, korekční chirurgie</a:t>
            </a: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prevence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484784"/>
            <a:ext cx="8820472" cy="5256584"/>
          </a:xfrm>
        </p:spPr>
        <p:txBody>
          <a:bodyPr>
            <a:normAutofit/>
          </a:bodyPr>
          <a:lstStyle/>
          <a:p>
            <a:pPr lvl="2"/>
            <a:r>
              <a:rPr lang="cs-CZ" dirty="0" smtClean="0"/>
              <a:t>denně umývat nohy vlažnou vodou (ne horkou) a mýdlem</a:t>
            </a:r>
          </a:p>
          <a:p>
            <a:pPr lvl="2"/>
            <a:r>
              <a:rPr lang="cs-CZ" dirty="0" smtClean="0"/>
              <a:t>důkladně nohy a hlavně meziprstí osušit</a:t>
            </a:r>
          </a:p>
          <a:p>
            <a:pPr lvl="2"/>
            <a:r>
              <a:rPr lang="cs-CZ" dirty="0" smtClean="0"/>
              <a:t>používat po umytí hydratační krém (ne do meziprstí – vlhké prostředí a možnost vzniku mykóz)</a:t>
            </a:r>
          </a:p>
          <a:p>
            <a:pPr lvl="2"/>
            <a:r>
              <a:rPr lang="cs-CZ" dirty="0" smtClean="0"/>
              <a:t>nehty na nohách stříhat rovně (prevence zarůstání)</a:t>
            </a:r>
          </a:p>
          <a:p>
            <a:pPr lvl="2"/>
            <a:r>
              <a:rPr lang="cs-CZ" dirty="0" smtClean="0"/>
              <a:t>pozor na poranění – nechodit naboso doma ani venku</a:t>
            </a:r>
          </a:p>
          <a:p>
            <a:pPr lvl="2"/>
            <a:r>
              <a:rPr lang="cs-CZ" dirty="0" smtClean="0"/>
              <a:t>nosit vhodnou obuv pro diabetiky, musí být pohodlná, z pravé kůže a uzavřená, vhodný tvar a velikost. Měla by mít antimykotickou a antibakteriální úpravu podšívek a stélek.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554162"/>
            <a:ext cx="8676456" cy="4525963"/>
          </a:xfrm>
        </p:spPr>
        <p:txBody>
          <a:bodyPr/>
          <a:lstStyle/>
          <a:p>
            <a:pPr lvl="2"/>
            <a:r>
              <a:rPr lang="cs-CZ" dirty="0" smtClean="0"/>
              <a:t>nosit vhodné ponožky pro diabetiky – vlněné nebo bavlněné bez gumiček, špice je hladká s nehmatným švem proti vzniku otlaků a konečná úprava ponožek speciální aviváží s účinnou látkou nerozpustnou ve vodě zajišťuje antimikrobiální efekt trvající po dobu životnosti ponožek</a:t>
            </a:r>
          </a:p>
          <a:p>
            <a:pPr lvl="2"/>
            <a:r>
              <a:rPr lang="cs-CZ" dirty="0" smtClean="0"/>
              <a:t>kontrolovat obuv před obutím (cizí předměty, porušení obuvi)</a:t>
            </a:r>
          </a:p>
          <a:p>
            <a:pPr lvl="2"/>
            <a:r>
              <a:rPr lang="cs-CZ" dirty="0" smtClean="0"/>
              <a:t>každodenní kontrola nohou a jejich plosek (možnost použití zrcátka)</a:t>
            </a:r>
          </a:p>
          <a:p>
            <a:pPr lvl="2"/>
            <a:r>
              <a:rPr lang="cs-CZ" dirty="0" smtClean="0"/>
              <a:t>každé malé poranění nebo oděrku vždy důkladně ošetřit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i="1" dirty="0" smtClean="0"/>
              <a:t> MUDr. Tomáš </a:t>
            </a:r>
            <a:r>
              <a:rPr lang="cs-CZ" i="1" dirty="0" err="1" smtClean="0"/>
              <a:t>Edelsberger</a:t>
            </a:r>
            <a:r>
              <a:rPr lang="cs-CZ" i="1" dirty="0" smtClean="0"/>
              <a:t>, publikace „Encyklopedie pro diabetiky</a:t>
            </a:r>
            <a:endParaRPr lang="cs-CZ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sta">
  <a:themeElements>
    <a:clrScheme name="Cesta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Cesta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Cesta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9</TotalTime>
  <Words>420</Words>
  <Application>Microsoft Office PowerPoint</Application>
  <PresentationFormat>Předvádění na obrazovce (4:3)</PresentationFormat>
  <Paragraphs>40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Cesta</vt:lpstr>
      <vt:lpstr>Péče o klienta s diabetickou nohou</vt:lpstr>
      <vt:lpstr>Snímek 2</vt:lpstr>
      <vt:lpstr>Rizikové faktory</vt:lpstr>
      <vt:lpstr>Léčba</vt:lpstr>
      <vt:lpstr>prevence</vt:lpstr>
      <vt:lpstr>Snímek 6</vt:lpstr>
      <vt:lpstr>Zdroje: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Péče o klienta s diabetickou nohou</dc:title>
  <dc:creator>Honza</dc:creator>
  <cp:lastModifiedBy>Honza</cp:lastModifiedBy>
  <cp:revision>3</cp:revision>
  <dcterms:created xsi:type="dcterms:W3CDTF">2013-12-30T12:30:07Z</dcterms:created>
  <dcterms:modified xsi:type="dcterms:W3CDTF">2014-06-18T13:27:25Z</dcterms:modified>
</cp:coreProperties>
</file>