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67" r:id="rId4"/>
    <p:sldId id="280" r:id="rId5"/>
    <p:sldId id="259" r:id="rId6"/>
    <p:sldId id="273" r:id="rId7"/>
    <p:sldId id="261" r:id="rId8"/>
    <p:sldId id="272" r:id="rId9"/>
    <p:sldId id="274" r:id="rId10"/>
    <p:sldId id="262" r:id="rId11"/>
    <p:sldId id="264" r:id="rId12"/>
    <p:sldId id="269" r:id="rId13"/>
    <p:sldId id="270" r:id="rId14"/>
    <p:sldId id="258" r:id="rId15"/>
    <p:sldId id="271" r:id="rId16"/>
    <p:sldId id="266" r:id="rId17"/>
    <p:sldId id="268" r:id="rId18"/>
    <p:sldId id="279" r:id="rId19"/>
    <p:sldId id="276" r:id="rId20"/>
    <p:sldId id="275" r:id="rId21"/>
    <p:sldId id="277" r:id="rId22"/>
    <p:sldId id="278" r:id="rId23"/>
  </p:sldIdLst>
  <p:sldSz cx="9144000" cy="6858000" type="screen4x3"/>
  <p:notesSz cx="6858000" cy="9144000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F0BC1"/>
    <a:srgbClr val="008000"/>
    <a:srgbClr val="FF0066"/>
    <a:srgbClr val="FFCC00"/>
    <a:srgbClr val="FFFF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5616" autoAdjust="0"/>
    <p:restoredTop sz="94660"/>
  </p:normalViewPr>
  <p:slideViewPr>
    <p:cSldViewPr>
      <p:cViewPr>
        <p:scale>
          <a:sx n="80" d="100"/>
          <a:sy n="80" d="100"/>
        </p:scale>
        <p:origin x="-1554" y="-22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80BB22-F6A3-4657-8627-73E503265910}" type="datetimeFigureOut">
              <a:rPr lang="cs-CZ"/>
              <a:pPr>
                <a:defRPr/>
              </a:pPr>
              <a:t>28.1.2014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C05BED-5416-4977-931A-9873793FB964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66B8F3-D754-42F7-9A0D-569130A45D68}" type="datetimeFigureOut">
              <a:rPr lang="cs-CZ"/>
              <a:pPr>
                <a:defRPr/>
              </a:pPr>
              <a:t>28.1.2014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DCB41A-5F69-460B-BEAD-2CB3A465C06A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7A30C0-B07D-42BA-86B4-F24AFC104D23}" type="datetimeFigureOut">
              <a:rPr lang="cs-CZ"/>
              <a:pPr>
                <a:defRPr/>
              </a:pPr>
              <a:t>28.1.2014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AC6426-A690-429B-B2C6-28773E9A3B19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F475A6-A3B4-441A-8A4F-A48A69865DC7}" type="datetimeFigureOut">
              <a:rPr lang="cs-CZ"/>
              <a:pPr>
                <a:defRPr/>
              </a:pPr>
              <a:t>28.1.2014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23E1EA-855D-48BD-8F3A-496FAE26FE3A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91A613-A70C-4AF1-96D4-96635607BB00}" type="datetimeFigureOut">
              <a:rPr lang="cs-CZ"/>
              <a:pPr>
                <a:defRPr/>
              </a:pPr>
              <a:t>28.1.2014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41DBE4-D58F-4E09-8ADD-342440311165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21DF64-2D08-4124-81B4-3FCBDF976997}" type="datetimeFigureOut">
              <a:rPr lang="cs-CZ"/>
              <a:pPr>
                <a:defRPr/>
              </a:pPr>
              <a:t>28.1.2014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CE9750-18B7-4FBD-99B9-2962CEAB2942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A7A8A8-7FE1-4FFF-A3BB-D22647079AC6}" type="datetimeFigureOut">
              <a:rPr lang="cs-CZ"/>
              <a:pPr>
                <a:defRPr/>
              </a:pPr>
              <a:t>28.1.2014</a:t>
            </a:fld>
            <a:endParaRPr lang="cs-CZ"/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30DD6C-2751-4CD0-8084-4A99942765C9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7942EA-6B4C-440B-A881-8C9018DD0009}" type="datetimeFigureOut">
              <a:rPr lang="cs-CZ"/>
              <a:pPr>
                <a:defRPr/>
              </a:pPr>
              <a:t>28.1.2014</a:t>
            </a:fld>
            <a:endParaRPr lang="cs-CZ"/>
          </a:p>
        </p:txBody>
      </p:sp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A2CE8A-77FD-4730-94A5-C7E31C362617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930F0E-D85E-43A8-8DA3-DC752209F253}" type="datetimeFigureOut">
              <a:rPr lang="cs-CZ"/>
              <a:pPr>
                <a:defRPr/>
              </a:pPr>
              <a:t>28.1.2014</a:t>
            </a:fld>
            <a:endParaRPr lang="cs-CZ"/>
          </a:p>
        </p:txBody>
      </p:sp>
      <p:sp>
        <p:nvSpPr>
          <p:cNvPr id="3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5069C6-21B5-4152-9F7D-9D9519D83F66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1C6057-F31C-49CD-B768-2ACB06CB6AC7}" type="datetimeFigureOut">
              <a:rPr lang="cs-CZ"/>
              <a:pPr>
                <a:defRPr/>
              </a:pPr>
              <a:t>28.1.2014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98CDDF-29D9-4151-807B-FECB8DCFB2B0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 smtClean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F6839C-B2F5-46D5-AA37-C00DB9C5EB53}" type="datetimeFigureOut">
              <a:rPr lang="cs-CZ"/>
              <a:pPr>
                <a:defRPr/>
              </a:pPr>
              <a:t>28.1.2014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F7943A-63A7-44D4-B840-AFEFF863AE4A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Zástupný symbol pro nadpis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 předlohy nadpisů.</a:t>
            </a:r>
          </a:p>
        </p:txBody>
      </p:sp>
      <p:sp>
        <p:nvSpPr>
          <p:cNvPr id="1027" name="Zástupný symbol pro text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CC07103B-01CF-448A-8A6F-6BB1A77CF288}" type="datetimeFigureOut">
              <a:rPr lang="cs-CZ"/>
              <a:pPr>
                <a:defRPr/>
              </a:pPr>
              <a:t>28.1.2014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07E01D04-9817-4CAC-A636-C73E0FBC930F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7" grpId="0" build="p">
        <p:tmplLst>
          <p:tmpl lvl="1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2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3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4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5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</p:bld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Nadpis 1"/>
          <p:cNvSpPr>
            <a:spLocks noGrp="1"/>
          </p:cNvSpPr>
          <p:nvPr>
            <p:ph type="ctrTitle"/>
          </p:nvPr>
        </p:nvSpPr>
        <p:spPr>
          <a:xfrm>
            <a:off x="0" y="1557338"/>
            <a:ext cx="7524750" cy="1325562"/>
          </a:xfrm>
        </p:spPr>
        <p:txBody>
          <a:bodyPr/>
          <a:lstStyle/>
          <a:p>
            <a:pPr eaLnBrk="1" hangingPunct="1"/>
            <a:r>
              <a:rPr lang="cs-CZ" sz="4800" b="1" smtClean="0">
                <a:solidFill>
                  <a:schemeClr val="hlink"/>
                </a:solidFill>
              </a:rPr>
              <a:t>ZÁSADY </a:t>
            </a:r>
            <a:r>
              <a:rPr lang="cs-CZ" sz="4800" b="1" smtClean="0">
                <a:solidFill>
                  <a:schemeClr val="hlink"/>
                </a:solidFill>
                <a:latin typeface="Arial" charset="0"/>
              </a:rPr>
              <a:t/>
            </a:r>
            <a:br>
              <a:rPr lang="cs-CZ" sz="4800" b="1" smtClean="0">
                <a:solidFill>
                  <a:schemeClr val="hlink"/>
                </a:solidFill>
                <a:latin typeface="Arial" charset="0"/>
              </a:rPr>
            </a:br>
            <a:r>
              <a:rPr lang="cs-CZ" sz="4800" b="1" smtClean="0">
                <a:solidFill>
                  <a:schemeClr val="hlink"/>
                </a:solidFill>
              </a:rPr>
              <a:t>KOMUNIKACE</a:t>
            </a:r>
            <a:br>
              <a:rPr lang="cs-CZ" sz="4800" b="1" smtClean="0">
                <a:solidFill>
                  <a:schemeClr val="hlink"/>
                </a:solidFill>
              </a:rPr>
            </a:br>
            <a:r>
              <a:rPr lang="cs-CZ" sz="4800" b="1" smtClean="0">
                <a:solidFill>
                  <a:schemeClr val="hlink"/>
                </a:solidFill>
              </a:rPr>
              <a:t> S KLIENTY</a:t>
            </a:r>
            <a:endParaRPr lang="cs-CZ" sz="4800" smtClean="0">
              <a:solidFill>
                <a:schemeClr val="hlink"/>
              </a:solidFill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2743200" y="4652963"/>
            <a:ext cx="6400800" cy="1752600"/>
          </a:xfrm>
        </p:spPr>
        <p:txBody>
          <a:bodyPr>
            <a:normAutofit/>
          </a:bodyPr>
          <a:lstStyle/>
          <a:p>
            <a:pPr eaLnBrk="1" hangingPunct="1"/>
            <a:r>
              <a:rPr lang="cs-CZ" sz="4400" b="1" smtClean="0">
                <a:solidFill>
                  <a:srgbClr val="CF0BC1"/>
                </a:solidFill>
              </a:rPr>
              <a:t>ZÁSADY KOMUNIKACE</a:t>
            </a:r>
          </a:p>
          <a:p>
            <a:pPr eaLnBrk="1" hangingPunct="1"/>
            <a:r>
              <a:rPr lang="cs-CZ" sz="4400" b="1" smtClean="0">
                <a:solidFill>
                  <a:srgbClr val="CF0BC1"/>
                </a:solidFill>
              </a:rPr>
              <a:t> S HENDIKEPOVANÝMI</a:t>
            </a:r>
            <a:endParaRPr lang="cs-CZ" sz="4400" smtClean="0">
              <a:solidFill>
                <a:srgbClr val="CF0BC1"/>
              </a:solidFill>
            </a:endParaRPr>
          </a:p>
        </p:txBody>
      </p:sp>
      <p:pic>
        <p:nvPicPr>
          <p:cNvPr id="2055" name="Picture 7" descr="MC900230824[1]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694363" y="0"/>
            <a:ext cx="3449637" cy="3644900"/>
          </a:xfrm>
          <a:prstGeom prst="rect">
            <a:avLst/>
          </a:prstGeom>
          <a:noFill/>
        </p:spPr>
      </p:pic>
      <p:pic>
        <p:nvPicPr>
          <p:cNvPr id="2057" name="Picture 9" descr="MC900196554[1]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3789363"/>
            <a:ext cx="2905125" cy="3068637"/>
          </a:xfrm>
          <a:prstGeom prst="rect">
            <a:avLst/>
          </a:prstGeom>
          <a:noFill/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  <p:bldP spid="3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Nadpis 1"/>
          <p:cNvSpPr>
            <a:spLocks noGrp="1"/>
          </p:cNvSpPr>
          <p:nvPr>
            <p:ph type="title"/>
          </p:nvPr>
        </p:nvSpPr>
        <p:spPr>
          <a:xfrm>
            <a:off x="468313" y="260350"/>
            <a:ext cx="8229600" cy="1143000"/>
          </a:xfrm>
        </p:spPr>
        <p:txBody>
          <a:bodyPr/>
          <a:lstStyle/>
          <a:p>
            <a:pPr eaLnBrk="1" hangingPunct="1"/>
            <a:r>
              <a:rPr lang="cs-CZ" sz="4000" b="1" smtClean="0">
                <a:solidFill>
                  <a:srgbClr val="C00000"/>
                </a:solidFill>
              </a:rPr>
              <a:t>Verbální komunikace</a:t>
            </a:r>
            <a:br>
              <a:rPr lang="cs-CZ" sz="4000" b="1" smtClean="0">
                <a:solidFill>
                  <a:srgbClr val="C00000"/>
                </a:solidFill>
              </a:rPr>
            </a:br>
            <a:r>
              <a:rPr lang="cs-CZ" sz="3200" b="1" smtClean="0">
                <a:solidFill>
                  <a:srgbClr val="C00000"/>
                </a:solidFill>
              </a:rPr>
              <a:t>je vývojově mladší, lépe ovládána vůlí</a:t>
            </a:r>
            <a:endParaRPr lang="cs-CZ" sz="3200" smtClean="0"/>
          </a:p>
        </p:txBody>
      </p:sp>
      <p:sp>
        <p:nvSpPr>
          <p:cNvPr id="11267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 eaLnBrk="1" hangingPunct="1">
              <a:buFont typeface="Arial" charset="0"/>
              <a:buNone/>
            </a:pPr>
            <a:r>
              <a:rPr lang="cs-CZ" b="1" dirty="0" smtClean="0">
                <a:solidFill>
                  <a:srgbClr val="F79646"/>
                </a:solidFill>
              </a:rPr>
              <a:t>Srozumitelnost naší řeči</a:t>
            </a:r>
          </a:p>
          <a:p>
            <a:pPr eaLnBrk="1" hangingPunct="1">
              <a:buFont typeface="Arial" charset="0"/>
              <a:buNone/>
            </a:pPr>
            <a:endParaRPr lang="cs-CZ" sz="2800" dirty="0" smtClean="0">
              <a:solidFill>
                <a:srgbClr val="F79646"/>
              </a:solidFill>
            </a:endParaRPr>
          </a:p>
          <a:p>
            <a:pPr eaLnBrk="1"/>
            <a:r>
              <a:rPr lang="cs-CZ" sz="2800" b="1" dirty="0" smtClean="0">
                <a:solidFill>
                  <a:srgbClr val="F79646"/>
                </a:solidFill>
              </a:rPr>
              <a:t>Volba slov</a:t>
            </a:r>
            <a:r>
              <a:rPr lang="cs-CZ" sz="2800" dirty="0" smtClean="0">
                <a:solidFill>
                  <a:srgbClr val="F79646"/>
                </a:solidFill>
              </a:rPr>
              <a:t> </a:t>
            </a:r>
            <a:r>
              <a:rPr lang="cs-CZ" sz="2800" dirty="0" smtClean="0"/>
              <a:t>- přiměřená slovníku druhého 	</a:t>
            </a:r>
            <a:r>
              <a:rPr lang="cs-CZ" sz="2800" dirty="0" smtClean="0"/>
              <a:t>člověka</a:t>
            </a:r>
            <a:endParaRPr lang="cs-CZ" sz="2800" dirty="0" smtClean="0"/>
          </a:p>
          <a:p>
            <a:pPr eaLnBrk="1"/>
            <a:r>
              <a:rPr lang="cs-CZ" sz="2800" b="1" dirty="0" smtClean="0">
                <a:solidFill>
                  <a:srgbClr val="F79646"/>
                </a:solidFill>
              </a:rPr>
              <a:t>Jednoduchost sdělení </a:t>
            </a:r>
            <a:r>
              <a:rPr lang="cs-CZ" sz="2800" b="1" dirty="0" smtClean="0"/>
              <a:t>- </a:t>
            </a:r>
            <a:r>
              <a:rPr lang="cs-CZ" sz="2800" dirty="0" smtClean="0"/>
              <a:t>čím je věta kratší - </a:t>
            </a:r>
            <a:r>
              <a:rPr lang="cs-CZ" sz="2800" dirty="0" smtClean="0"/>
              <a:t>např</a:t>
            </a:r>
            <a:r>
              <a:rPr lang="cs-CZ" sz="2800" dirty="0" smtClean="0"/>
              <a:t>. má-li 	jen 5-7 slov - tím </a:t>
            </a:r>
            <a:r>
              <a:rPr lang="cs-CZ" sz="2800" dirty="0" smtClean="0"/>
              <a:t>je srozumitelnější</a:t>
            </a:r>
            <a:endParaRPr lang="cs-CZ" sz="2800" dirty="0" smtClean="0"/>
          </a:p>
          <a:p>
            <a:pPr eaLnBrk="1"/>
            <a:r>
              <a:rPr lang="cs-CZ" sz="2800" b="1" dirty="0" smtClean="0">
                <a:solidFill>
                  <a:srgbClr val="F79646"/>
                </a:solidFill>
              </a:rPr>
              <a:t>Souvislost</a:t>
            </a:r>
            <a:r>
              <a:rPr lang="cs-CZ" sz="2800" b="1" dirty="0" smtClean="0"/>
              <a:t> - </a:t>
            </a:r>
            <a:r>
              <a:rPr lang="cs-CZ" sz="2800" dirty="0" smtClean="0"/>
              <a:t>pro českou větu platí, že „pořádek </a:t>
            </a:r>
            <a:r>
              <a:rPr lang="cs-CZ" sz="2800" dirty="0" smtClean="0"/>
              <a:t>slov </a:t>
            </a:r>
            <a:r>
              <a:rPr lang="cs-CZ" sz="2800" dirty="0" smtClean="0"/>
              <a:t>	ve větě je sice volný, ale ne libovolný“</a:t>
            </a:r>
          </a:p>
          <a:p>
            <a:pPr eaLnBrk="1"/>
            <a:r>
              <a:rPr lang="cs-CZ" sz="2800" b="1" dirty="0" smtClean="0">
                <a:solidFill>
                  <a:srgbClr val="F79646"/>
                </a:solidFill>
              </a:rPr>
              <a:t>Výstižnost</a:t>
            </a:r>
            <a:r>
              <a:rPr lang="cs-CZ" sz="2800" b="1" dirty="0" smtClean="0"/>
              <a:t>  </a:t>
            </a:r>
            <a:r>
              <a:rPr lang="cs-CZ" sz="2800" dirty="0" smtClean="0"/>
              <a:t>–</a:t>
            </a:r>
            <a:r>
              <a:rPr lang="cs-CZ" sz="2800" b="1" dirty="0" smtClean="0"/>
              <a:t> </a:t>
            </a:r>
            <a:r>
              <a:rPr lang="cs-CZ" sz="2800" dirty="0" smtClean="0"/>
              <a:t>schopnost vyjádřit podstatu</a:t>
            </a:r>
          </a:p>
          <a:p>
            <a:pPr eaLnBrk="1" hangingPunct="1"/>
            <a:endParaRPr lang="cs-CZ" sz="2800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8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342900" indent="-342900" eaLnBrk="1" hangingPunct="1"/>
            <a:r>
              <a:rPr lang="cs-CZ" sz="3600" b="1" smtClean="0">
                <a:solidFill>
                  <a:srgbClr val="F79646"/>
                </a:solidFill>
              </a:rPr>
              <a:t>Paralingvistika</a:t>
            </a:r>
            <a:r>
              <a:rPr lang="cs-CZ" sz="3200" b="1" smtClean="0">
                <a:solidFill>
                  <a:srgbClr val="F79646"/>
                </a:solidFill>
              </a:rPr>
              <a:t/>
            </a:r>
            <a:br>
              <a:rPr lang="cs-CZ" sz="3200" b="1" smtClean="0">
                <a:solidFill>
                  <a:srgbClr val="F79646"/>
                </a:solidFill>
              </a:rPr>
            </a:br>
            <a:endParaRPr lang="cs-CZ" sz="3200" b="1" smtClean="0">
              <a:solidFill>
                <a:srgbClr val="F79646"/>
              </a:solidFill>
            </a:endParaRPr>
          </a:p>
        </p:txBody>
      </p:sp>
      <p:sp>
        <p:nvSpPr>
          <p:cNvPr id="12291" name="Zástupný symbol pro obsah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Char char="ü"/>
            </a:pPr>
            <a:r>
              <a:rPr lang="cs-CZ" sz="2400" b="1" dirty="0" smtClean="0">
                <a:solidFill>
                  <a:srgbClr val="00B050"/>
                </a:solidFill>
              </a:rPr>
              <a:t>Rychlost naší řeči </a:t>
            </a:r>
            <a:endParaRPr lang="cs-CZ" sz="2400" dirty="0" smtClean="0">
              <a:solidFill>
                <a:srgbClr val="00B050"/>
              </a:solidFill>
            </a:endParaRPr>
          </a:p>
          <a:p>
            <a:pPr eaLnBrk="1" hangingPunct="1">
              <a:buFont typeface="Wingdings" pitchFamily="2" charset="2"/>
              <a:buChar char="ü"/>
            </a:pPr>
            <a:r>
              <a:rPr lang="cs-CZ" sz="2400" b="1" dirty="0" smtClean="0">
                <a:solidFill>
                  <a:srgbClr val="00B050"/>
                </a:solidFill>
              </a:rPr>
              <a:t>Hlasitost slovního projevu </a:t>
            </a:r>
            <a:endParaRPr lang="cs-CZ" sz="2400" dirty="0" smtClean="0">
              <a:solidFill>
                <a:srgbClr val="00B050"/>
              </a:solidFill>
            </a:endParaRPr>
          </a:p>
          <a:p>
            <a:pPr eaLnBrk="1" hangingPunct="1">
              <a:buFont typeface="Wingdings" pitchFamily="2" charset="2"/>
              <a:buChar char="ü"/>
            </a:pPr>
            <a:r>
              <a:rPr lang="cs-CZ" sz="2400" b="1" dirty="0" smtClean="0">
                <a:solidFill>
                  <a:srgbClr val="00B050"/>
                </a:solidFill>
              </a:rPr>
              <a:t>Tón hlasu </a:t>
            </a:r>
            <a:endParaRPr lang="cs-CZ" sz="2400" dirty="0" smtClean="0">
              <a:solidFill>
                <a:srgbClr val="00B050"/>
              </a:solidFill>
            </a:endParaRPr>
          </a:p>
          <a:p>
            <a:pPr eaLnBrk="1" hangingPunct="1">
              <a:buFont typeface="Wingdings" pitchFamily="2" charset="2"/>
              <a:buChar char="ü"/>
            </a:pPr>
            <a:r>
              <a:rPr lang="cs-CZ" sz="2400" b="1" dirty="0" smtClean="0">
                <a:solidFill>
                  <a:srgbClr val="00B050"/>
                </a:solidFill>
              </a:rPr>
              <a:t>Barva hlasu </a:t>
            </a:r>
            <a:endParaRPr lang="cs-CZ" sz="2400" dirty="0" smtClean="0">
              <a:solidFill>
                <a:srgbClr val="00B050"/>
              </a:solidFill>
            </a:endParaRPr>
          </a:p>
          <a:p>
            <a:pPr eaLnBrk="1" hangingPunct="1">
              <a:buFont typeface="Wingdings" pitchFamily="2" charset="2"/>
              <a:buChar char="ü"/>
            </a:pPr>
            <a:r>
              <a:rPr lang="cs-CZ" sz="2400" b="1" dirty="0" smtClean="0">
                <a:solidFill>
                  <a:srgbClr val="00B050"/>
                </a:solidFill>
              </a:rPr>
              <a:t>Intonace - </a:t>
            </a:r>
            <a:r>
              <a:rPr lang="cs-CZ" sz="2400" dirty="0" smtClean="0">
                <a:solidFill>
                  <a:srgbClr val="00B050"/>
                </a:solidFill>
              </a:rPr>
              <a:t>„melodie </a:t>
            </a:r>
            <a:r>
              <a:rPr lang="cs-CZ" sz="2400" dirty="0" smtClean="0">
                <a:solidFill>
                  <a:srgbClr val="00B050"/>
                </a:solidFill>
              </a:rPr>
              <a:t>věty“</a:t>
            </a:r>
            <a:endParaRPr lang="cs-CZ" sz="2400" dirty="0" smtClean="0">
              <a:solidFill>
                <a:srgbClr val="00B050"/>
              </a:solidFill>
            </a:endParaRPr>
          </a:p>
          <a:p>
            <a:pPr eaLnBrk="1" hangingPunct="1">
              <a:buFont typeface="Wingdings" pitchFamily="2" charset="2"/>
              <a:buChar char="ü"/>
            </a:pPr>
            <a:r>
              <a:rPr lang="cs-CZ" sz="2400" b="1" dirty="0" smtClean="0">
                <a:solidFill>
                  <a:srgbClr val="00B050"/>
                </a:solidFill>
              </a:rPr>
              <a:t>Přízvuk - </a:t>
            </a:r>
            <a:r>
              <a:rPr lang="cs-CZ" sz="2000" dirty="0" smtClean="0"/>
              <a:t>nesprávným kladením přízvuku můžeme znesnadnit porozumění toho, co </a:t>
            </a:r>
            <a:r>
              <a:rPr lang="cs-CZ" sz="2000" dirty="0" smtClean="0"/>
              <a:t>říkáme</a:t>
            </a:r>
            <a:endParaRPr lang="cs-CZ" sz="2000" dirty="0" smtClean="0"/>
          </a:p>
          <a:p>
            <a:pPr eaLnBrk="1" hangingPunct="1">
              <a:buFont typeface="Wingdings" pitchFamily="2" charset="2"/>
              <a:buChar char="ü"/>
            </a:pPr>
            <a:r>
              <a:rPr lang="cs-CZ" sz="2400" b="1" dirty="0" smtClean="0">
                <a:solidFill>
                  <a:srgbClr val="00B050"/>
                </a:solidFill>
              </a:rPr>
              <a:t>Důraz - </a:t>
            </a:r>
            <a:r>
              <a:rPr lang="cs-CZ" sz="2000" dirty="0" smtClean="0"/>
              <a:t>ve větě může pomoci posluchači v orientaci</a:t>
            </a:r>
          </a:p>
          <a:p>
            <a:pPr eaLnBrk="1" hangingPunct="1">
              <a:buFont typeface="Arial" charset="0"/>
              <a:buNone/>
            </a:pPr>
            <a:endParaRPr lang="cs-CZ" sz="2400" dirty="0" smtClean="0"/>
          </a:p>
        </p:txBody>
      </p:sp>
      <p:sp>
        <p:nvSpPr>
          <p:cNvPr id="12292" name="Zástupný symbol pro obsah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algn="just" eaLnBrk="1" hangingPunct="1">
              <a:buFont typeface="Wingdings" pitchFamily="2" charset="2"/>
              <a:buChar char="Ø"/>
            </a:pPr>
            <a:r>
              <a:rPr lang="cs-CZ" sz="2400" b="1" smtClean="0">
                <a:solidFill>
                  <a:srgbClr val="FFC000"/>
                </a:solidFill>
              </a:rPr>
              <a:t>Úprava zevnějšku</a:t>
            </a:r>
          </a:p>
          <a:p>
            <a:pPr algn="just" eaLnBrk="1" hangingPunct="1">
              <a:buFont typeface="Wingdings" pitchFamily="2" charset="2"/>
              <a:buChar char="Ø"/>
            </a:pPr>
            <a:r>
              <a:rPr lang="cs-CZ" sz="2400" b="1" smtClean="0">
                <a:solidFill>
                  <a:srgbClr val="FFC000"/>
                </a:solidFill>
              </a:rPr>
              <a:t>Osobní vůně</a:t>
            </a:r>
          </a:p>
          <a:p>
            <a:pPr algn="just" eaLnBrk="1" hangingPunct="1">
              <a:buFont typeface="Wingdings" pitchFamily="2" charset="2"/>
              <a:buChar char="Ø"/>
            </a:pPr>
            <a:r>
              <a:rPr lang="cs-CZ" sz="2400" b="1" smtClean="0">
                <a:solidFill>
                  <a:srgbClr val="FFC000"/>
                </a:solidFill>
              </a:rPr>
              <a:t>Osobní energie</a:t>
            </a:r>
            <a:endParaRPr lang="cs-CZ" sz="2400" smtClean="0"/>
          </a:p>
        </p:txBody>
      </p:sp>
      <p:pic>
        <p:nvPicPr>
          <p:cNvPr id="12293" name="Picture 7" descr="3d doctor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0" y="2924175"/>
            <a:ext cx="4572000" cy="3529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smtClean="0">
                <a:solidFill>
                  <a:srgbClr val="FF0066"/>
                </a:solidFill>
              </a:rPr>
              <a:t>Komunikační proces</a:t>
            </a:r>
          </a:p>
        </p:txBody>
      </p:sp>
      <p:sp>
        <p:nvSpPr>
          <p:cNvPr id="34819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  <a:buFont typeface="Arial" charset="0"/>
              <a:buNone/>
            </a:pPr>
            <a:r>
              <a:rPr lang="cs-CZ" b="1" i="1" smtClean="0">
                <a:solidFill>
                  <a:schemeClr val="hlink"/>
                </a:solidFill>
              </a:rPr>
              <a:t>				zpětná vazba</a:t>
            </a:r>
          </a:p>
          <a:p>
            <a:pPr>
              <a:lnSpc>
                <a:spcPct val="90000"/>
              </a:lnSpc>
              <a:buFont typeface="Arial" charset="0"/>
              <a:buNone/>
            </a:pPr>
            <a:endParaRPr lang="cs-CZ" b="1" i="1" smtClean="0">
              <a:solidFill>
                <a:schemeClr val="hlink"/>
              </a:solidFill>
            </a:endParaRPr>
          </a:p>
          <a:p>
            <a:pPr>
              <a:lnSpc>
                <a:spcPct val="90000"/>
              </a:lnSpc>
              <a:buFont typeface="Arial" charset="0"/>
              <a:buNone/>
            </a:pPr>
            <a:r>
              <a:rPr lang="cs-CZ" b="1" i="1" smtClean="0">
                <a:solidFill>
                  <a:schemeClr val="hlink"/>
                </a:solidFill>
              </a:rPr>
              <a:t>              mluvčí 			příjemce</a:t>
            </a:r>
          </a:p>
          <a:p>
            <a:pPr>
              <a:lnSpc>
                <a:spcPct val="90000"/>
              </a:lnSpc>
              <a:buFont typeface="Arial" charset="0"/>
              <a:buNone/>
            </a:pPr>
            <a:endParaRPr lang="cs-CZ" b="1" i="1" smtClean="0">
              <a:solidFill>
                <a:schemeClr val="hlink"/>
              </a:solidFill>
            </a:endParaRPr>
          </a:p>
          <a:p>
            <a:pPr>
              <a:lnSpc>
                <a:spcPct val="90000"/>
              </a:lnSpc>
              <a:buFont typeface="Arial" charset="0"/>
              <a:buNone/>
            </a:pPr>
            <a:endParaRPr lang="cs-CZ" b="1" i="1" smtClean="0">
              <a:solidFill>
                <a:schemeClr val="hlink"/>
              </a:solidFill>
            </a:endParaRPr>
          </a:p>
          <a:p>
            <a:pPr>
              <a:lnSpc>
                <a:spcPct val="90000"/>
              </a:lnSpc>
              <a:buFont typeface="Arial" charset="0"/>
              <a:buNone/>
            </a:pPr>
            <a:endParaRPr lang="cs-CZ" b="1" i="1" smtClean="0">
              <a:solidFill>
                <a:schemeClr val="hlink"/>
              </a:solidFill>
            </a:endParaRPr>
          </a:p>
          <a:p>
            <a:pPr>
              <a:lnSpc>
                <a:spcPct val="90000"/>
              </a:lnSpc>
              <a:buFont typeface="Arial" charset="0"/>
              <a:buNone/>
            </a:pPr>
            <a:r>
              <a:rPr lang="cs-CZ" b="1" i="1" smtClean="0">
                <a:solidFill>
                  <a:schemeClr val="hlink"/>
                </a:solidFill>
              </a:rPr>
              <a:t>		zpráva</a:t>
            </a:r>
          </a:p>
          <a:p>
            <a:pPr>
              <a:lnSpc>
                <a:spcPct val="90000"/>
              </a:lnSpc>
              <a:buFont typeface="Arial" charset="0"/>
              <a:buNone/>
            </a:pPr>
            <a:r>
              <a:rPr lang="cs-CZ" b="1" i="1" smtClean="0">
                <a:solidFill>
                  <a:schemeClr val="hlink"/>
                </a:solidFill>
              </a:rPr>
              <a:t>      situační kontext</a:t>
            </a:r>
          </a:p>
        </p:txBody>
      </p:sp>
      <p:pic>
        <p:nvPicPr>
          <p:cNvPr id="13316" name="Picture 7" descr="business team work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0" y="3357563"/>
            <a:ext cx="4572000" cy="3206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48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348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18" grpId="0"/>
      <p:bldP spid="34819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4"/>
          <p:cNvSpPr>
            <a:spLocks noChangeArrowheads="1"/>
          </p:cNvSpPr>
          <p:nvPr/>
        </p:nvSpPr>
        <p:spPr bwMode="auto">
          <a:xfrm>
            <a:off x="-1431925" y="368300"/>
            <a:ext cx="12007850" cy="6432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cs-CZ" sz="3200" b="1" i="1" dirty="0">
                <a:solidFill>
                  <a:schemeClr val="folHlink"/>
                </a:solidFill>
                <a:latin typeface="Calibri" pitchFamily="34" charset="0"/>
              </a:rPr>
              <a:t>mluvčí (komunikátor)</a:t>
            </a:r>
          </a:p>
          <a:p>
            <a:pPr algn="ctr"/>
            <a:r>
              <a:rPr lang="cs-CZ" sz="2800" dirty="0" smtClean="0">
                <a:latin typeface="Calibri" pitchFamily="34" charset="0"/>
              </a:rPr>
              <a:t>- osoba</a:t>
            </a:r>
            <a:r>
              <a:rPr lang="cs-CZ" sz="2800" dirty="0">
                <a:latin typeface="Calibri" pitchFamily="34" charset="0"/>
              </a:rPr>
              <a:t>, od níž určité sdělení vychází</a:t>
            </a:r>
          </a:p>
          <a:p>
            <a:pPr algn="ctr"/>
            <a:endParaRPr lang="cs-CZ" sz="2800" dirty="0">
              <a:latin typeface="Calibri" pitchFamily="34" charset="0"/>
            </a:endParaRPr>
          </a:p>
          <a:p>
            <a:pPr algn="ctr"/>
            <a:r>
              <a:rPr lang="cs-CZ" sz="3200" b="1" i="1" dirty="0">
                <a:solidFill>
                  <a:schemeClr val="folHlink"/>
                </a:solidFill>
                <a:latin typeface="Calibri" pitchFamily="34" charset="0"/>
              </a:rPr>
              <a:t>příjemce (komunikant)</a:t>
            </a:r>
          </a:p>
          <a:p>
            <a:pPr algn="ctr"/>
            <a:r>
              <a:rPr lang="cs-CZ" sz="2800" b="1" i="1" dirty="0">
                <a:latin typeface="Calibri" pitchFamily="34" charset="0"/>
              </a:rPr>
              <a:t> - </a:t>
            </a:r>
            <a:r>
              <a:rPr lang="cs-CZ" sz="2800" dirty="0">
                <a:latin typeface="Calibri" pitchFamily="34" charset="0"/>
              </a:rPr>
              <a:t>osoba, které je sdělení určeno</a:t>
            </a:r>
          </a:p>
          <a:p>
            <a:pPr algn="ctr"/>
            <a:endParaRPr lang="cs-CZ" sz="2800" dirty="0">
              <a:latin typeface="Calibri" pitchFamily="34" charset="0"/>
            </a:endParaRPr>
          </a:p>
          <a:p>
            <a:pPr algn="ctr"/>
            <a:r>
              <a:rPr lang="cs-CZ" sz="3200" b="1" i="1" dirty="0">
                <a:solidFill>
                  <a:schemeClr val="folHlink"/>
                </a:solidFill>
                <a:latin typeface="Calibri" pitchFamily="34" charset="0"/>
              </a:rPr>
              <a:t>zpráva (komuniké)</a:t>
            </a:r>
            <a:r>
              <a:rPr lang="cs-CZ" sz="3200" b="1" i="1" dirty="0">
                <a:latin typeface="Calibri" pitchFamily="34" charset="0"/>
              </a:rPr>
              <a:t> - </a:t>
            </a:r>
            <a:r>
              <a:rPr lang="cs-CZ" sz="2800" dirty="0">
                <a:latin typeface="Calibri" pitchFamily="34" charset="0"/>
              </a:rPr>
              <a:t>obsah sděleného</a:t>
            </a:r>
          </a:p>
          <a:p>
            <a:pPr algn="ctr"/>
            <a:endParaRPr lang="cs-CZ" sz="3200" b="1" i="1" dirty="0">
              <a:latin typeface="Calibri" pitchFamily="34" charset="0"/>
            </a:endParaRPr>
          </a:p>
          <a:p>
            <a:pPr algn="ctr"/>
            <a:r>
              <a:rPr lang="cs-CZ" sz="3200" b="1" i="1" dirty="0">
                <a:solidFill>
                  <a:schemeClr val="folHlink"/>
                </a:solidFill>
                <a:latin typeface="Calibri" pitchFamily="34" charset="0"/>
              </a:rPr>
              <a:t>zpětná vazba</a:t>
            </a:r>
            <a:r>
              <a:rPr lang="cs-CZ" sz="3200" b="1" i="1" dirty="0">
                <a:latin typeface="Calibri" pitchFamily="34" charset="0"/>
              </a:rPr>
              <a:t> </a:t>
            </a:r>
          </a:p>
          <a:p>
            <a:pPr algn="ctr">
              <a:buFontTx/>
              <a:buChar char="-"/>
            </a:pPr>
            <a:r>
              <a:rPr lang="cs-CZ" sz="2800" dirty="0" smtClean="0">
                <a:latin typeface="Calibri" pitchFamily="34" charset="0"/>
              </a:rPr>
              <a:t> zpráva </a:t>
            </a:r>
            <a:r>
              <a:rPr lang="cs-CZ" sz="2800" dirty="0">
                <a:latin typeface="Calibri" pitchFamily="34" charset="0"/>
              </a:rPr>
              <a:t>o tom, že informace byla přijata</a:t>
            </a:r>
          </a:p>
          <a:p>
            <a:pPr algn="ctr">
              <a:buFontTx/>
              <a:buChar char="-"/>
            </a:pPr>
            <a:endParaRPr lang="cs-CZ" sz="2800" dirty="0">
              <a:latin typeface="Calibri" pitchFamily="34" charset="0"/>
            </a:endParaRPr>
          </a:p>
          <a:p>
            <a:pPr algn="ctr"/>
            <a:r>
              <a:rPr lang="cs-CZ" sz="3200" b="1" i="1" dirty="0">
                <a:solidFill>
                  <a:schemeClr val="folHlink"/>
                </a:solidFill>
                <a:latin typeface="Calibri" pitchFamily="34" charset="0"/>
              </a:rPr>
              <a:t>situační kontext</a:t>
            </a:r>
            <a:r>
              <a:rPr lang="cs-CZ" sz="3200" b="1" i="1" dirty="0">
                <a:latin typeface="Calibri" pitchFamily="34" charset="0"/>
              </a:rPr>
              <a:t> </a:t>
            </a:r>
          </a:p>
          <a:p>
            <a:pPr algn="ctr">
              <a:buFontTx/>
              <a:buChar char="-"/>
            </a:pPr>
            <a:r>
              <a:rPr lang="cs-CZ" sz="2800" dirty="0" smtClean="0">
                <a:latin typeface="Calibri" pitchFamily="34" charset="0"/>
              </a:rPr>
              <a:t> prostředí </a:t>
            </a:r>
            <a:r>
              <a:rPr lang="cs-CZ" sz="2800" dirty="0">
                <a:latin typeface="Calibri" pitchFamily="34" charset="0"/>
              </a:rPr>
              <a:t>a situace, ve </a:t>
            </a:r>
            <a:r>
              <a:rPr lang="cs-CZ" sz="2800" dirty="0" smtClean="0">
                <a:latin typeface="Calibri" pitchFamily="34" charset="0"/>
              </a:rPr>
              <a:t>které </a:t>
            </a:r>
            <a:r>
              <a:rPr lang="cs-CZ" sz="2800" dirty="0">
                <a:latin typeface="Calibri" pitchFamily="34" charset="0"/>
              </a:rPr>
              <a:t>komunikace probíhá, </a:t>
            </a:r>
          </a:p>
          <a:p>
            <a:pPr algn="ctr"/>
            <a:r>
              <a:rPr lang="cs-CZ" sz="2800" dirty="0" smtClean="0">
                <a:latin typeface="Calibri" pitchFamily="34" charset="0"/>
              </a:rPr>
              <a:t>která </a:t>
            </a:r>
            <a:r>
              <a:rPr lang="cs-CZ" sz="2800" dirty="0">
                <a:latin typeface="Calibri" pitchFamily="34" charset="0"/>
              </a:rPr>
              <a:t>může zásadně změnit význam sděleného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cs-CZ" dirty="0" smtClean="0">
                <a:solidFill>
                  <a:schemeClr val="accent6"/>
                </a:solidFill>
              </a:rPr>
              <a:t>Bariéry v komunikaci</a:t>
            </a:r>
          </a:p>
        </p:txBody>
      </p:sp>
      <p:sp>
        <p:nvSpPr>
          <p:cNvPr id="15363" name="Zástupný symbol pro obsah 2"/>
          <p:cNvSpPr>
            <a:spLocks noGrp="1"/>
          </p:cNvSpPr>
          <p:nvPr>
            <p:ph idx="1"/>
          </p:nvPr>
        </p:nvSpPr>
        <p:spPr>
          <a:xfrm>
            <a:off x="468313" y="1628775"/>
            <a:ext cx="8229600" cy="4525963"/>
          </a:xfrm>
        </p:spPr>
        <p:txBody>
          <a:bodyPr/>
          <a:lstStyle/>
          <a:p>
            <a:pPr eaLnBrk="1" hangingPunct="1"/>
            <a:r>
              <a:rPr lang="cs-CZ" smtClean="0">
                <a:solidFill>
                  <a:schemeClr val="tx2"/>
                </a:solidFill>
              </a:rPr>
              <a:t>Falešná očekávání</a:t>
            </a:r>
          </a:p>
          <a:p>
            <a:pPr eaLnBrk="1" hangingPunct="1"/>
            <a:r>
              <a:rPr lang="cs-CZ" smtClean="0">
                <a:solidFill>
                  <a:schemeClr val="tx2"/>
                </a:solidFill>
              </a:rPr>
              <a:t>Předpojatost</a:t>
            </a:r>
          </a:p>
          <a:p>
            <a:pPr eaLnBrk="1" hangingPunct="1"/>
            <a:r>
              <a:rPr lang="cs-CZ" smtClean="0">
                <a:solidFill>
                  <a:schemeClr val="tx2"/>
                </a:solidFill>
              </a:rPr>
              <a:t>Potřeba kontroly</a:t>
            </a:r>
          </a:p>
          <a:p>
            <a:pPr eaLnBrk="1" hangingPunct="1"/>
            <a:r>
              <a:rPr lang="cs-CZ" smtClean="0">
                <a:solidFill>
                  <a:schemeClr val="tx2"/>
                </a:solidFill>
              </a:rPr>
              <a:t>Předsudky</a:t>
            </a:r>
          </a:p>
        </p:txBody>
      </p:sp>
      <p:pic>
        <p:nvPicPr>
          <p:cNvPr id="15364" name="Picture 8" descr="business partners putting puzzle together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51275" y="2133600"/>
            <a:ext cx="5292725" cy="4319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2" name="Rectang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3600" b="1" smtClean="0">
                <a:solidFill>
                  <a:schemeClr val="folHlink"/>
                </a:solidFill>
              </a:rPr>
              <a:t>Morální a etická stránka komunikace</a:t>
            </a:r>
            <a:r>
              <a:rPr lang="cs-CZ" smtClean="0"/>
              <a:t> </a:t>
            </a:r>
          </a:p>
        </p:txBody>
      </p:sp>
      <p:sp>
        <p:nvSpPr>
          <p:cNvPr id="37893" name="Rectangle 5"/>
          <p:cNvSpPr>
            <a:spLocks noGrp="1"/>
          </p:cNvSpPr>
          <p:nvPr>
            <p:ph type="body" sz="half" idx="1"/>
          </p:nvPr>
        </p:nvSpPr>
        <p:spPr/>
        <p:txBody>
          <a:bodyPr/>
          <a:lstStyle/>
          <a:p>
            <a:pPr algn="ctr">
              <a:buFont typeface="Arial" charset="0"/>
              <a:buNone/>
            </a:pPr>
            <a:r>
              <a:rPr lang="cs-CZ" sz="3600" b="1" smtClean="0">
                <a:solidFill>
                  <a:schemeClr val="folHlink"/>
                </a:solidFill>
              </a:rPr>
              <a:t>Devalvace</a:t>
            </a:r>
            <a:r>
              <a:rPr lang="cs-CZ" sz="3600" b="1" smtClean="0"/>
              <a:t> </a:t>
            </a:r>
            <a:endParaRPr lang="cs-CZ" sz="3600" b="1" smtClean="0">
              <a:latin typeface="Arial" charset="0"/>
            </a:endParaRPr>
          </a:p>
          <a:p>
            <a:pPr>
              <a:buFont typeface="Arial" charset="0"/>
              <a:buNone/>
            </a:pPr>
            <a:endParaRPr lang="cs-CZ" sz="3600" b="1" smtClean="0">
              <a:latin typeface="Arial" charset="0"/>
            </a:endParaRPr>
          </a:p>
          <a:p>
            <a:pPr>
              <a:buFont typeface="Wingdings" pitchFamily="2" charset="2"/>
              <a:buChar char="Ø"/>
            </a:pPr>
            <a:r>
              <a:rPr lang="cs-CZ" sz="3200" smtClean="0">
                <a:solidFill>
                  <a:srgbClr val="008000"/>
                </a:solidFill>
              </a:rPr>
              <a:t>snížení hodnoty určitého člověka v očích druhých lidí </a:t>
            </a:r>
            <a:endParaRPr lang="cs-CZ" sz="3200" smtClean="0">
              <a:solidFill>
                <a:srgbClr val="008000"/>
              </a:solidFill>
              <a:latin typeface="Arial" charset="0"/>
            </a:endParaRPr>
          </a:p>
          <a:p>
            <a:pPr>
              <a:buFont typeface="Wingdings" pitchFamily="2" charset="2"/>
              <a:buNone/>
            </a:pPr>
            <a:endParaRPr lang="cs-CZ" sz="3200" smtClean="0">
              <a:solidFill>
                <a:srgbClr val="008000"/>
              </a:solidFill>
              <a:latin typeface="Arial" charset="0"/>
            </a:endParaRPr>
          </a:p>
          <a:p>
            <a:pPr>
              <a:buFont typeface="Wingdings" pitchFamily="2" charset="2"/>
              <a:buChar char="Ø"/>
            </a:pPr>
            <a:r>
              <a:rPr lang="cs-CZ" sz="3200" smtClean="0">
                <a:solidFill>
                  <a:srgbClr val="008000"/>
                </a:solidFill>
              </a:rPr>
              <a:t>případně i v jeho vlastních očích</a:t>
            </a:r>
          </a:p>
        </p:txBody>
      </p:sp>
      <p:sp>
        <p:nvSpPr>
          <p:cNvPr id="37894" name="Rectangle 6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pPr algn="ctr">
              <a:buFont typeface="Arial" charset="0"/>
              <a:buNone/>
            </a:pPr>
            <a:r>
              <a:rPr lang="cs-CZ" sz="3600" b="1" dirty="0" smtClean="0">
                <a:solidFill>
                  <a:schemeClr val="folHlink"/>
                </a:solidFill>
              </a:rPr>
              <a:t>Evalvace </a:t>
            </a:r>
          </a:p>
          <a:p>
            <a:pPr>
              <a:buFont typeface="Arial" charset="0"/>
              <a:buNone/>
            </a:pPr>
            <a:endParaRPr lang="cs-CZ" sz="3600" b="1" dirty="0" smtClean="0">
              <a:solidFill>
                <a:schemeClr val="folHlink"/>
              </a:solidFill>
            </a:endParaRPr>
          </a:p>
          <a:p>
            <a:pPr>
              <a:buFont typeface="Wingdings" pitchFamily="2" charset="2"/>
              <a:buChar char="Ø"/>
            </a:pPr>
            <a:r>
              <a:rPr lang="cs-CZ" sz="3200" b="1" dirty="0" smtClean="0">
                <a:solidFill>
                  <a:srgbClr val="008000"/>
                </a:solidFill>
              </a:rPr>
              <a:t> </a:t>
            </a:r>
            <a:r>
              <a:rPr lang="cs-CZ" sz="3200" dirty="0" smtClean="0">
                <a:solidFill>
                  <a:srgbClr val="008000"/>
                </a:solidFill>
              </a:rPr>
              <a:t>projev lidské úcty</a:t>
            </a:r>
          </a:p>
          <a:p>
            <a:pPr>
              <a:buFont typeface="Wingdings" pitchFamily="2" charset="2"/>
              <a:buChar char="Ø"/>
            </a:pPr>
            <a:endParaRPr lang="cs-CZ" sz="3200" dirty="0" smtClean="0">
              <a:solidFill>
                <a:srgbClr val="008000"/>
              </a:solidFill>
            </a:endParaRPr>
          </a:p>
          <a:p>
            <a:pPr>
              <a:buFont typeface="Wingdings" pitchFamily="2" charset="2"/>
              <a:buChar char="Ø"/>
            </a:pPr>
            <a:r>
              <a:rPr lang="cs-CZ" sz="3200" dirty="0" smtClean="0">
                <a:solidFill>
                  <a:srgbClr val="008000"/>
                </a:solidFill>
              </a:rPr>
              <a:t>Jde  chování taktní, zdvořilé, laskavé, slušné </a:t>
            </a:r>
            <a:r>
              <a:rPr lang="cs-CZ" sz="3200" dirty="0" smtClean="0">
                <a:solidFill>
                  <a:srgbClr val="008000"/>
                </a:solidFill>
              </a:rPr>
              <a:t>apod.</a:t>
            </a:r>
            <a:endParaRPr lang="cs-CZ" sz="3200" dirty="0" smtClean="0">
              <a:solidFill>
                <a:srgbClr val="008000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78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378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378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892" grpId="0"/>
      <p:bldP spid="37893" grpId="0"/>
      <p:bldP spid="37894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1" name="Rectangle 5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cs-CZ" sz="4000" b="1" smtClean="0">
                <a:solidFill>
                  <a:srgbClr val="FFC000"/>
                </a:solidFill>
              </a:rPr>
              <a:t>Desatero komunikace od Křivohlavého</a:t>
            </a:r>
          </a:p>
        </p:txBody>
      </p:sp>
      <p:sp>
        <p:nvSpPr>
          <p:cNvPr id="4099" name="Zástupný symbol pro obsah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609600" indent="-609600">
              <a:lnSpc>
                <a:spcPct val="90000"/>
              </a:lnSpc>
              <a:buFont typeface="Arial" charset="0"/>
              <a:buAutoNum type="arabicPeriod"/>
            </a:pPr>
            <a:r>
              <a:rPr lang="cs-CZ" smtClean="0">
                <a:solidFill>
                  <a:schemeClr val="hlink"/>
                </a:solidFill>
                <a:latin typeface="Arial" charset="0"/>
              </a:rPr>
              <a:t>Není možné se s někým setkat a NEKOMUNIKOVAT</a:t>
            </a:r>
          </a:p>
          <a:p>
            <a:pPr marL="609600" indent="-609600">
              <a:lnSpc>
                <a:spcPct val="90000"/>
              </a:lnSpc>
              <a:buFont typeface="Arial" charset="0"/>
              <a:buAutoNum type="arabicPeriod"/>
            </a:pPr>
            <a:r>
              <a:rPr lang="cs-CZ" smtClean="0">
                <a:solidFill>
                  <a:schemeClr val="hlink"/>
                </a:solidFill>
                <a:latin typeface="Arial" charset="0"/>
              </a:rPr>
              <a:t>Není pravda, že spolu mluvíme JENOM SLOVY</a:t>
            </a:r>
          </a:p>
          <a:p>
            <a:pPr marL="609600" indent="-609600">
              <a:lnSpc>
                <a:spcPct val="90000"/>
              </a:lnSpc>
              <a:buFont typeface="Arial" charset="0"/>
              <a:buAutoNum type="arabicPeriod"/>
            </a:pPr>
            <a:r>
              <a:rPr lang="cs-CZ" smtClean="0">
                <a:solidFill>
                  <a:schemeClr val="hlink"/>
                </a:solidFill>
                <a:latin typeface="Arial" charset="0"/>
              </a:rPr>
              <a:t>Není pravda, že slova jsou NEJDŮLEŽITĚJŠÍ</a:t>
            </a:r>
          </a:p>
          <a:p>
            <a:pPr marL="609600" indent="-609600">
              <a:lnSpc>
                <a:spcPct val="90000"/>
              </a:lnSpc>
              <a:buFont typeface="Arial" charset="0"/>
              <a:buAutoNum type="arabicPeriod"/>
            </a:pPr>
            <a:r>
              <a:rPr lang="cs-CZ" smtClean="0">
                <a:solidFill>
                  <a:schemeClr val="hlink"/>
                </a:solidFill>
                <a:latin typeface="Arial" charset="0"/>
              </a:rPr>
              <a:t>Není pravda, že nezáleží na tom, </a:t>
            </a:r>
          </a:p>
          <a:p>
            <a:pPr marL="609600" indent="-609600">
              <a:lnSpc>
                <a:spcPct val="90000"/>
              </a:lnSpc>
              <a:buFont typeface="Arial" charset="0"/>
              <a:buNone/>
            </a:pPr>
            <a:r>
              <a:rPr lang="cs-CZ" smtClean="0">
                <a:solidFill>
                  <a:schemeClr val="hlink"/>
                </a:solidFill>
                <a:latin typeface="Arial" charset="0"/>
              </a:rPr>
              <a:t>	CO A JAK ŘEKNEME</a:t>
            </a:r>
          </a:p>
          <a:p>
            <a:pPr marL="609600" indent="-609600">
              <a:lnSpc>
                <a:spcPct val="90000"/>
              </a:lnSpc>
              <a:buFont typeface="Arial" charset="0"/>
              <a:buAutoNum type="arabicPeriod"/>
            </a:pPr>
            <a:endParaRPr lang="cs-CZ" smtClean="0">
              <a:solidFill>
                <a:schemeClr val="hlink"/>
              </a:solidFill>
              <a:latin typeface="Arial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1" grpId="0"/>
      <p:bldP spid="4099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4"/>
          <p:cNvSpPr>
            <a:spLocks noChangeArrowheads="1"/>
          </p:cNvSpPr>
          <p:nvPr/>
        </p:nvSpPr>
        <p:spPr bwMode="auto">
          <a:xfrm>
            <a:off x="2286000" y="2833688"/>
            <a:ext cx="45720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Tx/>
              <a:buAutoNum type="arabicPeriod"/>
            </a:pPr>
            <a:endParaRPr lang="cs-CZ"/>
          </a:p>
        </p:txBody>
      </p:sp>
      <p:sp>
        <p:nvSpPr>
          <p:cNvPr id="25607" name="Rectang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 smtClean="0"/>
          </a:p>
        </p:txBody>
      </p:sp>
      <p:sp>
        <p:nvSpPr>
          <p:cNvPr id="25608" name="Rectangle 8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609600" indent="-609600">
              <a:lnSpc>
                <a:spcPct val="90000"/>
              </a:lnSpc>
              <a:buFont typeface="Arial" charset="0"/>
              <a:buNone/>
            </a:pPr>
            <a:r>
              <a:rPr lang="cs-CZ" smtClean="0">
                <a:solidFill>
                  <a:schemeClr val="hlink"/>
                </a:solidFill>
                <a:latin typeface="Arial" charset="0"/>
              </a:rPr>
              <a:t>5.  Není pravda, že umění mluvit je VŠEMOCNÉ (ale mít co říct)</a:t>
            </a:r>
          </a:p>
          <a:p>
            <a:pPr marL="609600" indent="-609600">
              <a:lnSpc>
                <a:spcPct val="90000"/>
              </a:lnSpc>
              <a:buFont typeface="Arial" charset="0"/>
              <a:buNone/>
            </a:pPr>
            <a:r>
              <a:rPr lang="cs-CZ" smtClean="0">
                <a:solidFill>
                  <a:schemeClr val="hlink"/>
                </a:solidFill>
                <a:latin typeface="Arial" charset="0"/>
              </a:rPr>
              <a:t>6.  Není pravda, že si musíme rozumět, i když mluvíme STEJNÝM JAZYKEM</a:t>
            </a:r>
          </a:p>
          <a:p>
            <a:pPr marL="609600" indent="-609600">
              <a:buFont typeface="Arial" charset="0"/>
              <a:buNone/>
            </a:pPr>
            <a:r>
              <a:rPr lang="cs-CZ" smtClean="0">
                <a:solidFill>
                  <a:schemeClr val="hlink"/>
                </a:solidFill>
                <a:latin typeface="Arial" charset="0"/>
              </a:rPr>
              <a:t>7.  Neslyším co říkáš. Slyším to, co CHCI slyšet a neslyším TO, co NECHCI slyšet</a:t>
            </a:r>
          </a:p>
          <a:p>
            <a:pPr marL="609600" indent="-609600">
              <a:buFont typeface="Arial" charset="0"/>
              <a:buNone/>
            </a:pPr>
            <a:r>
              <a:rPr lang="cs-CZ" smtClean="0">
                <a:solidFill>
                  <a:schemeClr val="hlink"/>
                </a:solidFill>
                <a:latin typeface="Arial" charset="0"/>
              </a:rPr>
              <a:t>8.  Není pravda, že věta PŘESNĚ vyjadřuje myšlenku </a:t>
            </a:r>
          </a:p>
          <a:p>
            <a:pPr marL="609600" indent="-609600">
              <a:buFont typeface="Arial" charset="0"/>
              <a:buNone/>
            </a:pPr>
            <a:endParaRPr lang="cs-CZ" smtClean="0">
              <a:solidFill>
                <a:srgbClr val="00B0F0"/>
              </a:solidFill>
              <a:latin typeface="Arial" charset="0"/>
            </a:endParaRPr>
          </a:p>
          <a:p>
            <a:pPr marL="609600" indent="-609600">
              <a:buFont typeface="Arial" charset="0"/>
              <a:buNone/>
            </a:pPr>
            <a:endParaRPr lang="cs-CZ" smtClean="0">
              <a:solidFill>
                <a:schemeClr val="hlink"/>
              </a:solidFill>
              <a:latin typeface="Arial" charset="0"/>
            </a:endParaRPr>
          </a:p>
          <a:p>
            <a:pPr marL="609600" indent="-609600"/>
            <a:endParaRPr lang="cs-CZ" smtClean="0">
              <a:solidFill>
                <a:schemeClr val="hlink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56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56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256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256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2560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7" grpId="0"/>
      <p:bldP spid="25608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 smtClean="0"/>
          </a:p>
        </p:txBody>
      </p:sp>
      <p:sp>
        <p:nvSpPr>
          <p:cNvPr id="19459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charset="0"/>
              <a:buNone/>
            </a:pPr>
            <a:r>
              <a:rPr lang="cs-CZ" smtClean="0">
                <a:solidFill>
                  <a:schemeClr val="hlink"/>
                </a:solidFill>
                <a:latin typeface="Arial" charset="0"/>
              </a:rPr>
              <a:t>9. Není pravda, že slova jsou JENOM slova.   Slova jsou mnohem víc. Slovem lze POSTAVIT na nohy, slovem lze i „ZABÍT“</a:t>
            </a:r>
          </a:p>
          <a:p>
            <a:pPr>
              <a:buFont typeface="Arial" charset="0"/>
              <a:buNone/>
            </a:pPr>
            <a:r>
              <a:rPr lang="cs-CZ" smtClean="0">
                <a:solidFill>
                  <a:schemeClr val="hlink"/>
                </a:solidFill>
                <a:latin typeface="Arial" charset="0"/>
              </a:rPr>
              <a:t>10. Není pravda, že je jenom umění mluvit, ale také NASLOUCHAT!!!</a:t>
            </a:r>
            <a:endParaRPr lang="cs-CZ" smtClean="0"/>
          </a:p>
        </p:txBody>
      </p:sp>
      <p:pic>
        <p:nvPicPr>
          <p:cNvPr id="19460" name="Picture 6" descr="3D sun gold abstraction pictur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24525" y="3798888"/>
            <a:ext cx="3419475" cy="305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4000" b="1" smtClean="0">
                <a:latin typeface="Arial" charset="0"/>
              </a:rPr>
              <a:t/>
            </a:r>
            <a:br>
              <a:rPr lang="cs-CZ" sz="4000" b="1" smtClean="0">
                <a:latin typeface="Arial" charset="0"/>
              </a:rPr>
            </a:br>
            <a:r>
              <a:rPr lang="cs-CZ" sz="3600" b="1" smtClean="0">
                <a:solidFill>
                  <a:srgbClr val="008000"/>
                </a:solidFill>
              </a:rPr>
              <a:t>Pravidla komunikace při jednání s nevidomým</a:t>
            </a:r>
            <a:endParaRPr lang="cs-CZ" sz="3600" smtClean="0">
              <a:solidFill>
                <a:srgbClr val="008000"/>
              </a:solidFill>
            </a:endParaRPr>
          </a:p>
        </p:txBody>
      </p:sp>
      <p:sp>
        <p:nvSpPr>
          <p:cNvPr id="17411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endParaRPr lang="cs-CZ" sz="2400" b="1" dirty="0" smtClean="0">
              <a:solidFill>
                <a:srgbClr val="FFCC00"/>
              </a:solidFill>
            </a:endParaRPr>
          </a:p>
          <a:p>
            <a:pPr>
              <a:lnSpc>
                <a:spcPct val="80000"/>
              </a:lnSpc>
            </a:pPr>
            <a:r>
              <a:rPr lang="cs-CZ" sz="2400" b="1" dirty="0" smtClean="0">
                <a:solidFill>
                  <a:schemeClr val="accent6">
                    <a:lumMod val="75000"/>
                  </a:schemeClr>
                </a:solidFill>
              </a:rPr>
              <a:t>Nevidomí jsou zcela normální lidé, vyvarujte se projevů soucitu.</a:t>
            </a:r>
          </a:p>
          <a:p>
            <a:pPr>
              <a:lnSpc>
                <a:spcPct val="80000"/>
              </a:lnSpc>
            </a:pPr>
            <a:r>
              <a:rPr lang="cs-CZ" sz="2400" b="1" dirty="0" smtClean="0">
                <a:solidFill>
                  <a:schemeClr val="accent6">
                    <a:lumMod val="75000"/>
                  </a:schemeClr>
                </a:solidFill>
              </a:rPr>
              <a:t>Jednejte vždy přímo s nevidomým, i když má s sebou průvodce.</a:t>
            </a:r>
          </a:p>
          <a:p>
            <a:pPr>
              <a:lnSpc>
                <a:spcPct val="80000"/>
              </a:lnSpc>
            </a:pPr>
            <a:r>
              <a:rPr lang="cs-CZ" sz="2400" b="1" dirty="0" smtClean="0">
                <a:solidFill>
                  <a:schemeClr val="accent6">
                    <a:lumMod val="75000"/>
                  </a:schemeClr>
                </a:solidFill>
              </a:rPr>
              <a:t>Představte se a uveďte své služební postavení.</a:t>
            </a:r>
          </a:p>
          <a:p>
            <a:pPr>
              <a:lnSpc>
                <a:spcPct val="80000"/>
              </a:lnSpc>
            </a:pPr>
            <a:r>
              <a:rPr lang="cs-CZ" sz="2400" b="1" dirty="0" smtClean="0">
                <a:solidFill>
                  <a:schemeClr val="accent6">
                    <a:lumMod val="75000"/>
                  </a:schemeClr>
                </a:solidFill>
              </a:rPr>
              <a:t>Popisujte, </a:t>
            </a:r>
            <a:r>
              <a:rPr lang="cs-CZ" sz="2400" b="1" dirty="0" smtClean="0">
                <a:solidFill>
                  <a:schemeClr val="accent6">
                    <a:lumMod val="75000"/>
                  </a:schemeClr>
                </a:solidFill>
              </a:rPr>
              <a:t>co a jak děláte.</a:t>
            </a:r>
          </a:p>
          <a:p>
            <a:pPr>
              <a:lnSpc>
                <a:spcPct val="80000"/>
              </a:lnSpc>
            </a:pPr>
            <a:r>
              <a:rPr lang="cs-CZ" sz="2400" b="1" dirty="0" smtClean="0">
                <a:solidFill>
                  <a:schemeClr val="accent6">
                    <a:lumMod val="75000"/>
                  </a:schemeClr>
                </a:solidFill>
              </a:rPr>
              <a:t>Vytvořte přijatelné akustické prostředí, odstraňte zdroje rušení a šumění.</a:t>
            </a:r>
          </a:p>
          <a:p>
            <a:pPr>
              <a:lnSpc>
                <a:spcPct val="80000"/>
              </a:lnSpc>
            </a:pPr>
            <a:r>
              <a:rPr lang="cs-CZ" sz="2400" b="1" dirty="0" smtClean="0">
                <a:solidFill>
                  <a:schemeClr val="accent6">
                    <a:lumMod val="75000"/>
                  </a:schemeClr>
                </a:solidFill>
              </a:rPr>
              <a:t>Nepohybujte se tiše po místnosti - dávejte o sobě srozumitelně vědět.</a:t>
            </a:r>
          </a:p>
          <a:p>
            <a:pPr>
              <a:lnSpc>
                <a:spcPct val="80000"/>
              </a:lnSpc>
            </a:pPr>
            <a:r>
              <a:rPr lang="cs-CZ" sz="2400" b="1" dirty="0" smtClean="0">
                <a:solidFill>
                  <a:schemeClr val="accent6">
                    <a:lumMod val="75000"/>
                  </a:schemeClr>
                </a:solidFill>
              </a:rPr>
              <a:t>Upravte prostředí - odstraňte překážky a </a:t>
            </a:r>
            <a:r>
              <a:rPr lang="cs-CZ" sz="2400" b="1" dirty="0" smtClean="0">
                <a:solidFill>
                  <a:schemeClr val="accent6">
                    <a:lumMod val="75000"/>
                  </a:schemeClr>
                </a:solidFill>
              </a:rPr>
              <a:t>bariéry</a:t>
            </a:r>
            <a:r>
              <a:rPr lang="cs-CZ" sz="2400" b="1" dirty="0" smtClean="0">
                <a:solidFill>
                  <a:srgbClr val="FFCC00"/>
                </a:solidFill>
              </a:rPr>
              <a:t>.</a:t>
            </a:r>
            <a:endParaRPr lang="cs-CZ" sz="2400" b="1" dirty="0" smtClean="0">
              <a:solidFill>
                <a:srgbClr val="FFCC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74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17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17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174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174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174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0" grpId="0"/>
      <p:bldP spid="17411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b="1" smtClean="0">
                <a:solidFill>
                  <a:srgbClr val="FF0000"/>
                </a:solidFill>
              </a:rPr>
              <a:t>Komunikace = jako způsob dorozumívání se </a:t>
            </a:r>
          </a:p>
        </p:txBody>
      </p:sp>
      <p:pic>
        <p:nvPicPr>
          <p:cNvPr id="3075" name="Picture 4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457200" y="2246313"/>
            <a:ext cx="4038600" cy="3233737"/>
          </a:xfrm>
          <a:noFill/>
        </p:spPr>
      </p:pic>
      <p:sp>
        <p:nvSpPr>
          <p:cNvPr id="6" name="Zástupný symbol pro obsah 5"/>
          <p:cNvSpPr>
            <a:spLocks noGrp="1"/>
          </p:cNvSpPr>
          <p:nvPr>
            <p:ph sz="half" idx="2"/>
          </p:nvPr>
        </p:nvSpPr>
        <p:spPr>
          <a:xfrm>
            <a:off x="4143375" y="1500188"/>
            <a:ext cx="4543425" cy="4625975"/>
          </a:xfrm>
        </p:spPr>
        <p:txBody>
          <a:bodyPr/>
          <a:lstStyle/>
          <a:p>
            <a:pPr eaLnBrk="1" hangingPunct="1">
              <a:defRPr/>
            </a:pPr>
            <a:endParaRPr lang="cs-CZ" sz="3200" b="1" dirty="0" smtClean="0">
              <a:solidFill>
                <a:srgbClr val="FFC000"/>
              </a:solidFill>
            </a:endParaRPr>
          </a:p>
          <a:p>
            <a:pPr eaLnBrk="1" hangingPunct="1">
              <a:defRPr/>
            </a:pPr>
            <a:r>
              <a:rPr lang="cs-CZ" sz="3200" b="1" dirty="0" smtClean="0">
                <a:solidFill>
                  <a:schemeClr val="accent6">
                    <a:lumMod val="75000"/>
                  </a:schemeClr>
                </a:solidFill>
              </a:rPr>
              <a:t>Neverbální </a:t>
            </a:r>
          </a:p>
          <a:p>
            <a:pPr lvl="2" eaLnBrk="1" hangingPunct="1">
              <a:buFont typeface="Arial" charset="0"/>
              <a:buNone/>
              <a:defRPr/>
            </a:pPr>
            <a:r>
              <a:rPr lang="cs-CZ" sz="3200" b="1" dirty="0" smtClean="0">
                <a:solidFill>
                  <a:schemeClr val="accent6">
                    <a:lumMod val="75000"/>
                  </a:schemeClr>
                </a:solidFill>
              </a:rPr>
              <a:t>= </a:t>
            </a:r>
            <a:r>
              <a:rPr lang="cs-CZ" sz="3200" b="1" dirty="0" smtClean="0">
                <a:solidFill>
                  <a:schemeClr val="accent6">
                    <a:lumMod val="75000"/>
                  </a:schemeClr>
                </a:solidFill>
                <a:latin typeface="+mj-lt"/>
              </a:rPr>
              <a:t>mimoslovní</a:t>
            </a:r>
            <a:r>
              <a:rPr lang="cs-CZ" sz="2800" b="1" dirty="0" smtClean="0">
                <a:solidFill>
                  <a:schemeClr val="accent6">
                    <a:lumMod val="75000"/>
                  </a:schemeClr>
                </a:solidFill>
                <a:latin typeface="+mj-lt"/>
              </a:rPr>
              <a:t/>
            </a:r>
            <a:br>
              <a:rPr lang="cs-CZ" sz="2800" b="1" dirty="0" smtClean="0">
                <a:solidFill>
                  <a:schemeClr val="accent6">
                    <a:lumMod val="75000"/>
                  </a:schemeClr>
                </a:solidFill>
                <a:latin typeface="+mj-lt"/>
              </a:rPr>
            </a:br>
            <a:endParaRPr lang="cs-CZ" sz="2800" b="1" dirty="0" smtClean="0">
              <a:solidFill>
                <a:schemeClr val="accent6">
                  <a:lumMod val="75000"/>
                </a:schemeClr>
              </a:solidFill>
              <a:latin typeface="+mj-lt"/>
            </a:endParaRPr>
          </a:p>
          <a:p>
            <a:pPr eaLnBrk="1" hangingPunct="1">
              <a:defRPr/>
            </a:pPr>
            <a:r>
              <a:rPr lang="cs-CZ" sz="3200" b="1" dirty="0" smtClean="0">
                <a:solidFill>
                  <a:schemeClr val="accent6">
                    <a:lumMod val="75000"/>
                  </a:schemeClr>
                </a:solidFill>
              </a:rPr>
              <a:t>Verbální = slovní</a:t>
            </a:r>
          </a:p>
          <a:p>
            <a:pPr lvl="2" eaLnBrk="1" hangingPunct="1">
              <a:buFont typeface="Arial" charset="0"/>
              <a:buNone/>
              <a:defRPr/>
            </a:pPr>
            <a:endParaRPr lang="cs-CZ" sz="2800" b="1" dirty="0" smtClean="0">
              <a:solidFill>
                <a:schemeClr val="accent6">
                  <a:lumMod val="75000"/>
                </a:schemeClr>
              </a:solidFill>
            </a:endParaRPr>
          </a:p>
          <a:p>
            <a:pPr lvl="2" eaLnBrk="1" hangingPunct="1">
              <a:buFont typeface="Wingdings" pitchFamily="2" charset="2"/>
              <a:buChar char="§"/>
              <a:defRPr/>
            </a:pPr>
            <a:r>
              <a:rPr lang="cs-CZ" sz="3200" b="1" dirty="0" smtClean="0">
                <a:solidFill>
                  <a:schemeClr val="accent6">
                    <a:lumMod val="75000"/>
                  </a:schemeClr>
                </a:solidFill>
              </a:rPr>
              <a:t>Paralingvistika</a:t>
            </a:r>
            <a:endParaRPr lang="cs-CZ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4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3600" b="1" smtClean="0"/>
              <a:t/>
            </a:r>
            <a:br>
              <a:rPr lang="cs-CZ" sz="3600" b="1" smtClean="0"/>
            </a:br>
            <a:r>
              <a:rPr lang="cs-CZ" sz="3600" b="1" smtClean="0">
                <a:solidFill>
                  <a:srgbClr val="008000"/>
                </a:solidFill>
              </a:rPr>
              <a:t>Pravidla komunikace při jednání s neslyšícími</a:t>
            </a:r>
            <a:endParaRPr lang="cs-CZ" sz="3600" smtClean="0">
              <a:solidFill>
                <a:srgbClr val="008000"/>
              </a:solidFill>
            </a:endParaRPr>
          </a:p>
        </p:txBody>
      </p:sp>
      <p:sp>
        <p:nvSpPr>
          <p:cNvPr id="16387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cs-CZ" sz="2400" b="1" dirty="0" smtClean="0">
                <a:solidFill>
                  <a:schemeClr val="accent6">
                    <a:lumMod val="75000"/>
                  </a:schemeClr>
                </a:solidFill>
              </a:rPr>
              <a:t>Mluvte pomalu.</a:t>
            </a:r>
          </a:p>
          <a:p>
            <a:pPr>
              <a:lnSpc>
                <a:spcPct val="80000"/>
              </a:lnSpc>
            </a:pPr>
            <a:r>
              <a:rPr lang="cs-CZ" sz="2400" b="1" dirty="0" smtClean="0">
                <a:solidFill>
                  <a:schemeClr val="accent6">
                    <a:lumMod val="75000"/>
                  </a:schemeClr>
                </a:solidFill>
              </a:rPr>
              <a:t>Zřetelně artikulujte.</a:t>
            </a:r>
          </a:p>
          <a:p>
            <a:pPr>
              <a:lnSpc>
                <a:spcPct val="80000"/>
              </a:lnSpc>
            </a:pPr>
            <a:r>
              <a:rPr lang="cs-CZ" sz="2400" b="1" dirty="0" smtClean="0">
                <a:solidFill>
                  <a:schemeClr val="accent6">
                    <a:lumMod val="75000"/>
                  </a:schemeClr>
                </a:solidFill>
              </a:rPr>
              <a:t>Váš obličej musí být dobře osvětlen. </a:t>
            </a:r>
          </a:p>
          <a:p>
            <a:pPr>
              <a:lnSpc>
                <a:spcPct val="80000"/>
              </a:lnSpc>
            </a:pPr>
            <a:r>
              <a:rPr lang="cs-CZ" sz="2400" b="1" dirty="0" smtClean="0">
                <a:solidFill>
                  <a:schemeClr val="accent6">
                    <a:lumMod val="75000"/>
                  </a:schemeClr>
                </a:solidFill>
              </a:rPr>
              <a:t>Plnovous, zakrývání úst rukou a další překážky v odezírání vytvářejí komunikační bariéry.</a:t>
            </a:r>
          </a:p>
          <a:p>
            <a:pPr>
              <a:lnSpc>
                <a:spcPct val="80000"/>
              </a:lnSpc>
            </a:pPr>
            <a:r>
              <a:rPr lang="cs-CZ" sz="2400" b="1" dirty="0" smtClean="0">
                <a:solidFill>
                  <a:schemeClr val="accent6">
                    <a:lumMod val="75000"/>
                  </a:schemeClr>
                </a:solidFill>
              </a:rPr>
              <a:t>Používejte jednoduché věty.</a:t>
            </a:r>
          </a:p>
          <a:p>
            <a:pPr>
              <a:lnSpc>
                <a:spcPct val="80000"/>
              </a:lnSpc>
            </a:pPr>
            <a:r>
              <a:rPr lang="cs-CZ" sz="2400" b="1" dirty="0" smtClean="0">
                <a:solidFill>
                  <a:schemeClr val="accent6">
                    <a:lumMod val="75000"/>
                  </a:schemeClr>
                </a:solidFill>
              </a:rPr>
              <a:t>Ptejte se, zda vám bylo rozuměno.</a:t>
            </a:r>
          </a:p>
          <a:p>
            <a:pPr>
              <a:lnSpc>
                <a:spcPct val="80000"/>
              </a:lnSpc>
            </a:pPr>
            <a:r>
              <a:rPr lang="cs-CZ" sz="2400" b="1" dirty="0" smtClean="0">
                <a:solidFill>
                  <a:schemeClr val="accent6">
                    <a:lumMod val="75000"/>
                  </a:schemeClr>
                </a:solidFill>
              </a:rPr>
              <a:t>Kontrolujte  partnerovu neverbální komunikaci.</a:t>
            </a:r>
          </a:p>
          <a:p>
            <a:pPr>
              <a:lnSpc>
                <a:spcPct val="80000"/>
              </a:lnSpc>
            </a:pPr>
            <a:r>
              <a:rPr lang="cs-CZ" sz="2400" b="1" dirty="0" smtClean="0">
                <a:solidFill>
                  <a:schemeClr val="accent6">
                    <a:lumMod val="75000"/>
                  </a:schemeClr>
                </a:solidFill>
              </a:rPr>
              <a:t>Buďte trpěliví a neodsuzujte to, co může vzhledem k absenci zpětné vazby působit dojmem </a:t>
            </a:r>
            <a:r>
              <a:rPr lang="cs-CZ" sz="2400" b="1" dirty="0" err="1" smtClean="0">
                <a:solidFill>
                  <a:schemeClr val="accent6">
                    <a:lumMod val="75000"/>
                  </a:schemeClr>
                </a:solidFill>
              </a:rPr>
              <a:t>disociality</a:t>
            </a:r>
            <a:r>
              <a:rPr lang="cs-CZ" sz="2400" b="1" dirty="0" smtClean="0">
                <a:solidFill>
                  <a:schemeClr val="accent6">
                    <a:lumMod val="75000"/>
                  </a:schemeClr>
                </a:solidFill>
              </a:rPr>
              <a:t>.</a:t>
            </a:r>
          </a:p>
          <a:p>
            <a:pPr>
              <a:lnSpc>
                <a:spcPct val="80000"/>
              </a:lnSpc>
            </a:pPr>
            <a:r>
              <a:rPr lang="cs-CZ" sz="2400" b="1" dirty="0" smtClean="0">
                <a:solidFill>
                  <a:schemeClr val="accent6">
                    <a:lumMod val="75000"/>
                  </a:schemeClr>
                </a:solidFill>
              </a:rPr>
              <a:t>Dávejte neslyšícímu čas a možnost oddechu.</a:t>
            </a:r>
          </a:p>
          <a:p>
            <a:pPr>
              <a:lnSpc>
                <a:spcPct val="80000"/>
              </a:lnSpc>
            </a:pPr>
            <a:r>
              <a:rPr lang="cs-CZ" sz="2400" b="1" dirty="0" smtClean="0">
                <a:solidFill>
                  <a:schemeClr val="accent6">
                    <a:lumMod val="75000"/>
                  </a:schemeClr>
                </a:solidFill>
              </a:rPr>
              <a:t>Pochvalte neslyšícího.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6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163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163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163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1638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2000"/>
                                        <p:tgtEl>
                                          <p:spTgt spid="1638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2000"/>
                                        <p:tgtEl>
                                          <p:spTgt spid="1638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6" grpId="0"/>
      <p:bldP spid="16387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4000" b="1" smtClean="0">
                <a:latin typeface="Arial" charset="0"/>
              </a:rPr>
              <a:t/>
            </a:r>
            <a:br>
              <a:rPr lang="cs-CZ" sz="4000" b="1" smtClean="0">
                <a:latin typeface="Arial" charset="0"/>
              </a:rPr>
            </a:br>
            <a:r>
              <a:rPr lang="cs-CZ" sz="3600" b="1" smtClean="0">
                <a:solidFill>
                  <a:srgbClr val="008000"/>
                </a:solidFill>
              </a:rPr>
              <a:t>Pravidla komunikace při jednání s tělesně postiženými</a:t>
            </a:r>
            <a:br>
              <a:rPr lang="cs-CZ" sz="3600" b="1" smtClean="0">
                <a:solidFill>
                  <a:srgbClr val="008000"/>
                </a:solidFill>
              </a:rPr>
            </a:br>
            <a:endParaRPr lang="cs-CZ" sz="3600" smtClean="0">
              <a:solidFill>
                <a:srgbClr val="008000"/>
              </a:solidFill>
            </a:endParaRPr>
          </a:p>
        </p:txBody>
      </p:sp>
      <p:sp>
        <p:nvSpPr>
          <p:cNvPr id="18435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sz="2400" b="1" dirty="0" smtClean="0">
              <a:solidFill>
                <a:srgbClr val="FFCC00"/>
              </a:solidFill>
            </a:endParaRPr>
          </a:p>
          <a:p>
            <a:r>
              <a:rPr lang="cs-CZ" sz="2400" b="1" dirty="0" smtClean="0">
                <a:solidFill>
                  <a:schemeClr val="accent6">
                    <a:lumMod val="75000"/>
                  </a:schemeClr>
                </a:solidFill>
              </a:rPr>
              <a:t>Pozorně vnímejte postiženého.</a:t>
            </a:r>
          </a:p>
          <a:p>
            <a:r>
              <a:rPr lang="cs-CZ" sz="2400" b="1" dirty="0" smtClean="0">
                <a:solidFill>
                  <a:schemeClr val="accent6">
                    <a:lumMod val="75000"/>
                  </a:schemeClr>
                </a:solidFill>
              </a:rPr>
              <a:t>Přes různé atypické projevy předpokládejte normální inteligenci.</a:t>
            </a:r>
          </a:p>
          <a:p>
            <a:r>
              <a:rPr lang="cs-CZ" sz="2400" b="1" dirty="0" smtClean="0">
                <a:solidFill>
                  <a:schemeClr val="accent6">
                    <a:lumMod val="75000"/>
                  </a:schemeClr>
                </a:solidFill>
              </a:rPr>
              <a:t>Věnujte postiženému čas.</a:t>
            </a:r>
          </a:p>
          <a:p>
            <a:r>
              <a:rPr lang="cs-CZ" sz="2400" b="1" dirty="0" smtClean="0">
                <a:solidFill>
                  <a:schemeClr val="accent6">
                    <a:lumMod val="75000"/>
                  </a:schemeClr>
                </a:solidFill>
              </a:rPr>
              <a:t>Pokud je postižený na lůžku nebo vozíčkář, nestůjte nad ním, ale posaďte se.</a:t>
            </a:r>
          </a:p>
          <a:p>
            <a:r>
              <a:rPr lang="cs-CZ" sz="2400" b="1" dirty="0" smtClean="0">
                <a:solidFill>
                  <a:schemeClr val="accent6">
                    <a:lumMod val="75000"/>
                  </a:schemeClr>
                </a:solidFill>
              </a:rPr>
              <a:t>Dodržujte běžné konvence.</a:t>
            </a:r>
          </a:p>
          <a:p>
            <a:r>
              <a:rPr lang="cs-CZ" sz="2400" b="1" dirty="0" smtClean="0">
                <a:solidFill>
                  <a:schemeClr val="accent6">
                    <a:lumMod val="75000"/>
                  </a:schemeClr>
                </a:solidFill>
              </a:rPr>
              <a:t>Vytvářejte a pomáhejte vytvářet bezbariérové prostory.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84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18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18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184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184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4" grpId="0"/>
      <p:bldP spid="18435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4000" b="1" smtClean="0">
                <a:solidFill>
                  <a:srgbClr val="008000"/>
                </a:solidFill>
              </a:rPr>
              <a:t/>
            </a:r>
            <a:br>
              <a:rPr lang="cs-CZ" sz="4000" b="1" smtClean="0">
                <a:solidFill>
                  <a:srgbClr val="008000"/>
                </a:solidFill>
              </a:rPr>
            </a:br>
            <a:r>
              <a:rPr lang="cs-CZ" sz="3600" b="1" smtClean="0">
                <a:solidFill>
                  <a:srgbClr val="008000"/>
                </a:solidFill>
              </a:rPr>
              <a:t>Pravidla komunikace při jednání s mentálně postiženými</a:t>
            </a:r>
            <a:endParaRPr lang="cs-CZ" sz="3600" smtClean="0">
              <a:solidFill>
                <a:srgbClr val="FFCC00"/>
              </a:solidFill>
            </a:endParaRPr>
          </a:p>
        </p:txBody>
      </p:sp>
      <p:sp>
        <p:nvSpPr>
          <p:cNvPr id="19459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endParaRPr lang="cs-CZ" sz="2400" b="1" dirty="0" smtClean="0">
              <a:solidFill>
                <a:srgbClr val="FFCC00"/>
              </a:solidFill>
            </a:endParaRPr>
          </a:p>
          <a:p>
            <a:pPr>
              <a:lnSpc>
                <a:spcPct val="80000"/>
              </a:lnSpc>
            </a:pPr>
            <a:r>
              <a:rPr lang="cs-CZ" sz="2400" b="1" dirty="0" smtClean="0">
                <a:solidFill>
                  <a:schemeClr val="accent6">
                    <a:lumMod val="75000"/>
                  </a:schemeClr>
                </a:solidFill>
              </a:rPr>
              <a:t>Přistupujte k mentálně postiženým stejně jako k ostatním lidem, ovšem s větším taktem a větší trpělivostí.</a:t>
            </a:r>
          </a:p>
          <a:p>
            <a:pPr>
              <a:lnSpc>
                <a:spcPct val="80000"/>
              </a:lnSpc>
            </a:pPr>
            <a:r>
              <a:rPr lang="cs-CZ" sz="2400" b="1" dirty="0" smtClean="0">
                <a:solidFill>
                  <a:schemeClr val="accent6">
                    <a:lumMod val="75000"/>
                  </a:schemeClr>
                </a:solidFill>
              </a:rPr>
              <a:t>Obracejte se především na postiženého, i když je přítomen doprovod.</a:t>
            </a:r>
          </a:p>
          <a:p>
            <a:pPr>
              <a:lnSpc>
                <a:spcPct val="80000"/>
              </a:lnSpc>
            </a:pPr>
            <a:r>
              <a:rPr lang="cs-CZ" sz="2400" b="1" dirty="0" smtClean="0">
                <a:solidFill>
                  <a:schemeClr val="accent6">
                    <a:lumMod val="75000"/>
                  </a:schemeClr>
                </a:solidFill>
              </a:rPr>
              <a:t>Mentálně postižený zasluhuje stejnou úctu a respekt jako jiní lidé.</a:t>
            </a:r>
          </a:p>
          <a:p>
            <a:pPr>
              <a:lnSpc>
                <a:spcPct val="80000"/>
              </a:lnSpc>
            </a:pPr>
            <a:r>
              <a:rPr lang="cs-CZ" sz="2400" b="1" dirty="0" smtClean="0">
                <a:solidFill>
                  <a:schemeClr val="accent6">
                    <a:lumMod val="75000"/>
                  </a:schemeClr>
                </a:solidFill>
              </a:rPr>
              <a:t>Opakujte své otázky i instrukce tolikrát, kolikrát je to zapotřebí.</a:t>
            </a:r>
          </a:p>
          <a:p>
            <a:pPr>
              <a:lnSpc>
                <a:spcPct val="80000"/>
              </a:lnSpc>
            </a:pPr>
            <a:r>
              <a:rPr lang="cs-CZ" sz="2400" b="1" dirty="0" smtClean="0">
                <a:solidFill>
                  <a:schemeClr val="accent6">
                    <a:lumMod val="75000"/>
                  </a:schemeClr>
                </a:solidFill>
              </a:rPr>
              <a:t>Buďte trpěliví a tolerantní.</a:t>
            </a:r>
          </a:p>
          <a:p>
            <a:pPr>
              <a:lnSpc>
                <a:spcPct val="80000"/>
              </a:lnSpc>
            </a:pPr>
            <a:r>
              <a:rPr lang="cs-CZ" sz="2400" b="1" dirty="0" smtClean="0">
                <a:solidFill>
                  <a:schemeClr val="accent6">
                    <a:lumMod val="75000"/>
                  </a:schemeClr>
                </a:solidFill>
              </a:rPr>
              <a:t>Úroveň sdělení přizpůsobte možnostem postiženého.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94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19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194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194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194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58" grpId="0"/>
      <p:bldP spid="19459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b="1" smtClean="0">
                <a:solidFill>
                  <a:srgbClr val="FF0000"/>
                </a:solidFill>
              </a:rPr>
              <a:t>Komunikace = jako způsob </a:t>
            </a:r>
            <a:r>
              <a:rPr lang="cs-CZ" b="1" smtClean="0">
                <a:solidFill>
                  <a:srgbClr val="FF0000"/>
                </a:solidFill>
                <a:latin typeface="Arial" charset="0"/>
              </a:rPr>
              <a:t>ovlivňování druhých</a:t>
            </a:r>
            <a:r>
              <a:rPr lang="cs-CZ" b="1" smtClean="0">
                <a:solidFill>
                  <a:srgbClr val="FF0000"/>
                </a:solidFill>
              </a:rPr>
              <a:t> </a:t>
            </a:r>
          </a:p>
        </p:txBody>
      </p:sp>
      <p:sp>
        <p:nvSpPr>
          <p:cNvPr id="4099" name="Podnadpis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cs-CZ" b="1" dirty="0" smtClean="0">
                <a:solidFill>
                  <a:schemeClr val="accent6">
                    <a:lumMod val="75000"/>
                  </a:schemeClr>
                </a:solidFill>
              </a:rPr>
              <a:t>Neverbální = mimoslovní</a:t>
            </a:r>
            <a:br>
              <a:rPr lang="cs-CZ" b="1" dirty="0" smtClean="0">
                <a:solidFill>
                  <a:schemeClr val="accent6">
                    <a:lumMod val="75000"/>
                  </a:schemeClr>
                </a:solidFill>
              </a:rPr>
            </a:br>
            <a:endParaRPr lang="cs-CZ" b="1" dirty="0" smtClean="0">
              <a:solidFill>
                <a:schemeClr val="accent6">
                  <a:lumMod val="75000"/>
                </a:schemeClr>
              </a:solidFill>
            </a:endParaRPr>
          </a:p>
          <a:p>
            <a:pPr eaLnBrk="1" hangingPunct="1"/>
            <a:r>
              <a:rPr lang="cs-CZ" b="1" dirty="0" smtClean="0">
                <a:solidFill>
                  <a:schemeClr val="accent6">
                    <a:lumMod val="75000"/>
                  </a:schemeClr>
                </a:solidFill>
              </a:rPr>
              <a:t>Verbální = slovní</a:t>
            </a:r>
          </a:p>
          <a:p>
            <a:pPr lvl="2" eaLnBrk="1" hangingPunct="1">
              <a:buFont typeface="Arial" charset="0"/>
              <a:buNone/>
            </a:pPr>
            <a:endParaRPr lang="cs-CZ" b="1" dirty="0" smtClean="0">
              <a:solidFill>
                <a:schemeClr val="accent6">
                  <a:lumMod val="75000"/>
                </a:schemeClr>
              </a:solidFill>
            </a:endParaRPr>
          </a:p>
          <a:p>
            <a:pPr lvl="2" eaLnBrk="1" hangingPunct="1">
              <a:buFont typeface="Wingdings" pitchFamily="2" charset="2"/>
              <a:buChar char="§"/>
            </a:pPr>
            <a:r>
              <a:rPr lang="cs-CZ" sz="3200" b="1" dirty="0" smtClean="0">
                <a:solidFill>
                  <a:schemeClr val="accent6">
                    <a:lumMod val="75000"/>
                  </a:schemeClr>
                </a:solidFill>
              </a:rPr>
              <a:t>Paralingvistika</a:t>
            </a:r>
            <a:endParaRPr lang="cs-CZ" sz="3200" b="1" dirty="0" smtClean="0">
              <a:solidFill>
                <a:schemeClr val="accent6">
                  <a:lumMod val="75000"/>
                </a:schemeClr>
              </a:solidFill>
              <a:latin typeface="Arial" charset="0"/>
            </a:endParaRPr>
          </a:p>
          <a:p>
            <a:pPr lvl="2">
              <a:buFont typeface="Arial" charset="0"/>
              <a:buNone/>
            </a:pPr>
            <a:endParaRPr lang="cs-CZ" b="1" dirty="0" smtClean="0">
              <a:solidFill>
                <a:schemeClr val="accent6">
                  <a:lumMod val="75000"/>
                </a:schemeClr>
              </a:solidFill>
              <a:latin typeface="Arial" charset="0"/>
            </a:endParaRPr>
          </a:p>
          <a:p>
            <a:pPr lvl="2"/>
            <a:r>
              <a:rPr lang="cs-CZ" sz="3200" b="1" dirty="0" smtClean="0">
                <a:solidFill>
                  <a:schemeClr val="accent6">
                    <a:lumMod val="75000"/>
                  </a:schemeClr>
                </a:solidFill>
              </a:rPr>
              <a:t>Nepřímé	x	Přímé</a:t>
            </a:r>
          </a:p>
          <a:p>
            <a:pPr lvl="2"/>
            <a:r>
              <a:rPr lang="cs-CZ" sz="3200" b="1" dirty="0" smtClean="0">
                <a:solidFill>
                  <a:schemeClr val="accent6">
                    <a:lumMod val="75000"/>
                  </a:schemeClr>
                </a:solidFill>
              </a:rPr>
              <a:t>Záměrné	x	Bezděčné</a:t>
            </a:r>
            <a:r>
              <a:rPr lang="cs-CZ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endParaRPr lang="cs-CZ" b="1" dirty="0" smtClean="0">
              <a:solidFill>
                <a:schemeClr val="accent6">
                  <a:lumMod val="75000"/>
                </a:schemeClr>
              </a:solidFill>
              <a:latin typeface="Arial" charset="0"/>
            </a:endParaRPr>
          </a:p>
          <a:p>
            <a:pPr lvl="2">
              <a:buFont typeface="Arial" charset="0"/>
              <a:buNone/>
            </a:pPr>
            <a:endParaRPr lang="cs-CZ" dirty="0" smtClean="0">
              <a:solidFill>
                <a:srgbClr val="FFCC00"/>
              </a:solidFill>
            </a:endParaRPr>
          </a:p>
        </p:txBody>
      </p:sp>
      <p:pic>
        <p:nvPicPr>
          <p:cNvPr id="4100" name="Picture 6" descr="Business Team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43438" y="2060575"/>
            <a:ext cx="4025900" cy="2663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cs-CZ" dirty="0" smtClean="0">
                <a:solidFill>
                  <a:schemeClr val="accent6">
                    <a:lumMod val="75000"/>
                  </a:schemeClr>
                </a:solidFill>
              </a:rPr>
              <a:t>Typy komunikace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/>
        <p:txBody>
          <a:bodyPr rtlCol="0">
            <a:normAutofit fontScale="70000" lnSpcReduction="20000"/>
          </a:bodyPr>
          <a:lstStyle/>
          <a:p>
            <a:pPr algn="ctr" eaLnBrk="1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sz="4600" b="1" dirty="0" smtClean="0">
                <a:solidFill>
                  <a:srgbClr val="C00000"/>
                </a:solidFill>
              </a:rPr>
              <a:t>Neverbální = mimoslovní</a:t>
            </a:r>
          </a:p>
          <a:p>
            <a:pPr eaLnBrk="1"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cs-CZ" b="1" dirty="0" smtClean="0"/>
          </a:p>
          <a:p>
            <a:pPr eaLnBrk="1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b="1" dirty="0" smtClean="0">
                <a:solidFill>
                  <a:schemeClr val="accent6"/>
                </a:solidFill>
              </a:rPr>
              <a:t>Mimika</a:t>
            </a:r>
            <a:r>
              <a:rPr lang="cs-CZ" b="1" dirty="0" smtClean="0"/>
              <a:t> – </a:t>
            </a:r>
            <a:r>
              <a:rPr lang="cs-CZ" dirty="0" smtClean="0"/>
              <a:t>výraz obličeje</a:t>
            </a:r>
          </a:p>
          <a:p>
            <a:pPr eaLnBrk="1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dirty="0" smtClean="0"/>
              <a:t>		kontakty očí</a:t>
            </a:r>
          </a:p>
          <a:p>
            <a:pPr eaLnBrk="1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b="1" dirty="0" err="1" smtClean="0">
                <a:solidFill>
                  <a:schemeClr val="accent6"/>
                </a:solidFill>
              </a:rPr>
              <a:t>Haptika</a:t>
            </a:r>
            <a:r>
              <a:rPr lang="cs-CZ" b="1" dirty="0" smtClean="0"/>
              <a:t> - </a:t>
            </a:r>
            <a:r>
              <a:rPr lang="cs-CZ" dirty="0" smtClean="0"/>
              <a:t>kouzlo podání ruky 	       	lidský dotyk</a:t>
            </a:r>
          </a:p>
          <a:p>
            <a:pPr eaLnBrk="1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b="1" dirty="0" err="1" smtClean="0">
                <a:solidFill>
                  <a:schemeClr val="accent6"/>
                </a:solidFill>
              </a:rPr>
              <a:t>Gestika</a:t>
            </a:r>
            <a:r>
              <a:rPr lang="cs-CZ" b="1" dirty="0" smtClean="0">
                <a:solidFill>
                  <a:schemeClr val="accent6"/>
                </a:solidFill>
              </a:rPr>
              <a:t> </a:t>
            </a:r>
            <a:r>
              <a:rPr lang="cs-CZ" b="1" dirty="0" smtClean="0"/>
              <a:t>-</a:t>
            </a:r>
            <a:r>
              <a:rPr lang="cs-CZ" dirty="0" smtClean="0"/>
              <a:t> sdělování kulturně 	standardizovanými pohyby</a:t>
            </a:r>
          </a:p>
          <a:p>
            <a:pPr eaLnBrk="1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b="1" dirty="0" err="1" smtClean="0">
                <a:solidFill>
                  <a:schemeClr val="accent6"/>
                </a:solidFill>
              </a:rPr>
              <a:t>Kinezika</a:t>
            </a:r>
            <a:r>
              <a:rPr lang="cs-CZ" b="1" dirty="0" smtClean="0"/>
              <a:t> - </a:t>
            </a:r>
            <a:r>
              <a:rPr lang="cs-CZ" dirty="0" smtClean="0"/>
              <a:t>sdělování pohyby</a:t>
            </a:r>
            <a:endParaRPr lang="cs-CZ" b="1" dirty="0" smtClean="0"/>
          </a:p>
          <a:p>
            <a:pPr eaLnBrk="1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b="1" dirty="0" err="1" smtClean="0">
                <a:solidFill>
                  <a:schemeClr val="accent6"/>
                </a:solidFill>
              </a:rPr>
              <a:t>Proxemika</a:t>
            </a:r>
            <a:r>
              <a:rPr lang="cs-CZ" b="1" dirty="0" smtClean="0"/>
              <a:t> - </a:t>
            </a:r>
            <a:r>
              <a:rPr lang="cs-CZ" dirty="0" smtClean="0"/>
              <a:t>sdělování vzdáleností 	 ve vzájemném styku</a:t>
            </a:r>
          </a:p>
          <a:p>
            <a:pPr eaLnBrk="1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b="1" dirty="0" err="1" smtClean="0">
                <a:solidFill>
                  <a:schemeClr val="accent6"/>
                </a:solidFill>
              </a:rPr>
              <a:t>Posturologie</a:t>
            </a:r>
            <a:r>
              <a:rPr lang="cs-CZ" b="1" dirty="0" smtClean="0"/>
              <a:t> - </a:t>
            </a:r>
            <a:r>
              <a:rPr lang="cs-CZ" dirty="0" smtClean="0"/>
              <a:t>sdělování držením 	těla</a:t>
            </a:r>
          </a:p>
          <a:p>
            <a:pPr eaLnBrk="1"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cs-CZ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cs-CZ" dirty="0" smtClean="0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/>
        <p:txBody>
          <a:bodyPr rtlCol="0">
            <a:normAutofit fontScale="70000" lnSpcReduction="20000"/>
          </a:bodyPr>
          <a:lstStyle/>
          <a:p>
            <a:pPr algn="ctr" eaLnBrk="1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sz="4600" b="1" dirty="0" smtClean="0">
                <a:solidFill>
                  <a:srgbClr val="C00000"/>
                </a:solidFill>
              </a:rPr>
              <a:t>Verbální = slovní</a:t>
            </a:r>
          </a:p>
          <a:p>
            <a:pPr algn="ctr" eaLnBrk="1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cs-CZ" sz="3200" b="1" dirty="0" smtClean="0">
              <a:solidFill>
                <a:srgbClr val="C0000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sz="2900" b="1" dirty="0" smtClean="0">
                <a:solidFill>
                  <a:schemeClr val="accent6"/>
                </a:solidFill>
              </a:rPr>
              <a:t>Srozumitelnost naší řeči</a:t>
            </a:r>
            <a:endParaRPr lang="cs-CZ" sz="2900" dirty="0" smtClean="0">
              <a:solidFill>
                <a:schemeClr val="accent6"/>
              </a:solidFill>
            </a:endParaRPr>
          </a:p>
          <a:p>
            <a:pPr eaLnBrk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sz="2900" b="1" dirty="0" smtClean="0">
                <a:solidFill>
                  <a:schemeClr val="accent6"/>
                </a:solidFill>
              </a:rPr>
              <a:t>Volba slov</a:t>
            </a:r>
            <a:r>
              <a:rPr lang="cs-CZ" sz="2900" dirty="0" smtClean="0">
                <a:solidFill>
                  <a:schemeClr val="accent6"/>
                </a:solidFill>
              </a:rPr>
              <a:t> </a:t>
            </a:r>
            <a:r>
              <a:rPr lang="cs-CZ" sz="2900" dirty="0" smtClean="0"/>
              <a:t>- přiměřená slovníku druhého </a:t>
            </a:r>
            <a:r>
              <a:rPr lang="cs-CZ" sz="2900" dirty="0" smtClean="0"/>
              <a:t>člověka</a:t>
            </a:r>
            <a:endParaRPr lang="cs-CZ" sz="2900" dirty="0" smtClean="0"/>
          </a:p>
          <a:p>
            <a:pPr eaLnBrk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sz="2900" b="1" dirty="0" smtClean="0">
                <a:solidFill>
                  <a:schemeClr val="accent6"/>
                </a:solidFill>
              </a:rPr>
              <a:t>Jednoduchost sdělení </a:t>
            </a:r>
            <a:r>
              <a:rPr lang="cs-CZ" sz="2900" b="1" dirty="0" smtClean="0"/>
              <a:t>- </a:t>
            </a:r>
            <a:r>
              <a:rPr lang="cs-CZ" sz="2900" dirty="0" smtClean="0"/>
              <a:t>čím je věta kratší - např. má-li jen 5-7 slov - tím je srozumitelnější</a:t>
            </a:r>
          </a:p>
          <a:p>
            <a:pPr eaLnBrk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sz="2900" b="1" dirty="0" smtClean="0">
                <a:solidFill>
                  <a:schemeClr val="accent6"/>
                </a:solidFill>
              </a:rPr>
              <a:t>Souvislost</a:t>
            </a:r>
            <a:r>
              <a:rPr lang="cs-CZ" sz="2900" b="1" dirty="0" smtClean="0"/>
              <a:t> - </a:t>
            </a:r>
            <a:r>
              <a:rPr lang="cs-CZ" sz="2900" dirty="0" smtClean="0"/>
              <a:t>pro českou větu platí, že „pořádek slov ve větě je sice volný, ale ne libovolný“</a:t>
            </a:r>
          </a:p>
          <a:p>
            <a:pPr eaLnBrk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sz="2900" b="1" dirty="0" smtClean="0"/>
              <a:t> </a:t>
            </a:r>
            <a:r>
              <a:rPr lang="cs-CZ" sz="2900" b="1" dirty="0" smtClean="0">
                <a:solidFill>
                  <a:schemeClr val="accent6"/>
                </a:solidFill>
              </a:rPr>
              <a:t>Výstižnost</a:t>
            </a:r>
            <a:r>
              <a:rPr lang="cs-CZ" sz="2900" b="1" dirty="0" smtClean="0"/>
              <a:t> – </a:t>
            </a:r>
            <a:r>
              <a:rPr lang="cs-CZ" sz="2900" dirty="0" smtClean="0"/>
              <a:t>schopnost vyjádřit podstatu</a:t>
            </a:r>
          </a:p>
          <a:p>
            <a:pPr algn="ctr" eaLnBrk="1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cs-CZ" sz="2900" b="1" dirty="0" smtClean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/>
            <a:r>
              <a:rPr lang="cs-CZ" b="1" smtClean="0">
                <a:solidFill>
                  <a:srgbClr val="C00000"/>
                </a:solidFill>
              </a:rPr>
              <a:t>Neverbální komunikace je 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dirty="0" smtClean="0">
                <a:solidFill>
                  <a:srgbClr val="0070C0"/>
                </a:solidFill>
              </a:rPr>
              <a:t>Vývojově starší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dirty="0" smtClean="0">
                <a:solidFill>
                  <a:srgbClr val="0070C0"/>
                </a:solidFill>
              </a:rPr>
              <a:t>Méně ovládána vůlí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dirty="0" smtClean="0">
                <a:solidFill>
                  <a:srgbClr val="0070C0"/>
                </a:solidFill>
              </a:rPr>
              <a:t>Předchází slovní komunikaci a umocňuje ji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dirty="0" smtClean="0">
                <a:solidFill>
                  <a:srgbClr val="0070C0"/>
                </a:solidFill>
              </a:rPr>
              <a:t>Sdělujeme jí</a:t>
            </a:r>
          </a:p>
          <a:p>
            <a:pPr lvl="1" eaLnBrk="1" fontAlgn="auto" hangingPunct="1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cs-CZ" dirty="0" smtClean="0">
                <a:solidFill>
                  <a:schemeClr val="accent6">
                    <a:lumMod val="75000"/>
                  </a:schemeClr>
                </a:solidFill>
              </a:rPr>
              <a:t>City, pocity, nálady</a:t>
            </a:r>
          </a:p>
          <a:p>
            <a:pPr lvl="1" eaLnBrk="1" fontAlgn="auto" hangingPunct="1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cs-CZ" dirty="0" smtClean="0">
                <a:solidFill>
                  <a:schemeClr val="accent6">
                    <a:lumMod val="75000"/>
                  </a:schemeClr>
                </a:solidFill>
              </a:rPr>
              <a:t>Zájem, náklonnost</a:t>
            </a:r>
          </a:p>
          <a:p>
            <a:pPr lvl="1" eaLnBrk="1" fontAlgn="auto" hangingPunct="1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cs-CZ" dirty="0" smtClean="0">
                <a:solidFill>
                  <a:schemeClr val="accent6">
                    <a:lumMod val="75000"/>
                  </a:schemeClr>
                </a:solidFill>
              </a:rPr>
              <a:t>Vytváření dojmu o druhých</a:t>
            </a:r>
          </a:p>
          <a:p>
            <a:pPr lvl="1" eaLnBrk="1" fontAlgn="auto" hangingPunct="1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cs-CZ" dirty="0" smtClean="0">
                <a:solidFill>
                  <a:schemeClr val="accent6">
                    <a:lumMod val="75000"/>
                  </a:schemeClr>
                </a:solidFill>
              </a:rPr>
              <a:t>Snahu o ovlivnění druhých</a:t>
            </a:r>
          </a:p>
        </p:txBody>
      </p:sp>
      <p:pic>
        <p:nvPicPr>
          <p:cNvPr id="6148" name="Picture 6" descr="white family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08625" y="3573463"/>
            <a:ext cx="3959225" cy="2695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4000" b="1" smtClean="0">
                <a:solidFill>
                  <a:srgbClr val="C00000"/>
                </a:solidFill>
              </a:rPr>
              <a:t>Složky neverbální komunikace</a:t>
            </a:r>
            <a:r>
              <a:rPr lang="cs-CZ" sz="4000" b="1" smtClean="0">
                <a:solidFill>
                  <a:srgbClr val="C00000"/>
                </a:solidFill>
                <a:latin typeface="Arial" charset="0"/>
              </a:rPr>
              <a:t/>
            </a:r>
            <a:br>
              <a:rPr lang="cs-CZ" sz="4000" b="1" smtClean="0">
                <a:solidFill>
                  <a:srgbClr val="C00000"/>
                </a:solidFill>
                <a:latin typeface="Arial" charset="0"/>
              </a:rPr>
            </a:br>
            <a:endParaRPr lang="cs-CZ" sz="4000" b="1" smtClean="0">
              <a:solidFill>
                <a:srgbClr val="C00000"/>
              </a:solidFill>
              <a:latin typeface="Arial" charset="0"/>
            </a:endParaRPr>
          </a:p>
        </p:txBody>
      </p:sp>
      <p:sp>
        <p:nvSpPr>
          <p:cNvPr id="41987" name="Rectangle 3"/>
          <p:cNvSpPr>
            <a:spLocks noGrp="1"/>
          </p:cNvSpPr>
          <p:nvPr>
            <p:ph type="body" sz="half" idx="1"/>
          </p:nvPr>
        </p:nvSpPr>
        <p:spPr/>
        <p:txBody>
          <a:bodyPr/>
          <a:lstStyle/>
          <a:p>
            <a:pPr eaLnBrk="1"/>
            <a:r>
              <a:rPr lang="cs-CZ" sz="2400" b="1" smtClean="0">
                <a:solidFill>
                  <a:srgbClr val="F79646"/>
                </a:solidFill>
              </a:rPr>
              <a:t>Mimika</a:t>
            </a:r>
            <a:r>
              <a:rPr lang="cs-CZ" sz="2400" b="1" smtClean="0"/>
              <a:t> – </a:t>
            </a:r>
            <a:r>
              <a:rPr lang="cs-CZ" sz="2400" smtClean="0"/>
              <a:t>výraz obličeje</a:t>
            </a:r>
            <a:r>
              <a:rPr lang="cs-CZ" sz="2400" smtClean="0">
                <a:latin typeface="Arial" charset="0"/>
              </a:rPr>
              <a:t>, </a:t>
            </a:r>
            <a:endParaRPr lang="cs-CZ" smtClean="0"/>
          </a:p>
        </p:txBody>
      </p:sp>
      <p:sp>
        <p:nvSpPr>
          <p:cNvPr id="41990" name="Rectangle 6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pPr eaLnBrk="1"/>
            <a:r>
              <a:rPr lang="cs-CZ" sz="2400" b="1" smtClean="0">
                <a:solidFill>
                  <a:srgbClr val="F79646"/>
                </a:solidFill>
              </a:rPr>
              <a:t>Mimika</a:t>
            </a:r>
            <a:r>
              <a:rPr lang="cs-CZ" sz="2400" b="1" smtClean="0"/>
              <a:t> –</a:t>
            </a:r>
            <a:r>
              <a:rPr lang="cs-CZ" sz="2400" smtClean="0">
                <a:latin typeface="Arial" charset="0"/>
              </a:rPr>
              <a:t> </a:t>
            </a:r>
            <a:r>
              <a:rPr lang="cs-CZ" sz="2400" smtClean="0"/>
              <a:t>kontakty očí</a:t>
            </a:r>
          </a:p>
          <a:p>
            <a:pPr>
              <a:buFont typeface="Arial" charset="0"/>
              <a:buNone/>
            </a:pPr>
            <a:endParaRPr lang="cs-CZ" smtClean="0"/>
          </a:p>
        </p:txBody>
      </p:sp>
      <p:pic>
        <p:nvPicPr>
          <p:cNvPr id="7173" name="Picture 5" descr="Business woman in action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0" y="2997200"/>
            <a:ext cx="3810000" cy="2943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4" name="Picture 13" descr="Senior Medical - Blood Pressure Normal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8313" y="2708275"/>
            <a:ext cx="3810000" cy="2881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19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419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419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986" grpId="0"/>
      <p:bldP spid="41987" grpId="0"/>
      <p:bldP spid="4199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sz="4000" b="1" smtClean="0">
                <a:solidFill>
                  <a:srgbClr val="F79646"/>
                </a:solidFill>
                <a:latin typeface="Arial" charset="0"/>
              </a:rPr>
              <a:t/>
            </a:r>
            <a:br>
              <a:rPr lang="cs-CZ" sz="4000" b="1" smtClean="0">
                <a:solidFill>
                  <a:srgbClr val="F79646"/>
                </a:solidFill>
                <a:latin typeface="Arial" charset="0"/>
              </a:rPr>
            </a:br>
            <a:r>
              <a:rPr lang="cs-CZ" sz="4000" b="1" smtClean="0">
                <a:solidFill>
                  <a:srgbClr val="F79646"/>
                </a:solidFill>
              </a:rPr>
              <a:t>Haptika</a:t>
            </a:r>
            <a:r>
              <a:rPr lang="cs-CZ" sz="4000" b="1" smtClean="0"/>
              <a:t> - </a:t>
            </a:r>
            <a:r>
              <a:rPr lang="cs-CZ" sz="4000" smtClean="0"/>
              <a:t>kouzlo podání ruky, </a:t>
            </a:r>
            <a:r>
              <a:rPr lang="cs-CZ" sz="4000" smtClean="0">
                <a:latin typeface="Arial" charset="0"/>
              </a:rPr>
              <a:t/>
            </a:r>
            <a:br>
              <a:rPr lang="cs-CZ" sz="4000" smtClean="0">
                <a:latin typeface="Arial" charset="0"/>
              </a:rPr>
            </a:br>
            <a:r>
              <a:rPr lang="cs-CZ" sz="4000" smtClean="0"/>
              <a:t>lidský dotyk</a:t>
            </a:r>
            <a:br>
              <a:rPr lang="cs-CZ" sz="4000" smtClean="0"/>
            </a:br>
            <a:endParaRPr lang="cs-CZ" sz="4000" smtClean="0"/>
          </a:p>
        </p:txBody>
      </p:sp>
      <p:pic>
        <p:nvPicPr>
          <p:cNvPr id="8195" name="Picture 8" descr="Dynamic Business Team - Hands 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35150" y="2492375"/>
            <a:ext cx="5472113" cy="3529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3600" b="1" smtClean="0">
                <a:solidFill>
                  <a:srgbClr val="F79646"/>
                </a:solidFill>
                <a:latin typeface="Arial" charset="0"/>
              </a:rPr>
              <a:t/>
            </a:r>
            <a:br>
              <a:rPr lang="cs-CZ" sz="3600" b="1" smtClean="0">
                <a:solidFill>
                  <a:srgbClr val="F79646"/>
                </a:solidFill>
                <a:latin typeface="Arial" charset="0"/>
              </a:rPr>
            </a:br>
            <a:r>
              <a:rPr lang="cs-CZ" sz="3600" b="1" smtClean="0">
                <a:solidFill>
                  <a:srgbClr val="F79646"/>
                </a:solidFill>
              </a:rPr>
              <a:t>Gestika </a:t>
            </a:r>
            <a:r>
              <a:rPr lang="cs-CZ" sz="3600" b="1" smtClean="0"/>
              <a:t>-</a:t>
            </a:r>
            <a:r>
              <a:rPr lang="cs-CZ" sz="3600" smtClean="0"/>
              <a:t> sdělování </a:t>
            </a:r>
            <a:r>
              <a:rPr lang="cs-CZ" sz="3600" smtClean="0">
                <a:latin typeface="Arial" charset="0"/>
              </a:rPr>
              <a:t>gesty,</a:t>
            </a:r>
            <a:br>
              <a:rPr lang="cs-CZ" sz="3600" smtClean="0">
                <a:latin typeface="Arial" charset="0"/>
              </a:rPr>
            </a:br>
            <a:r>
              <a:rPr lang="cs-CZ" sz="3600" smtClean="0"/>
              <a:t>kulturně 	standardizovanými pohyby</a:t>
            </a:r>
            <a:br>
              <a:rPr lang="cs-CZ" sz="3600" smtClean="0"/>
            </a:br>
            <a:endParaRPr lang="cs-CZ" sz="3600" smtClean="0"/>
          </a:p>
        </p:txBody>
      </p:sp>
      <p:pic>
        <p:nvPicPr>
          <p:cNvPr id="9219" name="Picture 6" descr="business group brainstorming "/>
          <p:cNvPicPr>
            <a:picLocks noGrp="1" noChangeAspect="1" noChangeArrowheads="1"/>
          </p:cNvPicPr>
          <p:nvPr>
            <p:ph type="body"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2201863" y="1600200"/>
            <a:ext cx="4738687" cy="4525963"/>
          </a:xfrm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09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6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/>
          </p:cNvSpPr>
          <p:nvPr>
            <p:ph type="title"/>
          </p:nvPr>
        </p:nvSpPr>
        <p:spPr>
          <a:xfrm>
            <a:off x="611188" y="0"/>
            <a:ext cx="8229600" cy="2205038"/>
          </a:xfrm>
        </p:spPr>
        <p:txBody>
          <a:bodyPr/>
          <a:lstStyle/>
          <a:p>
            <a:r>
              <a:rPr lang="cs-CZ" sz="4000" b="1" smtClean="0">
                <a:solidFill>
                  <a:srgbClr val="F79646"/>
                </a:solidFill>
                <a:latin typeface="Arial" charset="0"/>
              </a:rPr>
              <a:t/>
            </a:r>
            <a:br>
              <a:rPr lang="cs-CZ" sz="4000" b="1" smtClean="0">
                <a:solidFill>
                  <a:srgbClr val="F79646"/>
                </a:solidFill>
                <a:latin typeface="Arial" charset="0"/>
              </a:rPr>
            </a:br>
            <a:r>
              <a:rPr lang="cs-CZ" sz="4000" b="1" smtClean="0">
                <a:solidFill>
                  <a:srgbClr val="F79646"/>
                </a:solidFill>
                <a:latin typeface="Arial" charset="0"/>
              </a:rPr>
              <a:t/>
            </a:r>
            <a:br>
              <a:rPr lang="cs-CZ" sz="4000" b="1" smtClean="0">
                <a:solidFill>
                  <a:srgbClr val="F79646"/>
                </a:solidFill>
                <a:latin typeface="Arial" charset="0"/>
              </a:rPr>
            </a:br>
            <a:r>
              <a:rPr lang="cs-CZ" sz="4000" b="1" smtClean="0">
                <a:solidFill>
                  <a:srgbClr val="F79646"/>
                </a:solidFill>
              </a:rPr>
              <a:t>Proxemika</a:t>
            </a:r>
            <a:r>
              <a:rPr lang="cs-CZ" sz="4000" b="1" smtClean="0"/>
              <a:t> - </a:t>
            </a:r>
            <a:r>
              <a:rPr lang="cs-CZ" sz="4000" smtClean="0"/>
              <a:t>sdělování vzdáleností  ve </a:t>
            </a:r>
            <a:r>
              <a:rPr lang="cs-CZ" sz="4000" smtClean="0">
                <a:latin typeface="Arial" charset="0"/>
              </a:rPr>
              <a:t>	</a:t>
            </a:r>
            <a:r>
              <a:rPr lang="cs-CZ" sz="4000" smtClean="0"/>
              <a:t>vzájemném styku</a:t>
            </a:r>
            <a:br>
              <a:rPr lang="cs-CZ" sz="4000" smtClean="0"/>
            </a:br>
            <a:r>
              <a:rPr lang="cs-CZ" sz="4000" b="1" smtClean="0">
                <a:solidFill>
                  <a:srgbClr val="F79646"/>
                </a:solidFill>
              </a:rPr>
              <a:t>Posturologie</a:t>
            </a:r>
            <a:r>
              <a:rPr lang="cs-CZ" sz="4000" b="1" smtClean="0"/>
              <a:t> - </a:t>
            </a:r>
            <a:r>
              <a:rPr lang="cs-CZ" sz="4000" smtClean="0"/>
              <a:t>sdělování držením těla</a:t>
            </a:r>
            <a:br>
              <a:rPr lang="cs-CZ" sz="4000" smtClean="0"/>
            </a:br>
            <a:endParaRPr lang="cs-CZ" sz="4000" smtClean="0"/>
          </a:p>
        </p:txBody>
      </p:sp>
      <p:sp>
        <p:nvSpPr>
          <p:cNvPr id="44035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cs-CZ" smtClean="0"/>
          </a:p>
          <a:p>
            <a:endParaRPr lang="cs-CZ" smtClean="0"/>
          </a:p>
        </p:txBody>
      </p:sp>
      <p:pic>
        <p:nvPicPr>
          <p:cNvPr id="10244" name="Picture 5" descr="medical doctor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7088" y="2565400"/>
            <a:ext cx="7561262" cy="429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40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8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440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034" grpId="0"/>
      <p:bldP spid="44035" grpId="0"/>
    </p:bldLst>
  </p:timing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643</TotalTime>
  <Words>497</Words>
  <Application>Microsoft Office PowerPoint</Application>
  <PresentationFormat>Předvádění na obrazovce (4:3)</PresentationFormat>
  <Paragraphs>156</Paragraphs>
  <Slides>22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22</vt:i4>
      </vt:variant>
    </vt:vector>
  </HeadingPairs>
  <TitlesOfParts>
    <vt:vector size="23" baseType="lpstr">
      <vt:lpstr>Motiv sady Office</vt:lpstr>
      <vt:lpstr>ZÁSADY  KOMUNIKACE  S KLIENTY</vt:lpstr>
      <vt:lpstr>Komunikace = jako způsob dorozumívání se </vt:lpstr>
      <vt:lpstr>Komunikace = jako způsob ovlivňování druhých </vt:lpstr>
      <vt:lpstr>Typy komunikace</vt:lpstr>
      <vt:lpstr>Neverbální komunikace je </vt:lpstr>
      <vt:lpstr>Složky neverbální komunikace </vt:lpstr>
      <vt:lpstr> Haptika - kouzlo podání ruky,  lidský dotyk </vt:lpstr>
      <vt:lpstr> Gestika - sdělování gesty, kulturně  standardizovanými pohyby </vt:lpstr>
      <vt:lpstr>  Proxemika - sdělování vzdáleností  ve  vzájemném styku Posturologie - sdělování držením těla </vt:lpstr>
      <vt:lpstr>Verbální komunikace je vývojově mladší, lépe ovládána vůlí</vt:lpstr>
      <vt:lpstr>Paralingvistika </vt:lpstr>
      <vt:lpstr>Komunikační proces</vt:lpstr>
      <vt:lpstr>Snímek 13</vt:lpstr>
      <vt:lpstr>Bariéry v komunikaci</vt:lpstr>
      <vt:lpstr>Morální a etická stránka komunikace </vt:lpstr>
      <vt:lpstr>Desatero komunikace od Křivohlavého</vt:lpstr>
      <vt:lpstr>Snímek 17</vt:lpstr>
      <vt:lpstr>Snímek 18</vt:lpstr>
      <vt:lpstr> Pravidla komunikace při jednání s nevidomým</vt:lpstr>
      <vt:lpstr> Pravidla komunikace při jednání s neslyšícími</vt:lpstr>
      <vt:lpstr> Pravidla komunikace při jednání s tělesně postiženými </vt:lpstr>
      <vt:lpstr> Pravidla komunikace při jednání s mentálně postiženými</vt:lpstr>
    </vt:vector>
  </TitlesOfParts>
  <Company>zshk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ZÁSADY KOMUNIKACE S KLIENTY</dc:title>
  <dc:creator>kader</dc:creator>
  <cp:lastModifiedBy>lamic</cp:lastModifiedBy>
  <cp:revision>34</cp:revision>
  <dcterms:created xsi:type="dcterms:W3CDTF">2009-02-18T09:38:56Z</dcterms:created>
  <dcterms:modified xsi:type="dcterms:W3CDTF">2014-01-28T10:08:05Z</dcterms:modified>
</cp:coreProperties>
</file>