
<file path=[Content_Types].xml><?xml version="1.0" encoding="utf-8"?>
<Types xmlns="http://schemas.openxmlformats.org/package/2006/content-types">
  <Override PartName="/ppt/diagrams/colors22.xml" ContentType="application/vnd.openxmlformats-officedocument.drawingml.diagramColors+xml"/>
  <Override PartName="/ppt/diagrams/data35.xml" ContentType="application/vnd.openxmlformats-officedocument.drawingml.diagramData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diagrams/quickStyle39.xml" ContentType="application/vnd.openxmlformats-officedocument.drawingml.diagramStyle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Override PartName="/ppt/diagrams/drawing29.xml" ContentType="application/vnd.ms-office.drawingml.diagramDrawing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layout39.xml" ContentType="application/vnd.openxmlformats-officedocument.drawingml.diagramLayout+xml"/>
  <Override PartName="/ppt/tableStyles.xml" ContentType="application/vnd.openxmlformats-officedocument.presentationml.tableStyles+xml"/>
  <Override PartName="/ppt/diagrams/layout17.xml" ContentType="application/vnd.openxmlformats-officedocument.drawingml.diagramLayout+xml"/>
  <Override PartName="/ppt/diagrams/layout28.xml" ContentType="application/vnd.openxmlformats-officedocument.drawingml.diagramLayout+xml"/>
  <Override PartName="/ppt/diagrams/drawing43.xml" ContentType="application/vnd.ms-office.drawingml.diagramDrawing+xml"/>
  <Override PartName="/ppt/diagrams/quickStyle31.xml" ContentType="application/vnd.openxmlformats-officedocument.drawingml.diagramStyle+xml"/>
  <Override PartName="/ppt/diagrams/drawing32.xml" ContentType="application/vnd.ms-office.drawingml.diagramDrawing+xml"/>
  <Override PartName="/ppt/diagrams/colors38.xml" ContentType="application/vnd.openxmlformats-officedocument.drawingml.diagramColors+xml"/>
  <Override PartName="/ppt/diagrams/quickStyle42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diagrams/layout42.xml" ContentType="application/vnd.openxmlformats-officedocument.drawingml.diagramLayout+xml"/>
  <Override PartName="/ppt/diagrams/colors4.xml" ContentType="application/vnd.openxmlformats-officedocument.drawingml.diagramColors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diagrams/layout3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drawing3.xml" ContentType="application/vnd.ms-office.drawingml.diagramDrawing+xml"/>
  <Override PartName="/ppt/diagrams/layout20.xml" ContentType="application/vnd.openxmlformats-officedocument.drawingml.diagramLayout+xml"/>
  <Override PartName="/ppt/diagrams/colors41.xml" ContentType="application/vnd.openxmlformats-officedocument.drawingml.diagramColor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30.xml" ContentType="application/vnd.openxmlformats-officedocument.drawingml.diagramColors+xml"/>
  <Override PartName="/ppt/diagrams/data32.xml" ContentType="application/vnd.openxmlformats-officedocument.drawingml.diagramData+xml"/>
  <Override PartName="/ppt/diagrams/data43.xml" ContentType="application/vnd.openxmlformats-officedocument.drawingml.diagramData+xml"/>
  <Default Extension="emf" ContentType="image/x-emf"/>
  <Override PartName="/ppt/diagrams/data21.xml" ContentType="application/vnd.openxmlformats-officedocument.drawingml.diagramData+xml"/>
  <Override PartName="/ppt/diagrams/quickStyle47.xml" ContentType="application/vnd.openxmlformats-officedocument.drawingml.diagramStyle+xml"/>
  <Override PartName="/ppt/diagrams/drawing48.xml" ContentType="application/vnd.ms-office.drawingml.diagramDrawing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36.xml" ContentType="application/vnd.openxmlformats-officedocument.drawingml.diagramStyle+xml"/>
  <Override PartName="/ppt/diagrams/drawing37.xml" ContentType="application/vnd.ms-office.drawingml.diagramDrawing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quickStyle25.xml" ContentType="application/vnd.openxmlformats-officedocument.drawingml.diagramStyle+xml"/>
  <Override PartName="/ppt/diagrams/drawing26.xml" ContentType="application/vnd.ms-office.drawingml.diagramDrawing+xml"/>
  <Override PartName="/ppt/diagrams/layout36.xml" ContentType="application/vnd.openxmlformats-officedocument.drawingml.diagramLayout+xml"/>
  <Override PartName="/ppt/diagrams/layout47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drawing8.xml" ContentType="application/vnd.ms-office.drawingml.diagramDrawing+xml"/>
  <Override PartName="/ppt/diagrams/layout25.xml" ContentType="application/vnd.openxmlformats-officedocument.drawingml.diagramLayout+xml"/>
  <Override PartName="/ppt/diagrams/quickStyle8.xml" ContentType="application/vnd.openxmlformats-officedocument.drawingml.diagramStyle+xml"/>
  <Override PartName="/ppt/diagrams/layout14.xml" ContentType="application/vnd.openxmlformats-officedocument.drawingml.diagramLayout+xml"/>
  <Override PartName="/ppt/diagrams/colors35.xml" ContentType="application/vnd.openxmlformats-officedocument.drawingml.diagramColors+xml"/>
  <Override PartName="/ppt/diagrams/drawing40.xml" ContentType="application/vnd.ms-office.drawingml.diagramDrawing+xml"/>
  <Override PartName="/ppt/diagrams/colors46.xml" ContentType="application/vnd.openxmlformats-officedocument.drawingml.diagramColors+xml"/>
  <Override PartName="/ppt/diagrams/data48.xml" ContentType="application/vnd.openxmlformats-officedocument.drawingml.diagramData+xml"/>
  <Override PartName="/ppt/diagrams/colors24.xml" ContentType="application/vnd.openxmlformats-officedocument.drawingml.diagramColors+xml"/>
  <Override PartName="/ppt/diagrams/data37.xml" ContentType="application/vnd.openxmlformats-officedocument.drawingml.diagramData+xml"/>
  <Override PartName="/ppt/diagrams/colors1.xml" ContentType="application/vnd.openxmlformats-officedocument.drawingml.diagramColors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Default Extension="wmf" ContentType="image/x-wmf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Override PartName="/ppt/diagrams/quickStyle37.xml" ContentType="application/vnd.openxmlformats-officedocument.drawingml.diagramStyle+xml"/>
  <Override PartName="/ppt/diagrams/drawing38.xml" ContentType="application/vnd.ms-office.drawingml.diagramDrawing+xml"/>
  <Override PartName="/ppt/diagrams/data40.xml" ContentType="application/vnd.openxmlformats-officedocument.drawingml.diagramData+xml"/>
  <Override PartName="/ppt/diagrams/quickStyle48.xml" ContentType="application/vnd.openxmlformats-officedocument.drawingml.diagramStyle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diagrams/drawing27.xml" ContentType="application/vnd.ms-office.drawingml.diagramDrawing+xml"/>
  <Override PartName="/ppt/diagrams/layout48.xml" ContentType="application/vnd.openxmlformats-officedocument.drawingml.diagram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quickStyle33.xml" ContentType="application/vnd.openxmlformats-officedocument.drawingml.diagramStyle+xml"/>
  <Override PartName="/ppt/diagrams/drawing34.xml" ContentType="application/vnd.ms-office.drawingml.diagramDrawing+xml"/>
  <Override PartName="/ppt/diagrams/layout37.xml" ContentType="application/vnd.openxmlformats-officedocument.drawingml.diagramLayout+xml"/>
  <Override PartName="/ppt/diagrams/quickStyle44.xml" ContentType="application/vnd.openxmlformats-officedocument.drawingml.diagramStyle+xml"/>
  <Override PartName="/ppt/diagrams/drawing45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diagrams/drawing41.xml" ContentType="application/vnd.ms-office.drawingml.diagramDrawing+xml"/>
  <Override PartName="/ppt/diagrams/layout44.xml" ContentType="application/vnd.openxmlformats-officedocument.drawingml.diagramLayout+xml"/>
  <Override PartName="/ppt/diagrams/colors47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diagrams/drawing30.xml" ContentType="application/vnd.ms-office.drawingml.diagramDrawing+xml"/>
  <Override PartName="/ppt/diagrams/layout33.xml" ContentType="application/vnd.openxmlformats-officedocument.drawingml.diagramLayout+xml"/>
  <Override PartName="/ppt/diagrams/colors36.xml" ContentType="application/vnd.openxmlformats-officedocument.drawingml.diagramColors+xml"/>
  <Override PartName="/ppt/diagrams/quickStyle40.xml" ContentType="application/vnd.openxmlformats-officedocument.drawingml.diagramStyl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diagrams/data38.xml" ContentType="application/vnd.openxmlformats-officedocument.drawingml.diagramData+xml"/>
  <Override PartName="/ppt/diagrams/layout40.xml" ContentType="application/vnd.openxmlformats-officedocument.drawingml.diagramLayout+xml"/>
  <Override PartName="/ppt/diagrams/colors43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diagrams/colors32.xml" ContentType="application/vnd.openxmlformats-officedocument.drawingml.diagramColors+xml"/>
  <Override PartName="/ppt/diagrams/data34.xml" ContentType="application/vnd.openxmlformats-officedocument.drawingml.diagramData+xml"/>
  <Override PartName="/ppt/diagrams/data45.xml" ContentType="application/vnd.openxmlformats-officedocument.drawingml.diagramData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slides/slide24.xml" ContentType="application/vnd.openxmlformats-officedocument.presentationml.slide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ata30.xml" ContentType="application/vnd.openxmlformats-officedocument.drawingml.diagramData+xml"/>
  <Override PartName="/ppt/diagrams/quickStyle38.xml" ContentType="application/vnd.openxmlformats-officedocument.drawingml.diagramStyle+xml"/>
  <Override PartName="/ppt/diagrams/drawing39.xml" ContentType="application/vnd.ms-office.drawingml.diagramDrawing+xml"/>
  <Override PartName="/ppt/diagrams/data41.xml" ContentType="application/vnd.openxmlformats-officedocument.drawingml.diagramData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27.xml" ContentType="application/vnd.openxmlformats-officedocument.drawingml.diagramStyle+xml"/>
  <Override PartName="/ppt/diagrams/drawing28.xml" ContentType="application/vnd.ms-office.drawingml.diagramDrawing+xml"/>
  <Override PartName="/ppt/diagrams/layout38.xml" ContentType="application/vnd.openxmlformats-officedocument.drawingml.diagramLayout+xml"/>
  <Override PartName="/ppt/diagrams/quickStyle45.xml" ContentType="application/vnd.openxmlformats-officedocument.drawingml.diagramStyle+xml"/>
  <Override PartName="/ppt/diagrams/drawing46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diagrams/quickStyle34.xml" ContentType="application/vnd.openxmlformats-officedocument.drawingml.diagramStyle+xml"/>
  <Override PartName="/ppt/diagrams/drawing35.xml" ContentType="application/vnd.ms-office.drawingml.diagramDrawing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24.xml" ContentType="application/vnd.ms-office.drawingml.diagramDrawing+xml"/>
  <Override PartName="/ppt/diagrams/layout34.xml" ContentType="application/vnd.openxmlformats-officedocument.drawingml.diagramLayout+xml"/>
  <Override PartName="/ppt/diagrams/colors37.xml" ContentType="application/vnd.openxmlformats-officedocument.drawingml.diagramColors+xml"/>
  <Override PartName="/ppt/diagrams/quickStyle41.xml" ContentType="application/vnd.openxmlformats-officedocument.drawingml.diagramStyle+xml"/>
  <Override PartName="/ppt/diagrams/drawing42.xml" ContentType="application/vnd.ms-office.drawingml.diagramDrawing+xml"/>
  <Override PartName="/ppt/diagrams/layout45.xml" ContentType="application/vnd.openxmlformats-officedocument.drawingml.diagramLayout+xml"/>
  <Override PartName="/ppt/diagrams/colors48.xml" ContentType="application/vnd.openxmlformats-officedocument.drawingml.diagramColors+xml"/>
  <Override PartName="/ppt/diagrams/drawing6.xml" ContentType="application/vnd.ms-office.drawingml.diagramDrawing+xml"/>
  <Override PartName="/ppt/diagrams/drawing20.xml" ContentType="application/vnd.ms-office.drawingml.diagramDrawing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diagrams/quickStyle30.xml" ContentType="application/vnd.openxmlformats-officedocument.drawingml.diagramStyle+xml"/>
  <Override PartName="/ppt/diagrams/drawing31.xml" ContentType="application/vnd.ms-office.drawingml.diagramDrawing+xml"/>
  <Override PartName="/ppt/diagrams/data39.xml" ContentType="application/vnd.openxmlformats-officedocument.drawingml.diagramData+xml"/>
  <Override PartName="/ppt/diagrams/layout41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28.xml" ContentType="application/vnd.openxmlformats-officedocument.drawingml.diagramData+xml"/>
  <Override PartName="/ppt/diagrams/layout30.xml" ContentType="application/vnd.openxmlformats-officedocument.drawingml.diagramLayout+xml"/>
  <Override PartName="/ppt/diagrams/colors33.xml" ContentType="application/vnd.openxmlformats-officedocument.drawingml.diagramColors+xml"/>
  <Override PartName="/ppt/diagrams/colors44.xml" ContentType="application/vnd.openxmlformats-officedocument.drawingml.diagramColors+xml"/>
  <Override PartName="/ppt/diagrams/data46.xml" ContentType="application/vnd.openxmlformats-officedocument.drawingml.diagramData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40.xml" ContentType="application/vnd.openxmlformats-officedocument.drawingml.diagramColors+xml"/>
  <Override PartName="/ppt/diagrams/data42.xml" ContentType="application/vnd.openxmlformats-officedocument.drawingml.diagramData+xml"/>
  <Override PartName="/ppt/theme/theme1.xml" ContentType="application/vnd.openxmlformats-officedocument.theme+xml"/>
  <Override PartName="/ppt/diagrams/data31.xml" ContentType="application/vnd.openxmlformats-officedocument.drawingml.diagramData+xml"/>
  <Default Extension="docx" ContentType="application/vnd.openxmlformats-officedocument.wordprocessingml.document"/>
  <Override PartName="/ppt/diagrams/data20.xml" ContentType="application/vnd.openxmlformats-officedocument.drawingml.diagramData+xml"/>
  <Override PartName="/ppt/diagrams/quickStyle35.xml" ContentType="application/vnd.openxmlformats-officedocument.drawingml.diagramStyle+xml"/>
  <Override PartName="/ppt/diagrams/drawing36.xml" ContentType="application/vnd.ms-office.drawingml.diagramDrawing+xml"/>
  <Override PartName="/ppt/diagrams/quickStyle46.xml" ContentType="application/vnd.openxmlformats-officedocument.drawingml.diagramStyle+xml"/>
  <Override PartName="/ppt/diagrams/drawing47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24.xml" ContentType="application/vnd.openxmlformats-officedocument.drawingml.diagramStyle+xml"/>
  <Override PartName="/ppt/diagrams/drawing25.xml" ContentType="application/vnd.ms-office.drawingml.diagramDrawing+xml"/>
  <Override PartName="/ppt/diagrams/layout46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35.xml" ContentType="application/vnd.openxmlformats-officedocument.drawingml.diagramLayout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layout24.xml" ContentType="application/vnd.openxmlformats-officedocument.drawingml.diagramLayout+xml"/>
  <Override PartName="/ppt/diagrams/colors45.xml" ContentType="application/vnd.openxmlformats-officedocument.drawingml.diagramColor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quickStyle7.xml" ContentType="application/vnd.openxmlformats-officedocument.drawingml.diagramStyle+xml"/>
  <Override PartName="/ppt/diagrams/colors34.xml" ContentType="application/vnd.openxmlformats-officedocument.drawingml.diagramColors+xml"/>
  <Override PartName="/ppt/diagrams/data47.xml" ContentType="application/vnd.openxmlformats-officedocument.drawingml.diagramData+xml"/>
  <Default Extension="bin" ContentType="application/vnd.openxmlformats-officedocument.oleObject"/>
  <Override PartName="/ppt/diagrams/colors12.xml" ContentType="application/vnd.openxmlformats-officedocument.drawingml.diagramColors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diagrams/data36.xml" ContentType="application/vnd.openxmlformats-officedocument.drawingml.diagramData+xml"/>
  <Override PartName="/ppt/presProps.xml" ContentType="application/vnd.openxmlformats-officedocument.presentationml.presProp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rawing19.xml" ContentType="application/vnd.ms-office.drawingml.diagramDrawing+xml"/>
  <Override PartName="/ppt/diagrams/quickStyle29.xml" ContentType="application/vnd.openxmlformats-officedocument.drawingml.diagramStyle+xml"/>
  <Override PartName="/ppt/tags/tag1.xml" ContentType="application/vnd.openxmlformats-officedocument.presentationml.tags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ppt/diagrams/layout18.xml" ContentType="application/vnd.openxmlformats-officedocument.drawingml.diagramLayout+xml"/>
  <Override PartName="/ppt/diagrams/quickStyle43.xml" ContentType="application/vnd.openxmlformats-officedocument.drawingml.diagramStyle+xml"/>
  <Override PartName="/ppt/diagrams/drawing44.xml" ContentType="application/vnd.ms-office.drawingml.diagramDrawing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colors28.xml" ContentType="application/vnd.openxmlformats-officedocument.drawingml.diagramColors+xml"/>
  <Override PartName="/ppt/diagrams/quickStyle32.xml" ContentType="application/vnd.openxmlformats-officedocument.drawingml.diagramStyle+xml"/>
  <Override PartName="/ppt/diagrams/drawing33.xml" ContentType="application/vnd.ms-office.drawingml.diagramDrawing+xml"/>
  <Override PartName="/ppt/diagrams/colors39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layout32.xml" ContentType="application/vnd.openxmlformats-officedocument.drawingml.diagramLayout+xml"/>
  <Override PartName="/ppt/diagrams/layout43.xml" ContentType="application/vnd.openxmlformats-officedocument.drawingml.diagramLayout+xml"/>
  <Override PartName="/ppt/diagrams/drawing4.xml" ContentType="application/vnd.ms-office.drawingml.diagramDrawing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31.xml" ContentType="application/vnd.openxmlformats-officedocument.drawingml.diagramColors+xml"/>
  <Override PartName="/ppt/diagrams/colors42.xml" ContentType="application/vnd.openxmlformats-officedocument.drawingml.diagramColors+xml"/>
  <Override PartName="/ppt/diagrams/data44.xml" ContentType="application/vnd.openxmlformats-officedocument.drawingml.diagramData+xml"/>
  <Override PartName="/ppt/slideMasters/slideMaster1.xml" ContentType="application/vnd.openxmlformats-officedocument.presentationml.slideMaster+xml"/>
  <Override PartName="/ppt/diagrams/colors20.xml" ContentType="application/vnd.openxmlformats-officedocument.drawingml.diagramColors+xml"/>
  <Override PartName="/ppt/diagrams/data33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0" r:id="rId2"/>
    <p:sldId id="256" r:id="rId3"/>
    <p:sldId id="260" r:id="rId4"/>
    <p:sldId id="261" r:id="rId5"/>
    <p:sldId id="298" r:id="rId6"/>
    <p:sldId id="300" r:id="rId7"/>
    <p:sldId id="301" r:id="rId8"/>
    <p:sldId id="302" r:id="rId9"/>
    <p:sldId id="303" r:id="rId10"/>
    <p:sldId id="304" r:id="rId11"/>
    <p:sldId id="305" r:id="rId12"/>
    <p:sldId id="318" r:id="rId13"/>
    <p:sldId id="288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6" r:id="rId24"/>
    <p:sldId id="317" r:id="rId25"/>
    <p:sldId id="283" r:id="rId2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4" autoAdjust="0"/>
    <p:restoredTop sz="94660"/>
  </p:normalViewPr>
  <p:slideViewPr>
    <p:cSldViewPr snapToGrid="0">
      <p:cViewPr>
        <p:scale>
          <a:sx n="100" d="100"/>
          <a:sy n="100" d="100"/>
        </p:scale>
        <p:origin x="-108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             </a:t>
          </a:r>
          <a:r>
            <a:rPr lang="cs-CZ" sz="1600" b="0" dirty="0" smtClean="0"/>
            <a:t>VOŠ a SZŠ Hradec Králové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4001567-FDDA-4141-BAFC-FCFF1FDF5E90}" type="presOf" srcId="{7DB70298-C570-4D9C-BB4A-9F44B9E719B3}" destId="{B7835B6C-8A71-4E19-8D22-F9AED554923A}" srcOrd="0" destOrd="0" presId="urn:microsoft.com/office/officeart/2005/8/layout/vList2"/>
    <dgm:cxn modelId="{7CA2F67C-4DC6-416F-AA1F-2386E57403B0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E1ED64C2-946D-4EBC-AEC4-9529E84A19A9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91535B37-4BCB-4EAB-BAEA-E441796B1317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Skalární součin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AC03764-B5F8-45B5-A6F9-DCF3D254A36E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C7E3A7E8-1C34-41EF-BADF-1B254A32B8E4}" type="presOf" srcId="{F59DDF83-C684-48EC-90BC-A76586B1D1A7}" destId="{882AA335-C09D-470F-930A-E571B0F45518}" srcOrd="0" destOrd="0" presId="urn:microsoft.com/office/officeart/2005/8/layout/vList2"/>
    <dgm:cxn modelId="{0E6A60BE-330C-4117-82DE-5938413B8949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38CE0250-862E-4FAE-8012-4D5BE58502D1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Skalární součin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0F9ADF2-BCA5-4236-900C-560458A5DD08}" type="presOf" srcId="{7DB70298-C570-4D9C-BB4A-9F44B9E719B3}" destId="{B7835B6C-8A71-4E19-8D22-F9AED554923A}" srcOrd="0" destOrd="0" presId="urn:microsoft.com/office/officeart/2005/8/layout/vList2"/>
    <dgm:cxn modelId="{D0140FFF-A5D8-4D6A-8CD8-C44EF2B563AC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6149D94C-2837-4A36-8696-6BC63AFC5EB7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C4493034-52D1-4708-96E1-4F2FC01E84F5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Skalární součin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43AAC87-E6AD-490E-84EF-1B094B07FBB7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8BE068B8-B16E-441A-A5CF-A46A01E864FD}" type="presOf" srcId="{7DB70298-C570-4D9C-BB4A-9F44B9E719B3}" destId="{B7835B6C-8A71-4E19-8D22-F9AED554923A}" srcOrd="0" destOrd="0" presId="urn:microsoft.com/office/officeart/2005/8/layout/vList2"/>
    <dgm:cxn modelId="{578B8BAA-9E24-4C18-B205-9A8B167C7CCD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10836F1D-FCA7-415F-8A47-C21B1DCF7CCD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C8A2CF6-76FB-4D3D-A395-DA0AC7B6C9E4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83708C3-B9A2-4FA4-88B6-0CA0B764DC80}" type="presOf" srcId="{F59DDF83-C684-48EC-90BC-A76586B1D1A7}" destId="{882AA335-C09D-470F-930A-E571B0F45518}" srcOrd="0" destOrd="0" presId="urn:microsoft.com/office/officeart/2005/8/layout/vList2"/>
    <dgm:cxn modelId="{3BF01B7A-B44C-42F6-BD22-E63FE2140142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786EE2A-F118-41A2-BA85-EF376AE62029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42E45632-7311-4E1B-AF1E-FFF27CF775AC}" type="presOf" srcId="{752797A6-92E4-42F6-A8AC-6733BC7B7409}" destId="{48970096-A994-409F-80C0-32A8CFAB840E}" srcOrd="0" destOrd="0" presId="urn:microsoft.com/office/officeart/2005/8/layout/vList2"/>
    <dgm:cxn modelId="{473BBFAC-1776-453F-8CB7-4F0B6233BD8F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Kolmost vektorů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C52F1B3-1823-4678-80AF-BE4EB2AEB374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DE475985-E832-4669-BE1E-88F7AAA9378C}" type="presOf" srcId="{7DB70298-C570-4D9C-BB4A-9F44B9E719B3}" destId="{B7835B6C-8A71-4E19-8D22-F9AED554923A}" srcOrd="0" destOrd="0" presId="urn:microsoft.com/office/officeart/2005/8/layout/vList2"/>
    <dgm:cxn modelId="{69347659-33A5-4F06-A3FD-B76B6907D99F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i="1" dirty="0" smtClean="0"/>
            <a:t>Autorem materiálu a všech jeho částí, není-li uvedeno jinak, je Mgr. Michaela </a:t>
          </a:r>
          <a:r>
            <a:rPr lang="cs-CZ" b="0" i="1" dirty="0" err="1" smtClean="0"/>
            <a:t>Trejtnarová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F71DEEE-6EC5-4C4A-8506-B24CB0F4DFC7}" type="presOf" srcId="{469538E5-5656-4F2F-8505-2CD03C5D97F5}" destId="{63D20763-B48E-4B7C-8305-499D0B65F774}" srcOrd="0" destOrd="0" presId="urn:microsoft.com/office/officeart/2005/8/layout/vList2"/>
    <dgm:cxn modelId="{D0665121-315C-4C96-B51E-E97C0F73B6CC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CEBA4296-B48D-496F-BF04-C3925404979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7A1E1830-38CA-4723-AA9F-CE0E5C695BB2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9BC418D-4DCE-4E08-B33C-0573CD61AB22}" type="presOf" srcId="{7DB70298-C570-4D9C-BB4A-9F44B9E719B3}" destId="{B7835B6C-8A71-4E19-8D22-F9AED554923A}" srcOrd="0" destOrd="0" presId="urn:microsoft.com/office/officeart/2005/8/layout/vList2"/>
    <dgm:cxn modelId="{7128B548-9D55-418A-B13D-8A9704DFCB65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912C1473-4292-4A10-82BD-8FC32E6B8F99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C8552DC-01C6-41F1-B1E8-56DAF23837EA}" type="presOf" srcId="{469538E5-5656-4F2F-8505-2CD03C5D97F5}" destId="{63D20763-B48E-4B7C-8305-499D0B65F774}" srcOrd="0" destOrd="0" presId="urn:microsoft.com/office/officeart/2005/8/layout/vList2"/>
    <dgm:cxn modelId="{58019288-0EA0-4D43-AF70-A9B4AE826ADD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BAFB0169-E63D-4AAF-91DB-9F652F053D1B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Vzájemná poloha dvou vektorů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F82F0D6-9893-4E51-81FD-DF97EA40FECF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F0D28E81-7958-4BC7-8E52-3AD0955438C9}" type="presOf" srcId="{F59DDF83-C684-48EC-90BC-A76586B1D1A7}" destId="{882AA335-C09D-470F-930A-E571B0F45518}" srcOrd="0" destOrd="0" presId="urn:microsoft.com/office/officeart/2005/8/layout/vList2"/>
    <dgm:cxn modelId="{F7CD6C9F-BBFB-4EA9-A92A-E57C233A68FC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010F5F6D-5B07-4982-814F-BB8B32261A92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Vzájemná poloha dvou vektorů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48D2D7A-E1C5-479C-A9AE-1967C74B42FD}" type="presOf" srcId="{F59DDF83-C684-48EC-90BC-A76586B1D1A7}" destId="{882AA335-C09D-470F-930A-E571B0F45518}" srcOrd="0" destOrd="0" presId="urn:microsoft.com/office/officeart/2005/8/layout/vList2"/>
    <dgm:cxn modelId="{71A70837-4055-4FDE-B0E4-676F09804DF9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849C4C01-56D2-4EC7-916D-5078687DE1E4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419DC387-01DF-48D9-B356-1947CEC27479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Vzájemná poloha dvou vektorů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F76D26A-989E-47E7-88C3-CAB07101C339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0C98FABA-1B74-4711-A2F4-D7C0488850D7}" type="presOf" srcId="{7DB70298-C570-4D9C-BB4A-9F44B9E719B3}" destId="{B7835B6C-8A71-4E19-8D22-F9AED554923A}" srcOrd="0" destOrd="0" presId="urn:microsoft.com/office/officeart/2005/8/layout/vList2"/>
    <dgm:cxn modelId="{703AE52A-57F4-4D17-9048-96BB09991D0E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4A568CEA-7160-4EB8-89C0-91A64DF4A41E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Vzájemná poloha dvou vektorů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17E5A20-4864-47BE-9D3E-DBCBD32E6BCD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953827CD-376B-48C2-A6DF-179F1EAC0E74}" type="presOf" srcId="{7DB70298-C570-4D9C-BB4A-9F44B9E719B3}" destId="{B7835B6C-8A71-4E19-8D22-F9AED554923A}" srcOrd="0" destOrd="0" presId="urn:microsoft.com/office/officeart/2005/8/layout/vList2"/>
    <dgm:cxn modelId="{D78DF176-DFD5-4627-ACA7-C34A0538822F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9602978-A129-4DFD-BE5F-667D24D4EC58}" type="presOf" srcId="{7DB70298-C570-4D9C-BB4A-9F44B9E719B3}" destId="{B7835B6C-8A71-4E19-8D22-F9AED554923A}" srcOrd="0" destOrd="0" presId="urn:microsoft.com/office/officeart/2005/8/layout/vList2"/>
    <dgm:cxn modelId="{A3F0DB52-97CE-4C22-8592-E218A0506481}" type="presOf" srcId="{F59DDF83-C684-48EC-90BC-A76586B1D1A7}" destId="{882AA335-C09D-470F-930A-E571B0F45518}" srcOrd="0" destOrd="0" presId="urn:microsoft.com/office/officeart/2005/8/layout/vList2"/>
    <dgm:cxn modelId="{F62D332D-A6BC-45D7-96E8-5A4D5A2EE8BD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75C0F878-B1A0-4A1D-AF2F-2AD738667CC1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Vzájemná poloha dvou vektorů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4F070C2-5E0D-4A8F-A032-F3410D8B3379}" type="presOf" srcId="{F59DDF83-C684-48EC-90BC-A76586B1D1A7}" destId="{882AA335-C09D-470F-930A-E571B0F45518}" srcOrd="0" destOrd="0" presId="urn:microsoft.com/office/officeart/2005/8/layout/vList2"/>
    <dgm:cxn modelId="{31DE19A4-542E-48D1-B52F-02E64C9799F3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DD96D39-C7DB-4BC7-BB2D-2CBC86496FFA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95D4285C-3EE7-4D60-951B-74C7D81EEA78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DCADEFB0-9E8C-4940-B1A0-66CC2B56A8B6}" type="presOf" srcId="{7DB70298-C570-4D9C-BB4A-9F44B9E719B3}" destId="{B7835B6C-8A71-4E19-8D22-F9AED554923A}" srcOrd="0" destOrd="0" presId="urn:microsoft.com/office/officeart/2005/8/layout/vList2"/>
    <dgm:cxn modelId="{00E06682-46DC-4364-86EF-F5B35028D93A}" type="presOf" srcId="{F59DDF83-C684-48EC-90BC-A76586B1D1A7}" destId="{882AA335-C09D-470F-930A-E571B0F45518}" srcOrd="0" destOrd="0" presId="urn:microsoft.com/office/officeart/2005/8/layout/vList2"/>
    <dgm:cxn modelId="{BDB5614E-DD8F-49AB-BDE9-A017AC45974D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DF2F5BB-6C46-4FC4-8D45-A29B6F3F9F02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A674D19E-181F-4D9B-990B-570B46586761}" type="presOf" srcId="{752797A6-92E4-42F6-A8AC-6733BC7B7409}" destId="{48970096-A994-409F-80C0-32A8CFAB840E}" srcOrd="0" destOrd="0" presId="urn:microsoft.com/office/officeart/2005/8/layout/vList2"/>
    <dgm:cxn modelId="{53BB07E9-5430-405C-9F91-989BA6FABD14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Odchylka dvou vektorů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2697FED8-FC47-46B2-9442-A7DD022BCC69}" type="presOf" srcId="{7DB70298-C570-4D9C-BB4A-9F44B9E719B3}" destId="{B7835B6C-8A71-4E19-8D22-F9AED554923A}" srcOrd="0" destOrd="0" presId="urn:microsoft.com/office/officeart/2005/8/layout/vList2"/>
    <dgm:cxn modelId="{287DF8E5-B9A1-4875-8467-EB109318F954}" type="presOf" srcId="{F59DDF83-C684-48EC-90BC-A76586B1D1A7}" destId="{882AA335-C09D-470F-930A-E571B0F45518}" srcOrd="0" destOrd="0" presId="urn:microsoft.com/office/officeart/2005/8/layout/vList2"/>
    <dgm:cxn modelId="{880F53A4-6300-47F6-B8D0-2491289FFACF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07EBD900-A06E-4AB0-A9F9-2225A90C52EE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Odchylka dvou vektorů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0162C89-7DFE-4E00-A935-C6DFC3D9C561}" type="presOf" srcId="{7DB70298-C570-4D9C-BB4A-9F44B9E719B3}" destId="{B7835B6C-8A71-4E19-8D22-F9AED554923A}" srcOrd="0" destOrd="0" presId="urn:microsoft.com/office/officeart/2005/8/layout/vList2"/>
    <dgm:cxn modelId="{ACE80BE2-EB7F-457D-8135-EECFDC3576FE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21E84C7-6872-44D2-A587-1EBF1BB88B8B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15B028AF-19E4-47DC-AFD1-05CF3577736C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Odchylka dvou vektorů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C0342B5-054A-46A1-A054-C2CE345C6A67}" type="presOf" srcId="{F59DDF83-C684-48EC-90BC-A76586B1D1A7}" destId="{882AA335-C09D-470F-930A-E571B0F45518}" srcOrd="0" destOrd="0" presId="urn:microsoft.com/office/officeart/2005/8/layout/vList2"/>
    <dgm:cxn modelId="{C18EE813-5DA6-4E81-B84F-22DB54F7FA21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D44C5944-934C-42CC-8FDC-8FF6C8D1A661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7CA6AB7-9458-4C4A-AA6F-A70DE25E00B0}" type="presOf" srcId="{752797A6-92E4-42F6-A8AC-6733BC7B7409}" destId="{48970096-A994-409F-80C0-32A8CFAB840E}" srcOrd="0" destOrd="0" presId="urn:microsoft.com/office/officeart/2005/8/layout/vList2"/>
    <dgm:cxn modelId="{1F199C59-EEBE-4758-B09A-E73A28D78E08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9432F4AC-EEBE-46B8-A5AB-62FAF16C32F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984EA8F2-9DD8-4575-8295-303EC4FB08D4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Odchylka dvou vektorů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0605F2F-CA7C-4E5F-A9B5-0131188A63C9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B576BD94-3B0F-4B63-B058-39425F6A3A11}" type="presOf" srcId="{F59DDF83-C684-48EC-90BC-A76586B1D1A7}" destId="{882AA335-C09D-470F-930A-E571B0F45518}" srcOrd="0" destOrd="0" presId="urn:microsoft.com/office/officeart/2005/8/layout/vList2"/>
    <dgm:cxn modelId="{68450209-CA17-4C6B-98F3-B0F31F539EA0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C91C43F1-C817-4F41-B972-173D7EB8A456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Odchylka dvou vektorů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41E1194-8137-4FE2-BECF-521A5BCB12B8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F19DC807-0B30-48FC-B022-65543836957C}" type="presOf" srcId="{F59DDF83-C684-48EC-90BC-A76586B1D1A7}" destId="{882AA335-C09D-470F-930A-E571B0F45518}" srcOrd="0" destOrd="0" presId="urn:microsoft.com/office/officeart/2005/8/layout/vList2"/>
    <dgm:cxn modelId="{B482A179-870A-4A6D-AAEC-6A17363441AB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360458FA-45F9-4E54-A60F-9615DBE2DE30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Odchylka dvou vektorů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3BA144B-CC8E-4928-B14B-CD789CF46E24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88AB9746-98F8-4491-806A-BC1402B1B034}" type="presOf" srcId="{F59DDF83-C684-48EC-90BC-A76586B1D1A7}" destId="{882AA335-C09D-470F-930A-E571B0F45518}" srcOrd="0" destOrd="0" presId="urn:microsoft.com/office/officeart/2005/8/layout/vList2"/>
    <dgm:cxn modelId="{79840733-DF73-4CB7-99B3-02CBC47C8CCB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E1F482BB-BDFC-410D-B972-3B31EF5DCE13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C508C13-5F11-426D-8D0D-B0FFA9B3BF5A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AC5FEF42-9354-47CF-9BAE-D5ADA66DE62A}" type="presOf" srcId="{7DB70298-C570-4D9C-BB4A-9F44B9E719B3}" destId="{B7835B6C-8A71-4E19-8D22-F9AED554923A}" srcOrd="0" destOrd="0" presId="urn:microsoft.com/office/officeart/2005/8/layout/vList2"/>
    <dgm:cxn modelId="{206FAF99-90C4-4D0B-9764-46F4231FB8BC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DE3000F-1768-4465-8167-98AB5E822CFF}" type="presOf" srcId="{469538E5-5656-4F2F-8505-2CD03C5D97F5}" destId="{63D20763-B48E-4B7C-8305-499D0B65F774}" srcOrd="0" destOrd="0" presId="urn:microsoft.com/office/officeart/2005/8/layout/vList2"/>
    <dgm:cxn modelId="{334AD9B0-A613-4AC1-9985-A0D15B323271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DFF79989-B352-4103-8D3F-8590B42F8F46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Skalární součin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A6DB9C8-E4F7-4D54-ADB3-6CBA30EF8718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6DC4A6CC-11D6-40B5-AA1B-758187E29676}" type="presOf" srcId="{7DB70298-C570-4D9C-BB4A-9F44B9E719B3}" destId="{B7835B6C-8A71-4E19-8D22-F9AED554923A}" srcOrd="0" destOrd="0" presId="urn:microsoft.com/office/officeart/2005/8/layout/vList2"/>
    <dgm:cxn modelId="{EEED9618-0590-46D8-8D4E-4F29619C9116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AD979741-6B56-4CE4-80FD-019F9E5BFB23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Skalární součin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42A54EC-6F23-407D-8D90-5589844395C0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F450A899-6296-4FD7-9715-2B935224B0A5}" type="presOf" srcId="{7DB70298-C570-4D9C-BB4A-9F44B9E719B3}" destId="{B7835B6C-8A71-4E19-8D22-F9AED554923A}" srcOrd="0" destOrd="0" presId="urn:microsoft.com/office/officeart/2005/8/layout/vList2"/>
    <dgm:cxn modelId="{E605E5D8-402E-4AC5-8092-4A591FA0679C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D814E01A-06FC-4F2E-97FF-5F4CFC3FB5C6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Skalární součin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EBCE91E-DEDF-4A40-8CCF-8EA1006C87A8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42EAC9B9-8D79-449C-85A9-616787F7C24B}" type="presOf" srcId="{7DB70298-C570-4D9C-BB4A-9F44B9E719B3}" destId="{B7835B6C-8A71-4E19-8D22-F9AED554923A}" srcOrd="0" destOrd="0" presId="urn:microsoft.com/office/officeart/2005/8/layout/vList2"/>
    <dgm:cxn modelId="{EA3263E8-7A90-4B2A-8667-483386DAE0A7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             </a:t>
          </a:r>
          <a:r>
            <a:rPr lang="cs-CZ" sz="1600" b="0" kern="1200" dirty="0" smtClean="0"/>
            <a:t>VOŠ a SZŠ Hradec Králové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Skalární součin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Skalární součin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Skalární součin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Kolmost vektorů                                   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i="1" kern="1200" dirty="0" smtClean="0"/>
            <a:t>Autorem materiálu a všech jeho částí, není-li uvedeno jinak, je Mgr. Michaela </a:t>
          </a:r>
          <a:r>
            <a:rPr lang="cs-CZ" sz="1600" b="0" i="1" kern="1200" dirty="0" err="1" smtClean="0"/>
            <a:t>Trejtnarová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46429"/>
          <a:ext cx="9144000" cy="311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Vzájemná poloha dvou vektorů                                                                                                                          Autor: Mgr. Michaela </a:t>
          </a:r>
          <a:r>
            <a:rPr lang="cs-CZ" sz="1300" kern="1200" dirty="0" err="1" smtClean="0"/>
            <a:t>Trejtnarová</a:t>
          </a:r>
          <a:endParaRPr lang="cs-CZ" sz="1300" kern="1200" dirty="0"/>
        </a:p>
      </dsp:txBody>
      <dsp:txXfrm>
        <a:off x="0" y="46429"/>
        <a:ext cx="9144000" cy="311805"/>
      </dsp:txXfrm>
    </dsp:sp>
  </dsp:spTree>
</dsp:drawing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Vzájemná poloha dvou vektorů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2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Vzájemná poloha dvou vektorů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2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Vzájemná poloha dvou vektorů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3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Vzájemná poloha dvou vektorů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3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3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3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34436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Odchylka dvou vektorů  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34436"/>
        <a:ext cx="9144000" cy="335790"/>
      </dsp:txXfrm>
    </dsp:sp>
  </dsp:spTree>
</dsp:drawing>
</file>

<file path=ppt/diagrams/drawing3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Odchylka dvou vektorů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3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Odchylka dvou vektorů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4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Odchylka dvou vektorů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4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Odchylka dvou vektorů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4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Odchylka dvou vektorů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4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4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Skalární součin                                   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Skalární součin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Skalární součin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19.wmf"/><Relationship Id="rId4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25A7A-93D1-460C-A420-269BA7788E87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66DA9-733C-4B2B-8A28-77FD496EEB6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25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Dokument_aplikace_Microsoft_Office_Word1.docx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8.xml"/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12" Type="http://schemas.microsoft.com/office/2007/relationships/diagramDrawing" Target="../diagrams/drawing1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7.xml"/><Relationship Id="rId11" Type="http://schemas.openxmlformats.org/officeDocument/2006/relationships/diagramColors" Target="../diagrams/colors18.xml"/><Relationship Id="rId5" Type="http://schemas.openxmlformats.org/officeDocument/2006/relationships/diagramQuickStyle" Target="../diagrams/quickStyle17.xml"/><Relationship Id="rId10" Type="http://schemas.openxmlformats.org/officeDocument/2006/relationships/diagramQuickStyle" Target="../diagrams/quickStyle18.xml"/><Relationship Id="rId4" Type="http://schemas.openxmlformats.org/officeDocument/2006/relationships/diagramLayout" Target="../diagrams/layout17.xml"/><Relationship Id="rId9" Type="http://schemas.openxmlformats.org/officeDocument/2006/relationships/diagramLayout" Target="../diagrams/layout1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0.xml"/><Relationship Id="rId13" Type="http://schemas.openxmlformats.org/officeDocument/2006/relationships/slide" Target="slide18.xml"/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12" Type="http://schemas.microsoft.com/office/2007/relationships/diagramDrawing" Target="../diagrams/drawing20.xml"/><Relationship Id="rId17" Type="http://schemas.openxmlformats.org/officeDocument/2006/relationships/image" Target="../media/image15.png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7.vml"/><Relationship Id="rId6" Type="http://schemas.openxmlformats.org/officeDocument/2006/relationships/diagramColors" Target="../diagrams/colors19.xml"/><Relationship Id="rId11" Type="http://schemas.openxmlformats.org/officeDocument/2006/relationships/diagramColors" Target="../diagrams/colors20.xml"/><Relationship Id="rId5" Type="http://schemas.openxmlformats.org/officeDocument/2006/relationships/diagramQuickStyle" Target="../diagrams/quickStyle19.xml"/><Relationship Id="rId15" Type="http://schemas.openxmlformats.org/officeDocument/2006/relationships/oleObject" Target="../embeddings/oleObject7.bin"/><Relationship Id="rId10" Type="http://schemas.openxmlformats.org/officeDocument/2006/relationships/diagramQuickStyle" Target="../diagrams/quickStyle20.xml"/><Relationship Id="rId4" Type="http://schemas.openxmlformats.org/officeDocument/2006/relationships/diagramLayout" Target="../diagrams/layout19.xml"/><Relationship Id="rId9" Type="http://schemas.openxmlformats.org/officeDocument/2006/relationships/diagramLayout" Target="../diagrams/layout20.xml"/><Relationship Id="rId1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2.xml"/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12" Type="http://schemas.microsoft.com/office/2007/relationships/diagramDrawing" Target="../diagrams/drawing2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1.xml"/><Relationship Id="rId11" Type="http://schemas.openxmlformats.org/officeDocument/2006/relationships/diagramColors" Target="../diagrams/colors22.xml"/><Relationship Id="rId5" Type="http://schemas.openxmlformats.org/officeDocument/2006/relationships/diagramQuickStyle" Target="../diagrams/quickStyle21.xml"/><Relationship Id="rId10" Type="http://schemas.openxmlformats.org/officeDocument/2006/relationships/diagramQuickStyle" Target="../diagrams/quickStyle22.xml"/><Relationship Id="rId4" Type="http://schemas.openxmlformats.org/officeDocument/2006/relationships/diagramLayout" Target="../diagrams/layout21.xml"/><Relationship Id="rId9" Type="http://schemas.openxmlformats.org/officeDocument/2006/relationships/diagramLayout" Target="../diagrams/layout2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4.xml"/><Relationship Id="rId13" Type="http://schemas.openxmlformats.org/officeDocument/2006/relationships/slide" Target="slide18.xml"/><Relationship Id="rId3" Type="http://schemas.openxmlformats.org/officeDocument/2006/relationships/diagramLayout" Target="../diagrams/layout23.xml"/><Relationship Id="rId7" Type="http://schemas.openxmlformats.org/officeDocument/2006/relationships/diagramData" Target="../diagrams/data24.xml"/><Relationship Id="rId12" Type="http://schemas.openxmlformats.org/officeDocument/2006/relationships/image" Target="../media/image6.png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3.xml"/><Relationship Id="rId11" Type="http://schemas.microsoft.com/office/2007/relationships/diagramDrawing" Target="../diagrams/drawing24.xml"/><Relationship Id="rId5" Type="http://schemas.openxmlformats.org/officeDocument/2006/relationships/diagramColors" Target="../diagrams/colors23.xml"/><Relationship Id="rId10" Type="http://schemas.openxmlformats.org/officeDocument/2006/relationships/diagramColors" Target="../diagrams/colors24.xml"/><Relationship Id="rId4" Type="http://schemas.openxmlformats.org/officeDocument/2006/relationships/diagramQuickStyle" Target="../diagrams/quickStyle23.xml"/><Relationship Id="rId9" Type="http://schemas.openxmlformats.org/officeDocument/2006/relationships/diagramQuickStyle" Target="../diagrams/quickStyle24.xml"/><Relationship Id="rId1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6.xml"/><Relationship Id="rId13" Type="http://schemas.openxmlformats.org/officeDocument/2006/relationships/slide" Target="slide16.xml"/><Relationship Id="rId3" Type="http://schemas.openxmlformats.org/officeDocument/2006/relationships/diagramLayout" Target="../diagrams/layout25.xml"/><Relationship Id="rId7" Type="http://schemas.openxmlformats.org/officeDocument/2006/relationships/diagramData" Target="../diagrams/data26.xml"/><Relationship Id="rId12" Type="http://schemas.openxmlformats.org/officeDocument/2006/relationships/image" Target="../media/image7.png"/><Relationship Id="rId2" Type="http://schemas.openxmlformats.org/officeDocument/2006/relationships/diagramData" Target="../diagrams/data25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5.xml"/><Relationship Id="rId11" Type="http://schemas.microsoft.com/office/2007/relationships/diagramDrawing" Target="../diagrams/drawing26.xml"/><Relationship Id="rId5" Type="http://schemas.openxmlformats.org/officeDocument/2006/relationships/diagramColors" Target="../diagrams/colors25.xml"/><Relationship Id="rId15" Type="http://schemas.openxmlformats.org/officeDocument/2006/relationships/slide" Target="slide18.xml"/><Relationship Id="rId10" Type="http://schemas.openxmlformats.org/officeDocument/2006/relationships/diagramColors" Target="../diagrams/colors26.xml"/><Relationship Id="rId4" Type="http://schemas.openxmlformats.org/officeDocument/2006/relationships/diagramQuickStyle" Target="../diagrams/quickStyle25.xml"/><Relationship Id="rId9" Type="http://schemas.openxmlformats.org/officeDocument/2006/relationships/diagramQuickStyle" Target="../diagrams/quickStyle26.xml"/><Relationship Id="rId14" Type="http://schemas.openxmlformats.org/officeDocument/2006/relationships/slide" Target="slide1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8.xml"/><Relationship Id="rId13" Type="http://schemas.openxmlformats.org/officeDocument/2006/relationships/image" Target="../media/image7.png"/><Relationship Id="rId18" Type="http://schemas.openxmlformats.org/officeDocument/2006/relationships/oleObject" Target="../embeddings/oleObject11.bin"/><Relationship Id="rId3" Type="http://schemas.openxmlformats.org/officeDocument/2006/relationships/diagramData" Target="../diagrams/data27.xml"/><Relationship Id="rId7" Type="http://schemas.microsoft.com/office/2007/relationships/diagramDrawing" Target="../diagrams/drawing27.xml"/><Relationship Id="rId12" Type="http://schemas.microsoft.com/office/2007/relationships/diagramDrawing" Target="../diagrams/drawing28.xml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9.bin"/><Relationship Id="rId20" Type="http://schemas.openxmlformats.org/officeDocument/2006/relationships/image" Target="../media/image5.png"/><Relationship Id="rId1" Type="http://schemas.openxmlformats.org/officeDocument/2006/relationships/vmlDrawing" Target="../drawings/vmlDrawing8.vml"/><Relationship Id="rId6" Type="http://schemas.openxmlformats.org/officeDocument/2006/relationships/diagramColors" Target="../diagrams/colors27.xml"/><Relationship Id="rId11" Type="http://schemas.openxmlformats.org/officeDocument/2006/relationships/diagramColors" Target="../diagrams/colors28.xml"/><Relationship Id="rId5" Type="http://schemas.openxmlformats.org/officeDocument/2006/relationships/diagramQuickStyle" Target="../diagrams/quickStyle27.xml"/><Relationship Id="rId15" Type="http://schemas.openxmlformats.org/officeDocument/2006/relationships/image" Target="../media/image9.wmf"/><Relationship Id="rId10" Type="http://schemas.openxmlformats.org/officeDocument/2006/relationships/diagramQuickStyle" Target="../diagrams/quickStyle28.xml"/><Relationship Id="rId19" Type="http://schemas.openxmlformats.org/officeDocument/2006/relationships/slide" Target="slide18.xml"/><Relationship Id="rId4" Type="http://schemas.openxmlformats.org/officeDocument/2006/relationships/diagramLayout" Target="../diagrams/layout27.xml"/><Relationship Id="rId9" Type="http://schemas.openxmlformats.org/officeDocument/2006/relationships/diagramLayout" Target="../diagrams/layout28.xml"/><Relationship Id="rId1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0.xml"/><Relationship Id="rId13" Type="http://schemas.openxmlformats.org/officeDocument/2006/relationships/image" Target="../media/image7.png"/><Relationship Id="rId18" Type="http://schemas.openxmlformats.org/officeDocument/2006/relationships/oleObject" Target="../embeddings/oleObject15.bin"/><Relationship Id="rId3" Type="http://schemas.openxmlformats.org/officeDocument/2006/relationships/diagramData" Target="../diagrams/data29.xml"/><Relationship Id="rId7" Type="http://schemas.microsoft.com/office/2007/relationships/diagramDrawing" Target="../diagrams/drawing29.xml"/><Relationship Id="rId12" Type="http://schemas.microsoft.com/office/2007/relationships/diagramDrawing" Target="../diagrams/drawing30.xml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3.bin"/><Relationship Id="rId20" Type="http://schemas.openxmlformats.org/officeDocument/2006/relationships/image" Target="../media/image5.png"/><Relationship Id="rId1" Type="http://schemas.openxmlformats.org/officeDocument/2006/relationships/vmlDrawing" Target="../drawings/vmlDrawing9.vml"/><Relationship Id="rId6" Type="http://schemas.openxmlformats.org/officeDocument/2006/relationships/diagramColors" Target="../diagrams/colors29.xml"/><Relationship Id="rId11" Type="http://schemas.openxmlformats.org/officeDocument/2006/relationships/diagramColors" Target="../diagrams/colors30.xml"/><Relationship Id="rId5" Type="http://schemas.openxmlformats.org/officeDocument/2006/relationships/diagramQuickStyle" Target="../diagrams/quickStyle29.xml"/><Relationship Id="rId15" Type="http://schemas.openxmlformats.org/officeDocument/2006/relationships/oleObject" Target="../embeddings/oleObject12.bin"/><Relationship Id="rId10" Type="http://schemas.openxmlformats.org/officeDocument/2006/relationships/diagramQuickStyle" Target="../diagrams/quickStyle30.xml"/><Relationship Id="rId19" Type="http://schemas.openxmlformats.org/officeDocument/2006/relationships/slide" Target="slide18.xml"/><Relationship Id="rId4" Type="http://schemas.openxmlformats.org/officeDocument/2006/relationships/diagramLayout" Target="../diagrams/layout29.xml"/><Relationship Id="rId9" Type="http://schemas.openxmlformats.org/officeDocument/2006/relationships/diagramLayout" Target="../diagrams/layout30.xml"/><Relationship Id="rId1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2.xml"/><Relationship Id="rId13" Type="http://schemas.openxmlformats.org/officeDocument/2006/relationships/image" Target="../media/image9.wmf"/><Relationship Id="rId18" Type="http://schemas.openxmlformats.org/officeDocument/2006/relationships/slide" Target="slide18.xml"/><Relationship Id="rId3" Type="http://schemas.openxmlformats.org/officeDocument/2006/relationships/diagramData" Target="../diagrams/data31.xml"/><Relationship Id="rId7" Type="http://schemas.microsoft.com/office/2007/relationships/diagramDrawing" Target="../diagrams/drawing31.xml"/><Relationship Id="rId12" Type="http://schemas.microsoft.com/office/2007/relationships/diagramDrawing" Target="../diagrams/drawing32.xml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10.vml"/><Relationship Id="rId6" Type="http://schemas.openxmlformats.org/officeDocument/2006/relationships/diagramColors" Target="../diagrams/colors31.xml"/><Relationship Id="rId11" Type="http://schemas.openxmlformats.org/officeDocument/2006/relationships/diagramColors" Target="../diagrams/colors32.xml"/><Relationship Id="rId5" Type="http://schemas.openxmlformats.org/officeDocument/2006/relationships/diagramQuickStyle" Target="../diagrams/quickStyle31.xml"/><Relationship Id="rId15" Type="http://schemas.openxmlformats.org/officeDocument/2006/relationships/oleObject" Target="../embeddings/oleObject17.bin"/><Relationship Id="rId10" Type="http://schemas.openxmlformats.org/officeDocument/2006/relationships/diagramQuickStyle" Target="../diagrams/quickStyle32.xml"/><Relationship Id="rId19" Type="http://schemas.openxmlformats.org/officeDocument/2006/relationships/image" Target="../media/image5.png"/><Relationship Id="rId4" Type="http://schemas.openxmlformats.org/officeDocument/2006/relationships/diagramLayout" Target="../diagrams/layout31.xml"/><Relationship Id="rId9" Type="http://schemas.openxmlformats.org/officeDocument/2006/relationships/diagramLayout" Target="../diagrams/layout32.xml"/><Relationship Id="rId14" Type="http://schemas.openxmlformats.org/officeDocument/2006/relationships/oleObject" Target="../embeddings/oleObject1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4.xml"/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12" Type="http://schemas.microsoft.com/office/2007/relationships/diagramDrawing" Target="../diagrams/drawing3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3.xml"/><Relationship Id="rId11" Type="http://schemas.openxmlformats.org/officeDocument/2006/relationships/diagramColors" Target="../diagrams/colors34.xml"/><Relationship Id="rId5" Type="http://schemas.openxmlformats.org/officeDocument/2006/relationships/diagramQuickStyle" Target="../diagrams/quickStyle33.xml"/><Relationship Id="rId10" Type="http://schemas.openxmlformats.org/officeDocument/2006/relationships/diagramQuickStyle" Target="../diagrams/quickStyle34.xml"/><Relationship Id="rId4" Type="http://schemas.openxmlformats.org/officeDocument/2006/relationships/diagramLayout" Target="../diagrams/layout33.xml"/><Relationship Id="rId9" Type="http://schemas.openxmlformats.org/officeDocument/2006/relationships/diagramLayout" Target="../diagrams/layout3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6.xml"/><Relationship Id="rId13" Type="http://schemas.openxmlformats.org/officeDocument/2006/relationships/image" Target="../media/image6.png"/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12" Type="http://schemas.microsoft.com/office/2007/relationships/diagramDrawing" Target="../diagrams/drawing36.xml"/><Relationship Id="rId17" Type="http://schemas.openxmlformats.org/officeDocument/2006/relationships/image" Target="../media/image28.png"/><Relationship Id="rId2" Type="http://schemas.openxmlformats.org/officeDocument/2006/relationships/image" Target="../media/image26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5.xml"/><Relationship Id="rId11" Type="http://schemas.openxmlformats.org/officeDocument/2006/relationships/diagramColors" Target="../diagrams/colors36.xml"/><Relationship Id="rId5" Type="http://schemas.openxmlformats.org/officeDocument/2006/relationships/diagramQuickStyle" Target="../diagrams/quickStyle35.xml"/><Relationship Id="rId15" Type="http://schemas.openxmlformats.org/officeDocument/2006/relationships/image" Target="../media/image5.png"/><Relationship Id="rId10" Type="http://schemas.openxmlformats.org/officeDocument/2006/relationships/diagramQuickStyle" Target="../diagrams/quickStyle36.xml"/><Relationship Id="rId4" Type="http://schemas.openxmlformats.org/officeDocument/2006/relationships/diagramLayout" Target="../diagrams/layout35.xml"/><Relationship Id="rId9" Type="http://schemas.openxmlformats.org/officeDocument/2006/relationships/diagramLayout" Target="../diagrams/layout36.xml"/><Relationship Id="rId14" Type="http://schemas.openxmlformats.org/officeDocument/2006/relationships/hyperlink" Target="file:///C:\Users\admin\Documents\Matematika\&#352;ablony\Analytick&#225;%20geometrie\VY_32_INOVACE_MAT_3_TR_06.pptx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8.xml"/><Relationship Id="rId13" Type="http://schemas.openxmlformats.org/officeDocument/2006/relationships/slide" Target="slide22.xml"/><Relationship Id="rId3" Type="http://schemas.openxmlformats.org/officeDocument/2006/relationships/diagramLayout" Target="../diagrams/layout37.xml"/><Relationship Id="rId7" Type="http://schemas.openxmlformats.org/officeDocument/2006/relationships/diagramData" Target="../diagrams/data38.xml"/><Relationship Id="rId12" Type="http://schemas.openxmlformats.org/officeDocument/2006/relationships/image" Target="../media/image7.png"/><Relationship Id="rId2" Type="http://schemas.openxmlformats.org/officeDocument/2006/relationships/diagramData" Target="../diagrams/data37.xml"/><Relationship Id="rId16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7.xml"/><Relationship Id="rId11" Type="http://schemas.microsoft.com/office/2007/relationships/diagramDrawing" Target="../diagrams/drawing38.xml"/><Relationship Id="rId5" Type="http://schemas.openxmlformats.org/officeDocument/2006/relationships/diagramColors" Target="../diagrams/colors37.xml"/><Relationship Id="rId15" Type="http://schemas.openxmlformats.org/officeDocument/2006/relationships/image" Target="../media/image5.png"/><Relationship Id="rId10" Type="http://schemas.openxmlformats.org/officeDocument/2006/relationships/diagramColors" Target="../diagrams/colors38.xml"/><Relationship Id="rId4" Type="http://schemas.openxmlformats.org/officeDocument/2006/relationships/diagramQuickStyle" Target="../diagrams/quickStyle37.xml"/><Relationship Id="rId9" Type="http://schemas.openxmlformats.org/officeDocument/2006/relationships/diagramQuickStyle" Target="../diagrams/quickStyle38.xml"/><Relationship Id="rId14" Type="http://schemas.openxmlformats.org/officeDocument/2006/relationships/hyperlink" Target="file:///C:\Users\admin\Documents\Matematika\&#352;ablony\Analytick&#225;%20geometrie\VY_32_INOVACE_MAT_3_TR_06.pptx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0.xml"/><Relationship Id="rId13" Type="http://schemas.openxmlformats.org/officeDocument/2006/relationships/slide" Target="slide22.xml"/><Relationship Id="rId18" Type="http://schemas.openxmlformats.org/officeDocument/2006/relationships/image" Target="../media/image5.png"/><Relationship Id="rId3" Type="http://schemas.openxmlformats.org/officeDocument/2006/relationships/diagramData" Target="../diagrams/data39.xml"/><Relationship Id="rId7" Type="http://schemas.microsoft.com/office/2007/relationships/diagramDrawing" Target="../diagrams/drawing39.xml"/><Relationship Id="rId12" Type="http://schemas.microsoft.com/office/2007/relationships/diagramDrawing" Target="../diagrams/drawing40.xml"/><Relationship Id="rId17" Type="http://schemas.openxmlformats.org/officeDocument/2006/relationships/hyperlink" Target="file:///C:\Users\admin\Documents\Matematika\&#352;ablony\Analytick&#225;%20geometrie\VY_32_INOVACE_MAT_3_TR_06.pptx" TargetMode="External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11.vml"/><Relationship Id="rId6" Type="http://schemas.openxmlformats.org/officeDocument/2006/relationships/diagramColors" Target="../diagrams/colors39.xml"/><Relationship Id="rId11" Type="http://schemas.openxmlformats.org/officeDocument/2006/relationships/diagramColors" Target="../diagrams/colors40.xml"/><Relationship Id="rId5" Type="http://schemas.openxmlformats.org/officeDocument/2006/relationships/diagramQuickStyle" Target="../diagrams/quickStyle39.xml"/><Relationship Id="rId15" Type="http://schemas.openxmlformats.org/officeDocument/2006/relationships/image" Target="../media/image9.wmf"/><Relationship Id="rId10" Type="http://schemas.openxmlformats.org/officeDocument/2006/relationships/diagramQuickStyle" Target="../diagrams/quickStyle40.xml"/><Relationship Id="rId19" Type="http://schemas.openxmlformats.org/officeDocument/2006/relationships/slide" Target="slide23.xml"/><Relationship Id="rId4" Type="http://schemas.openxmlformats.org/officeDocument/2006/relationships/diagramLayout" Target="../diagrams/layout39.xml"/><Relationship Id="rId9" Type="http://schemas.openxmlformats.org/officeDocument/2006/relationships/diagramLayout" Target="../diagrams/layout40.xml"/><Relationship Id="rId1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2.xml"/><Relationship Id="rId13" Type="http://schemas.openxmlformats.org/officeDocument/2006/relationships/image" Target="../media/image9.wmf"/><Relationship Id="rId3" Type="http://schemas.openxmlformats.org/officeDocument/2006/relationships/diagramData" Target="../diagrams/data41.xml"/><Relationship Id="rId7" Type="http://schemas.microsoft.com/office/2007/relationships/diagramDrawing" Target="../diagrams/drawing41.xml"/><Relationship Id="rId12" Type="http://schemas.microsoft.com/office/2007/relationships/diagramDrawing" Target="../diagrams/drawing42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5.png"/><Relationship Id="rId1" Type="http://schemas.openxmlformats.org/officeDocument/2006/relationships/vmlDrawing" Target="../drawings/vmlDrawing12.vml"/><Relationship Id="rId6" Type="http://schemas.openxmlformats.org/officeDocument/2006/relationships/diagramColors" Target="../diagrams/colors41.xml"/><Relationship Id="rId11" Type="http://schemas.openxmlformats.org/officeDocument/2006/relationships/diagramColors" Target="../diagrams/colors42.xml"/><Relationship Id="rId5" Type="http://schemas.openxmlformats.org/officeDocument/2006/relationships/diagramQuickStyle" Target="../diagrams/quickStyle41.xml"/><Relationship Id="rId15" Type="http://schemas.openxmlformats.org/officeDocument/2006/relationships/hyperlink" Target="file:///C:\Users\admin\Documents\Matematika\&#352;ablony\Analytick&#225;%20geometrie\VY_32_INOVACE_MAT_3_TR_06.pptx" TargetMode="External"/><Relationship Id="rId10" Type="http://schemas.openxmlformats.org/officeDocument/2006/relationships/diagramQuickStyle" Target="../diagrams/quickStyle42.xml"/><Relationship Id="rId4" Type="http://schemas.openxmlformats.org/officeDocument/2006/relationships/diagramLayout" Target="../diagrams/layout41.xml"/><Relationship Id="rId9" Type="http://schemas.openxmlformats.org/officeDocument/2006/relationships/diagramLayout" Target="../diagrams/layout42.xml"/><Relationship Id="rId14" Type="http://schemas.openxmlformats.org/officeDocument/2006/relationships/oleObject" Target="../embeddings/oleObject21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4.xml"/><Relationship Id="rId13" Type="http://schemas.openxmlformats.org/officeDocument/2006/relationships/hyperlink" Target="file:///C:\Users\admin\Documents\Matematika\&#352;ablony\Analytick&#225;%20geometrie\VY_32_INOVACE_MAT_3_TR_06.pptx" TargetMode="External"/><Relationship Id="rId3" Type="http://schemas.openxmlformats.org/officeDocument/2006/relationships/diagramLayout" Target="../diagrams/layout43.xml"/><Relationship Id="rId7" Type="http://schemas.openxmlformats.org/officeDocument/2006/relationships/diagramData" Target="../diagrams/data44.xml"/><Relationship Id="rId12" Type="http://schemas.openxmlformats.org/officeDocument/2006/relationships/image" Target="../media/image31.png"/><Relationship Id="rId2" Type="http://schemas.openxmlformats.org/officeDocument/2006/relationships/diagramData" Target="../diagrams/data4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3.xml"/><Relationship Id="rId11" Type="http://schemas.microsoft.com/office/2007/relationships/diagramDrawing" Target="../diagrams/drawing44.xml"/><Relationship Id="rId5" Type="http://schemas.openxmlformats.org/officeDocument/2006/relationships/diagramColors" Target="../diagrams/colors43.xml"/><Relationship Id="rId10" Type="http://schemas.openxmlformats.org/officeDocument/2006/relationships/diagramColors" Target="../diagrams/colors44.xml"/><Relationship Id="rId4" Type="http://schemas.openxmlformats.org/officeDocument/2006/relationships/diagramQuickStyle" Target="../diagrams/quickStyle43.xml"/><Relationship Id="rId9" Type="http://schemas.openxmlformats.org/officeDocument/2006/relationships/diagramQuickStyle" Target="../diagrams/quickStyle44.xml"/><Relationship Id="rId1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5.xml"/><Relationship Id="rId13" Type="http://schemas.microsoft.com/office/2007/relationships/diagramDrawing" Target="../diagrams/drawing46.xml"/><Relationship Id="rId3" Type="http://schemas.openxmlformats.org/officeDocument/2006/relationships/image" Target="../media/image31.png"/><Relationship Id="rId7" Type="http://schemas.openxmlformats.org/officeDocument/2006/relationships/diagramColors" Target="../diagrams/colors45.xml"/><Relationship Id="rId12" Type="http://schemas.openxmlformats.org/officeDocument/2006/relationships/diagramColors" Target="../diagrams/colors46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6" Type="http://schemas.openxmlformats.org/officeDocument/2006/relationships/hyperlink" Target="file:///C:\Users\admin\Documents\Matematika\&#352;ablony\Analytick&#225;%20geometrie\VY_32_INOVACE_MAT_3_TR_06.pptx" TargetMode="External"/><Relationship Id="rId1" Type="http://schemas.openxmlformats.org/officeDocument/2006/relationships/vmlDrawing" Target="../drawings/vmlDrawing13.vml"/><Relationship Id="rId6" Type="http://schemas.openxmlformats.org/officeDocument/2006/relationships/diagramQuickStyle" Target="../diagrams/quickStyle45.xml"/><Relationship Id="rId11" Type="http://schemas.openxmlformats.org/officeDocument/2006/relationships/diagramQuickStyle" Target="../diagrams/quickStyle46.xml"/><Relationship Id="rId5" Type="http://schemas.openxmlformats.org/officeDocument/2006/relationships/diagramLayout" Target="../diagrams/layout45.xml"/><Relationship Id="rId15" Type="http://schemas.openxmlformats.org/officeDocument/2006/relationships/oleObject" Target="../embeddings/oleObject23.bin"/><Relationship Id="rId10" Type="http://schemas.openxmlformats.org/officeDocument/2006/relationships/diagramLayout" Target="../diagrams/layout46.xml"/><Relationship Id="rId4" Type="http://schemas.openxmlformats.org/officeDocument/2006/relationships/diagramData" Target="../diagrams/data45.xml"/><Relationship Id="rId9" Type="http://schemas.openxmlformats.org/officeDocument/2006/relationships/diagramData" Target="../diagrams/data46.xml"/><Relationship Id="rId14" Type="http://schemas.openxmlformats.org/officeDocument/2006/relationships/oleObject" Target="../embeddings/oleObject22.bin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13" Type="http://schemas.microsoft.com/office/2007/relationships/diagramDrawing" Target="../diagrams/drawing48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7.xml"/><Relationship Id="rId12" Type="http://schemas.openxmlformats.org/officeDocument/2006/relationships/diagramColors" Target="../diagrams/colors48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4.wmf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7.xml"/><Relationship Id="rId11" Type="http://schemas.openxmlformats.org/officeDocument/2006/relationships/diagramQuickStyle" Target="../diagrams/quickStyle48.xml"/><Relationship Id="rId5" Type="http://schemas.openxmlformats.org/officeDocument/2006/relationships/diagramLayout" Target="../diagrams/layout47.xml"/><Relationship Id="rId15" Type="http://schemas.openxmlformats.org/officeDocument/2006/relationships/hyperlink" Target="file:///C:\Users\admin\Documents\Matematika\&#352;ablony\Analytick&#225;%20geometrie\VY_32_INOVACE_MAT_3_TR_06.pptx" TargetMode="External"/><Relationship Id="rId10" Type="http://schemas.openxmlformats.org/officeDocument/2006/relationships/diagramLayout" Target="../diagrams/layout48.xml"/><Relationship Id="rId4" Type="http://schemas.openxmlformats.org/officeDocument/2006/relationships/diagramData" Target="../diagrams/data47.xml"/><Relationship Id="rId9" Type="http://schemas.openxmlformats.org/officeDocument/2006/relationships/diagramData" Target="../diagrams/data48.xml"/><Relationship Id="rId14" Type="http://schemas.openxmlformats.org/officeDocument/2006/relationships/hyperlink" Target="file:///C:\Users\admin\Documents\Matematika\&#352;ablony\Analytick&#225;%20geometrie\Analytick&#225;%20geometrie%20v%20rovin&#283;2.pptx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slide" Target="slide10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.bin"/><Relationship Id="rId1" Type="http://schemas.openxmlformats.org/officeDocument/2006/relationships/vmlDrawing" Target="../drawings/vmlDrawing2.v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oleObject" Target="../embeddings/oleObject1.bin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slide" Target="slide7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image" Target="../media/image7.png"/><Relationship Id="rId17" Type="http://schemas.openxmlformats.org/officeDocument/2006/relationships/image" Target="../media/image5.png"/><Relationship Id="rId2" Type="http://schemas.openxmlformats.org/officeDocument/2006/relationships/diagramData" Target="../diagrams/data7.xml"/><Relationship Id="rId16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5" Type="http://schemas.openxmlformats.org/officeDocument/2006/relationships/slide" Target="slide9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Relationship Id="rId1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image" Target="../media/image7.png"/><Relationship Id="rId18" Type="http://schemas.openxmlformats.org/officeDocument/2006/relationships/slide" Target="slide10.xm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1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3.v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5" Type="http://schemas.openxmlformats.org/officeDocument/2006/relationships/slide" Target="slide9.xml"/><Relationship Id="rId10" Type="http://schemas.openxmlformats.org/officeDocument/2006/relationships/diagramQuickStyle" Target="../diagrams/quickStyle10.xml"/><Relationship Id="rId19" Type="http://schemas.openxmlformats.org/officeDocument/2006/relationships/image" Target="../media/image5.png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13" Type="http://schemas.openxmlformats.org/officeDocument/2006/relationships/image" Target="../media/image7.png"/><Relationship Id="rId18" Type="http://schemas.openxmlformats.org/officeDocument/2006/relationships/image" Target="../media/image5.png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17" Type="http://schemas.openxmlformats.org/officeDocument/2006/relationships/slide" Target="slide10.xml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4.bin"/><Relationship Id="rId1" Type="http://schemas.openxmlformats.org/officeDocument/2006/relationships/vmlDrawing" Target="../drawings/vmlDrawing4.v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5" Type="http://schemas.openxmlformats.org/officeDocument/2006/relationships/image" Target="../media/image9.wmf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Relationship Id="rId1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4.xml"/><Relationship Id="rId13" Type="http://schemas.openxmlformats.org/officeDocument/2006/relationships/image" Target="../media/image7.png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12" Type="http://schemas.microsoft.com/office/2007/relationships/diagramDrawing" Target="../diagrams/drawing1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6" Type="http://schemas.openxmlformats.org/officeDocument/2006/relationships/slide" Target="slide10.xml"/><Relationship Id="rId1" Type="http://schemas.openxmlformats.org/officeDocument/2006/relationships/vmlDrawing" Target="../drawings/vmlDrawing5.vml"/><Relationship Id="rId6" Type="http://schemas.openxmlformats.org/officeDocument/2006/relationships/diagramColors" Target="../diagrams/colors13.xml"/><Relationship Id="rId11" Type="http://schemas.openxmlformats.org/officeDocument/2006/relationships/diagramColors" Target="../diagrams/colors14.xml"/><Relationship Id="rId5" Type="http://schemas.openxmlformats.org/officeDocument/2006/relationships/diagramQuickStyle" Target="../diagrams/quickStyle13.xml"/><Relationship Id="rId15" Type="http://schemas.openxmlformats.org/officeDocument/2006/relationships/oleObject" Target="../embeddings/oleObject5.bin"/><Relationship Id="rId10" Type="http://schemas.openxmlformats.org/officeDocument/2006/relationships/diagramQuickStyle" Target="../diagrams/quickStyle14.xml"/><Relationship Id="rId4" Type="http://schemas.openxmlformats.org/officeDocument/2006/relationships/diagramLayout" Target="../diagrams/layout13.xml"/><Relationship Id="rId9" Type="http://schemas.openxmlformats.org/officeDocument/2006/relationships/diagramLayout" Target="../diagrams/layout14.xml"/><Relationship Id="rId1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6.xml"/><Relationship Id="rId13" Type="http://schemas.openxmlformats.org/officeDocument/2006/relationships/image" Target="../media/image9.wmf"/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12" Type="http://schemas.microsoft.com/office/2007/relationships/diagramDrawing" Target="../diagrams/drawing16.xm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5.png"/><Relationship Id="rId1" Type="http://schemas.openxmlformats.org/officeDocument/2006/relationships/vmlDrawing" Target="../drawings/vmlDrawing6.vml"/><Relationship Id="rId6" Type="http://schemas.openxmlformats.org/officeDocument/2006/relationships/diagramColors" Target="../diagrams/colors15.xml"/><Relationship Id="rId11" Type="http://schemas.openxmlformats.org/officeDocument/2006/relationships/diagramColors" Target="../diagrams/colors16.xml"/><Relationship Id="rId5" Type="http://schemas.openxmlformats.org/officeDocument/2006/relationships/diagramQuickStyle" Target="../diagrams/quickStyle15.xml"/><Relationship Id="rId15" Type="http://schemas.openxmlformats.org/officeDocument/2006/relationships/slide" Target="slide10.xml"/><Relationship Id="rId10" Type="http://schemas.openxmlformats.org/officeDocument/2006/relationships/diagramQuickStyle" Target="../diagrams/quickStyle16.xml"/><Relationship Id="rId4" Type="http://schemas.openxmlformats.org/officeDocument/2006/relationships/diagramLayout" Target="../diagrams/layout15.xml"/><Relationship Id="rId9" Type="http://schemas.openxmlformats.org/officeDocument/2006/relationships/diagramLayout" Target="../diagrams/layout16.xml"/><Relationship Id="rId1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5925" y="5638800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Objekt 13"/>
          <p:cNvGraphicFramePr>
            <a:graphicFrameLocks noChangeAspect="1"/>
          </p:cNvGraphicFramePr>
          <p:nvPr/>
        </p:nvGraphicFramePr>
        <p:xfrm>
          <a:off x="300038" y="273050"/>
          <a:ext cx="8666162" cy="5964238"/>
        </p:xfrm>
        <a:graphic>
          <a:graphicData uri="http://schemas.openxmlformats.org/presentationml/2006/ole">
            <p:oleObj spid="_x0000_s1026" name="Dokument" r:id="rId5" imgW="6238662" imgH="4294136" progId="Word.Document.12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Kolmost vektorů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62892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Kolmost vektorů</a:t>
            </a:r>
          </a:p>
          <a:p>
            <a:pPr marL="342900" indent="-342900">
              <a:spcAft>
                <a:spcPts val="1200"/>
              </a:spcAft>
            </a:pPr>
            <a:r>
              <a:rPr lang="cs-CZ" dirty="0" smtClean="0"/>
              <a:t>Je-li </a:t>
            </a:r>
            <a:r>
              <a:rPr lang="cs-CZ" dirty="0" smtClean="0"/>
              <a:t>skalární </a:t>
            </a:r>
            <a:r>
              <a:rPr lang="cs-CZ" dirty="0" smtClean="0"/>
              <a:t>součin dvou vektorů </a:t>
            </a:r>
            <a:r>
              <a:rPr lang="cs-CZ" b="1" dirty="0" smtClean="0"/>
              <a:t>u, v </a:t>
            </a:r>
            <a:r>
              <a:rPr lang="cs-CZ" dirty="0" smtClean="0"/>
              <a:t>roven nule, pak jsou tyto vektory kolmé.</a:t>
            </a:r>
          </a:p>
          <a:p>
            <a:pPr marL="342900" indent="-342900">
              <a:spcAft>
                <a:spcPts val="1200"/>
              </a:spcAft>
            </a:pPr>
            <a:r>
              <a:rPr lang="cs-CZ" dirty="0" smtClean="0"/>
              <a:t>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2347827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graphicFrame>
        <p:nvGraphicFramePr>
          <p:cNvPr id="59393" name="Object 1"/>
          <p:cNvGraphicFramePr>
            <a:graphicFrameLocks noChangeAspect="1"/>
          </p:cNvGraphicFramePr>
          <p:nvPr/>
        </p:nvGraphicFramePr>
        <p:xfrm>
          <a:off x="160586" y="1617725"/>
          <a:ext cx="1089025" cy="422275"/>
        </p:xfrm>
        <a:graphic>
          <a:graphicData uri="http://schemas.openxmlformats.org/presentationml/2006/ole">
            <p:oleObj spid="_x0000_s72706" name="Rovnice" r:id="rId15" imgW="457200" imgH="177480" progId="Equation.3">
              <p:embed/>
            </p:oleObj>
          </a:graphicData>
        </a:graphic>
      </p:graphicFrame>
      <p:sp>
        <p:nvSpPr>
          <p:cNvPr id="24" name="TextovéPole 23"/>
          <p:cNvSpPr txBox="1"/>
          <p:nvPr/>
        </p:nvSpPr>
        <p:spPr>
          <a:xfrm>
            <a:off x="201880" y="2755075"/>
            <a:ext cx="4545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Pro vektory </a:t>
            </a:r>
            <a:r>
              <a:rPr lang="cs-CZ" b="1" dirty="0" smtClean="0"/>
              <a:t>u</a:t>
            </a:r>
            <a:r>
              <a:rPr lang="cs-CZ" dirty="0" smtClean="0"/>
              <a:t>=(1;-3), </a:t>
            </a:r>
            <a:r>
              <a:rPr lang="cs-CZ" b="1" dirty="0" smtClean="0"/>
              <a:t>v</a:t>
            </a:r>
            <a:r>
              <a:rPr lang="cs-CZ" dirty="0" smtClean="0"/>
              <a:t>=(3;1) je skalární součin:</a:t>
            </a:r>
            <a:endParaRPr lang="cs-CZ" dirty="0"/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270267" y="3272539"/>
          <a:ext cx="4502150" cy="396875"/>
        </p:xfrm>
        <a:graphic>
          <a:graphicData uri="http://schemas.openxmlformats.org/presentationml/2006/ole">
            <p:oleObj spid="_x0000_s72707" name="Rovnice" r:id="rId16" imgW="2450880" imgH="215640" progId="Equation.3">
              <p:embed/>
            </p:oleObj>
          </a:graphicData>
        </a:graphic>
      </p:graphicFrame>
      <p:pic>
        <p:nvPicPr>
          <p:cNvPr id="72708" name="Picture 4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839691" y="2450214"/>
            <a:ext cx="228600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ovéPole 15"/>
          <p:cNvSpPr txBox="1"/>
          <p:nvPr/>
        </p:nvSpPr>
        <p:spPr>
          <a:xfrm>
            <a:off x="6528740" y="5152547"/>
            <a:ext cx="295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solidFill>
                  <a:srgbClr val="7030A0"/>
                </a:solidFill>
              </a:rPr>
              <a:t>u</a:t>
            </a:r>
            <a:endParaRPr lang="cs-CZ" sz="1600" b="1" dirty="0">
              <a:solidFill>
                <a:srgbClr val="7030A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932501" y="3941264"/>
            <a:ext cx="282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solidFill>
                  <a:srgbClr val="002060"/>
                </a:solidFill>
              </a:rPr>
              <a:t>v</a:t>
            </a:r>
            <a:endParaRPr lang="cs-CZ" sz="1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9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Vzájemná poloha dvou vektorů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62892"/>
            <a:ext cx="91440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Vzájemná poloha dvou vektorů</a:t>
            </a:r>
          </a:p>
          <a:p>
            <a:pPr>
              <a:spcBef>
                <a:spcPts val="1200"/>
              </a:spcBef>
            </a:pPr>
            <a:r>
              <a:rPr lang="cs-CZ" dirty="0" smtClean="0"/>
              <a:t>1)Pokud jsou vektory </a:t>
            </a:r>
            <a:r>
              <a:rPr lang="cs-CZ" b="1" dirty="0" smtClean="0"/>
              <a:t>u, v </a:t>
            </a:r>
            <a:r>
              <a:rPr lang="cs-CZ" dirty="0" smtClean="0"/>
              <a:t>lineárně </a:t>
            </a:r>
            <a:r>
              <a:rPr lang="cs-CZ" dirty="0" smtClean="0"/>
              <a:t>závislé, tj. </a:t>
            </a:r>
            <a:r>
              <a:rPr lang="cs-CZ" b="1" dirty="0" smtClean="0"/>
              <a:t>u=</a:t>
            </a:r>
            <a:r>
              <a:rPr lang="cs-CZ" b="1" i="1" dirty="0" smtClean="0"/>
              <a:t>k</a:t>
            </a:r>
            <a:r>
              <a:rPr lang="cs-CZ" b="1" dirty="0" smtClean="0"/>
              <a:t>.v</a:t>
            </a:r>
            <a:r>
              <a:rPr lang="cs-CZ" dirty="0" smtClean="0"/>
              <a:t>, tedy jeden je násobkem druhého, pak jsou  </a:t>
            </a:r>
          </a:p>
          <a:p>
            <a:r>
              <a:rPr lang="cs-CZ" dirty="0" smtClean="0">
                <a:solidFill>
                  <a:srgbClr val="953735"/>
                </a:solidFill>
              </a:rPr>
              <a:t>    rovnoběžné</a:t>
            </a:r>
            <a:r>
              <a:rPr lang="cs-CZ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cs-CZ" dirty="0" smtClean="0"/>
              <a:t>2)Pokud nejsou vektory </a:t>
            </a:r>
            <a:r>
              <a:rPr lang="cs-CZ" b="1" dirty="0" smtClean="0"/>
              <a:t>u, v </a:t>
            </a:r>
            <a:r>
              <a:rPr lang="cs-CZ" dirty="0" smtClean="0"/>
              <a:t>lineárně </a:t>
            </a:r>
            <a:r>
              <a:rPr lang="cs-CZ" dirty="0" smtClean="0"/>
              <a:t>závislé, tj. </a:t>
            </a:r>
            <a:r>
              <a:rPr lang="cs-CZ" b="1" dirty="0" smtClean="0"/>
              <a:t>u≠</a:t>
            </a:r>
            <a:r>
              <a:rPr lang="cs-CZ" b="1" i="1" dirty="0" smtClean="0"/>
              <a:t>k</a:t>
            </a:r>
            <a:r>
              <a:rPr lang="cs-CZ" b="1" dirty="0" smtClean="0"/>
              <a:t>.v</a:t>
            </a:r>
            <a:r>
              <a:rPr lang="cs-CZ" dirty="0" smtClean="0"/>
              <a:t>,</a:t>
            </a:r>
            <a:r>
              <a:rPr lang="cs-CZ" b="1" dirty="0" smtClean="0"/>
              <a:t> </a:t>
            </a:r>
            <a:r>
              <a:rPr lang="cs-CZ" dirty="0" smtClean="0"/>
              <a:t>jsou </a:t>
            </a:r>
            <a:r>
              <a:rPr lang="cs-CZ" dirty="0" smtClean="0">
                <a:solidFill>
                  <a:srgbClr val="953735"/>
                </a:solidFill>
              </a:rPr>
              <a:t>různoběžné.</a:t>
            </a:r>
          </a:p>
          <a:p>
            <a:pPr marL="800100" lvl="1" indent="-342900">
              <a:spcBef>
                <a:spcPts val="1200"/>
              </a:spcBef>
              <a:buAutoNum type="alphaLcParenR"/>
            </a:pPr>
            <a:r>
              <a:rPr lang="cs-CZ" dirty="0" smtClean="0"/>
              <a:t>Je-li jejich skalární součin roven </a:t>
            </a:r>
            <a:r>
              <a:rPr lang="cs-CZ" dirty="0" smtClean="0"/>
              <a:t>nule, tj. </a:t>
            </a:r>
            <a:r>
              <a:rPr lang="cs-CZ" b="1" dirty="0" smtClean="0"/>
              <a:t>u.v=0</a:t>
            </a:r>
            <a:r>
              <a:rPr lang="cs-CZ" dirty="0" smtClean="0"/>
              <a:t>, </a:t>
            </a:r>
            <a:r>
              <a:rPr lang="cs-CZ" dirty="0" smtClean="0"/>
              <a:t>jsou </a:t>
            </a:r>
            <a:r>
              <a:rPr lang="cs-CZ" dirty="0" smtClean="0">
                <a:solidFill>
                  <a:srgbClr val="953735"/>
                </a:solidFill>
              </a:rPr>
              <a:t>kolmé.</a:t>
            </a:r>
          </a:p>
          <a:p>
            <a:pPr marL="800100" lvl="1" indent="-342900">
              <a:spcBef>
                <a:spcPts val="1200"/>
              </a:spcBef>
              <a:buAutoNum type="alphaLcParenR"/>
            </a:pPr>
            <a:r>
              <a:rPr lang="cs-CZ" dirty="0" smtClean="0"/>
              <a:t>Není-li jejich skalární součin roven </a:t>
            </a:r>
            <a:r>
              <a:rPr lang="cs-CZ" dirty="0" smtClean="0"/>
              <a:t>nule, tj. </a:t>
            </a:r>
            <a:r>
              <a:rPr lang="cs-CZ" b="1" dirty="0" smtClean="0"/>
              <a:t>u.v ≠ </a:t>
            </a:r>
            <a:r>
              <a:rPr lang="cs-CZ" b="1" dirty="0" smtClean="0"/>
              <a:t>0</a:t>
            </a:r>
            <a:r>
              <a:rPr lang="cs-CZ" dirty="0" smtClean="0"/>
              <a:t>,</a:t>
            </a:r>
            <a:r>
              <a:rPr lang="cs-CZ" dirty="0" smtClean="0">
                <a:solidFill>
                  <a:srgbClr val="953735"/>
                </a:solidFill>
              </a:rPr>
              <a:t> </a:t>
            </a:r>
            <a:r>
              <a:rPr lang="cs-CZ" dirty="0" smtClean="0"/>
              <a:t>jsou</a:t>
            </a:r>
            <a:r>
              <a:rPr lang="cs-CZ" dirty="0" smtClean="0">
                <a:solidFill>
                  <a:srgbClr val="953735"/>
                </a:solidFill>
              </a:rPr>
              <a:t> různoběžné.</a:t>
            </a: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3392324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Příklady 2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32" name="Picture 10" descr="C:\Users\admin\AppData\Local\Microsoft\Windows\Temporary Internet Files\Content.IE5\955RGVQT\MC900441726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  <p:pic>
        <p:nvPicPr>
          <p:cNvPr id="14" name="Picture 6" descr="C:\Users\admin\AppData\Local\Microsoft\Windows\Temporary Internet Files\Content.IE5\9XXS0L7U\MC900441734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Určete vzájemnou polohu vektorů </a:t>
            </a:r>
            <a:r>
              <a:rPr lang="cs-CZ" b="1" dirty="0" smtClean="0"/>
              <a:t>u, v</a:t>
            </a:r>
            <a:r>
              <a:rPr lang="cs-CZ" dirty="0" smtClean="0"/>
              <a:t>: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=(2;1), </a:t>
            </a:r>
            <a:r>
              <a:rPr lang="cs-CZ" b="1" dirty="0" smtClean="0"/>
              <a:t>v</a:t>
            </a:r>
            <a:r>
              <a:rPr lang="cs-CZ" dirty="0" smtClean="0"/>
              <a:t>=(-4;-2)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=(-4;-1), </a:t>
            </a:r>
            <a:r>
              <a:rPr lang="cs-CZ" b="1" dirty="0" smtClean="0"/>
              <a:t>v</a:t>
            </a:r>
            <a:r>
              <a:rPr lang="cs-CZ" dirty="0" smtClean="0"/>
              <a:t>=(-2;-3)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=(2;1), </a:t>
            </a:r>
            <a:r>
              <a:rPr lang="cs-CZ" b="1" dirty="0" smtClean="0"/>
              <a:t>v</a:t>
            </a:r>
            <a:r>
              <a:rPr lang="cs-CZ" dirty="0" smtClean="0"/>
              <a:t>=(-1;2)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4221088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1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051907" y="1850651"/>
            <a:ext cx="288032" cy="288032"/>
          </a:xfrm>
          <a:prstGeom prst="rect">
            <a:avLst/>
          </a:prstGeom>
          <a:noFill/>
        </p:spPr>
      </p:pic>
      <p:pic>
        <p:nvPicPr>
          <p:cNvPr id="12" name="Picture 5" descr="C:\Users\admin\AppData\Local\Microsoft\Windows\Temporary Internet Files\Content.IE5\KKP3N0AU\MC900434859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146909" y="2349414"/>
            <a:ext cx="288032" cy="288032"/>
          </a:xfrm>
          <a:prstGeom prst="rect">
            <a:avLst/>
          </a:prstGeom>
          <a:noFill/>
        </p:spPr>
      </p:pic>
      <p:pic>
        <p:nvPicPr>
          <p:cNvPr id="14" name="Picture 5" descr="C:\Users\admin\AppData\Local\Microsoft\Windows\Temporary Internet Files\Content.IE5\KKP3N0AU\MC900434859[1].png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061802" y="3024329"/>
            <a:ext cx="288032" cy="288032"/>
          </a:xfrm>
          <a:prstGeom prst="rect">
            <a:avLst/>
          </a:prstGeom>
          <a:noFill/>
        </p:spPr>
      </p:pic>
      <p:pic>
        <p:nvPicPr>
          <p:cNvPr id="16" name="Picture 6" descr="C:\Users\admin\AppData\Local\Microsoft\Windows\Temporary Internet Files\Content.IE5\9XXS0L7U\MC900441734[1].png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Určete vzájemnou polohu vektorů </a:t>
            </a:r>
            <a:r>
              <a:rPr lang="cs-CZ" b="1" dirty="0" smtClean="0"/>
              <a:t>u, v</a:t>
            </a:r>
            <a:r>
              <a:rPr lang="cs-CZ" dirty="0" smtClean="0"/>
              <a:t>: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=(2;1), </a:t>
            </a:r>
            <a:r>
              <a:rPr lang="cs-CZ" b="1" dirty="0" smtClean="0"/>
              <a:t>v</a:t>
            </a:r>
            <a:r>
              <a:rPr lang="cs-CZ" dirty="0" smtClean="0"/>
              <a:t>=(-4;-2)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endParaRPr lang="cs-CZ" b="1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endParaRPr lang="cs-CZ" b="1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endParaRPr lang="cs-CZ" b="1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=(-4;-1), </a:t>
            </a:r>
            <a:r>
              <a:rPr lang="cs-CZ" b="1" dirty="0" smtClean="0"/>
              <a:t>v</a:t>
            </a:r>
            <a:r>
              <a:rPr lang="cs-CZ" dirty="0" smtClean="0"/>
              <a:t>=(-2;-3)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=(2;1), </a:t>
            </a:r>
            <a:r>
              <a:rPr lang="cs-CZ" b="1" dirty="0" smtClean="0"/>
              <a:t>v</a:t>
            </a:r>
            <a:r>
              <a:rPr lang="cs-CZ" dirty="0" smtClean="0"/>
              <a:t>=(-1;2)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5717379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2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82535" y="4142588"/>
            <a:ext cx="288032" cy="288032"/>
          </a:xfrm>
          <a:prstGeom prst="rect">
            <a:avLst/>
          </a:prstGeom>
          <a:noFill/>
        </p:spPr>
      </p:pic>
      <p:pic>
        <p:nvPicPr>
          <p:cNvPr id="14" name="Picture 5" descr="C:\Users\admin\AppData\Local\Microsoft\Windows\Temporary Internet Files\Content.IE5\KKP3N0AU\MC900434859[1].png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966799" y="4722501"/>
            <a:ext cx="288032" cy="288032"/>
          </a:xfrm>
          <a:prstGeom prst="rect">
            <a:avLst/>
          </a:prstGeom>
          <a:noFill/>
        </p:spPr>
      </p:pic>
      <p:pic>
        <p:nvPicPr>
          <p:cNvPr id="16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134995" y="1752960"/>
            <a:ext cx="465700" cy="322964"/>
          </a:xfrm>
          <a:prstGeom prst="rect">
            <a:avLst/>
          </a:prstGeom>
          <a:noFill/>
        </p:spPr>
      </p:pic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2892157" y="1828223"/>
          <a:ext cx="1614005" cy="974354"/>
        </p:xfrm>
        <a:graphic>
          <a:graphicData uri="http://schemas.openxmlformats.org/presentationml/2006/ole">
            <p:oleObj spid="_x0000_s73730" name="Rovnice" r:id="rId16" imgW="1091880" imgH="660240" progId="Equation.3">
              <p:embed/>
            </p:oleObj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6184651" y="1769423"/>
          <a:ext cx="941297" cy="1287080"/>
        </p:xfrm>
        <a:graphic>
          <a:graphicData uri="http://schemas.openxmlformats.org/presentationml/2006/ole">
            <p:oleObj spid="_x0000_s73731" name="Rovnice" r:id="rId17" imgW="622080" imgH="850680" progId="Equation.3">
              <p:embed/>
            </p:oleObj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4811815" y="1768516"/>
          <a:ext cx="971467" cy="1251698"/>
        </p:xfrm>
        <a:graphic>
          <a:graphicData uri="http://schemas.openxmlformats.org/presentationml/2006/ole">
            <p:oleObj spid="_x0000_s73732" name="Rovnice" r:id="rId18" imgW="660240" imgH="850680" progId="Equation.3">
              <p:embed/>
            </p:oleObj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4643252" y="3158837"/>
            <a:ext cx="3279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Vektory u, v jsou lineárně závislé.</a:t>
            </a:r>
          </a:p>
          <a:p>
            <a:r>
              <a:rPr lang="cs-CZ" dirty="0" smtClean="0"/>
              <a:t>Vektory jsou </a:t>
            </a:r>
            <a:r>
              <a:rPr lang="cs-CZ" dirty="0" smtClean="0">
                <a:solidFill>
                  <a:srgbClr val="C00000"/>
                </a:solidFill>
              </a:rPr>
              <a:t>rovnoběžné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20" name="Picture 6" descr="C:\Users\admin\AppData\Local\Microsoft\Windows\Temporary Internet Files\Content.IE5\9XXS0L7U\MC900441734[1].png">
            <a:hlinkClick r:id="rId19" action="ppaction://hlinksldjump"/>
          </p:cNvPr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Určete vzájemnou polohu vektorů </a:t>
            </a:r>
            <a:r>
              <a:rPr lang="cs-CZ" b="1" dirty="0" smtClean="0"/>
              <a:t>u, v</a:t>
            </a:r>
            <a:r>
              <a:rPr lang="cs-CZ" dirty="0" smtClean="0"/>
              <a:t>: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r>
              <a:rPr lang="cs-CZ" b="1" dirty="0" smtClean="0"/>
              <a:t>u</a:t>
            </a:r>
            <a:r>
              <a:rPr lang="cs-CZ" dirty="0" smtClean="0"/>
              <a:t>=(-4;-1), </a:t>
            </a:r>
            <a:r>
              <a:rPr lang="cs-CZ" b="1" dirty="0" smtClean="0"/>
              <a:t>v</a:t>
            </a:r>
            <a:r>
              <a:rPr lang="cs-CZ" dirty="0" smtClean="0"/>
              <a:t>=(-2;-3)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 startAt="2"/>
            </a:pPr>
            <a:endParaRPr lang="cs-CZ" b="1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 startAt="2"/>
            </a:pPr>
            <a:endParaRPr lang="cs-CZ" b="1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 startAt="2"/>
            </a:pPr>
            <a:endParaRPr lang="cs-CZ" b="1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 startAt="2"/>
            </a:pPr>
            <a:endParaRPr lang="cs-CZ" b="1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 startAt="2"/>
            </a:pPr>
            <a:endParaRPr lang="cs-CZ" b="1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 startAt="2"/>
            </a:pPr>
            <a:r>
              <a:rPr lang="cs-CZ" b="1" dirty="0" smtClean="0"/>
              <a:t>u</a:t>
            </a:r>
            <a:r>
              <a:rPr lang="cs-CZ" dirty="0" smtClean="0"/>
              <a:t>=(2;1), </a:t>
            </a:r>
            <a:r>
              <a:rPr lang="cs-CZ" b="1" dirty="0" smtClean="0"/>
              <a:t>v</a:t>
            </a:r>
            <a:r>
              <a:rPr lang="cs-CZ" dirty="0" smtClean="0"/>
              <a:t>=(-1;2)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5717379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2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35034" y="5258868"/>
            <a:ext cx="288032" cy="288032"/>
          </a:xfrm>
          <a:prstGeom prst="rect">
            <a:avLst/>
          </a:prstGeom>
          <a:noFill/>
        </p:spPr>
      </p:pic>
      <p:pic>
        <p:nvPicPr>
          <p:cNvPr id="16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253748" y="1752960"/>
            <a:ext cx="465700" cy="322964"/>
          </a:xfrm>
          <a:prstGeom prst="rect">
            <a:avLst/>
          </a:prstGeom>
          <a:noFill/>
        </p:spPr>
      </p:pic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552928" y="3279404"/>
          <a:ext cx="751077" cy="283194"/>
        </p:xfrm>
        <a:graphic>
          <a:graphicData uri="http://schemas.openxmlformats.org/presentationml/2006/ole">
            <p:oleObj spid="_x0000_s74754" name="Rovnice" r:id="rId15" imgW="469800" imgH="177480" progId="Equation.3">
              <p:embed/>
            </p:oleObj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495800" y="1808163"/>
          <a:ext cx="1114425" cy="1304925"/>
        </p:xfrm>
        <a:graphic>
          <a:graphicData uri="http://schemas.openxmlformats.org/presentationml/2006/ole">
            <p:oleObj spid="_x0000_s74755" name="Rovnice" r:id="rId16" imgW="736560" imgH="863280" progId="Equation.3">
              <p:embed/>
            </p:oleObj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3099171" y="1834696"/>
          <a:ext cx="1119188" cy="952500"/>
        </p:xfrm>
        <a:graphic>
          <a:graphicData uri="http://schemas.openxmlformats.org/presentationml/2006/ole">
            <p:oleObj spid="_x0000_s74756" name="Rovnice" r:id="rId17" imgW="761760" imgH="647640" progId="Equation.3">
              <p:embed/>
            </p:oleObj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4643252" y="3158837"/>
            <a:ext cx="3516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Vektory </a:t>
            </a:r>
            <a:r>
              <a:rPr lang="cs-CZ" b="1" dirty="0" smtClean="0"/>
              <a:t>u, v </a:t>
            </a:r>
            <a:r>
              <a:rPr lang="cs-CZ" dirty="0" smtClean="0"/>
              <a:t>nejsou lineárně závislé.</a:t>
            </a:r>
          </a:p>
          <a:p>
            <a:r>
              <a:rPr lang="cs-CZ" dirty="0" smtClean="0"/>
              <a:t>Vektory jsou </a:t>
            </a:r>
            <a:r>
              <a:rPr lang="cs-CZ" dirty="0" smtClean="0">
                <a:solidFill>
                  <a:srgbClr val="C00000"/>
                </a:solidFill>
              </a:rPr>
              <a:t>různoběžné</a:t>
            </a:r>
            <a:r>
              <a:rPr lang="cs-CZ" dirty="0" smtClean="0"/>
              <a:t>.</a:t>
            </a:r>
            <a:endParaRPr lang="cs-CZ" dirty="0"/>
          </a:p>
        </p:txBody>
      </p:sp>
      <p:graphicFrame>
        <p:nvGraphicFramePr>
          <p:cNvPr id="74757" name="Object 2"/>
          <p:cNvGraphicFramePr>
            <a:graphicFrameLocks noChangeAspect="1"/>
          </p:cNvGraphicFramePr>
          <p:nvPr/>
        </p:nvGraphicFramePr>
        <p:xfrm>
          <a:off x="3357460" y="3976894"/>
          <a:ext cx="2741613" cy="1041400"/>
        </p:xfrm>
        <a:graphic>
          <a:graphicData uri="http://schemas.openxmlformats.org/presentationml/2006/ole">
            <p:oleObj spid="_x0000_s74757" name="Rovnice" r:id="rId18" imgW="1739880" imgH="660240" progId="Equation.3">
              <p:embed/>
            </p:oleObj>
          </a:graphicData>
        </a:graphic>
      </p:graphicFrame>
      <p:pic>
        <p:nvPicPr>
          <p:cNvPr id="20" name="Picture 6" descr="C:\Users\admin\AppData\Local\Microsoft\Windows\Temporary Internet Files\Content.IE5\9XXS0L7U\MC900441734[1].png">
            <a:hlinkClick r:id="rId19" action="ppaction://hlinksldjump"/>
          </p:cNvPr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Určete vzájemnou polohu vektorů </a:t>
            </a:r>
            <a:r>
              <a:rPr lang="cs-CZ" b="1" dirty="0" smtClean="0"/>
              <a:t>u, v</a:t>
            </a:r>
            <a:r>
              <a:rPr lang="cs-CZ" dirty="0" smtClean="0"/>
              <a:t>: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3"/>
            </a:pPr>
            <a:r>
              <a:rPr lang="cs-CZ" b="1" dirty="0" smtClean="0"/>
              <a:t>u</a:t>
            </a:r>
            <a:r>
              <a:rPr lang="cs-CZ" dirty="0" smtClean="0"/>
              <a:t>=(2;1), </a:t>
            </a:r>
            <a:r>
              <a:rPr lang="cs-CZ" b="1" dirty="0" smtClean="0"/>
              <a:t>v</a:t>
            </a:r>
            <a:r>
              <a:rPr lang="cs-CZ" dirty="0" smtClean="0"/>
              <a:t>=(-1;2)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5717379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6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34995" y="1752960"/>
            <a:ext cx="465700" cy="322964"/>
          </a:xfrm>
          <a:prstGeom prst="rect">
            <a:avLst/>
          </a:prstGeom>
          <a:noFill/>
        </p:spPr>
      </p:pic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552928" y="3279404"/>
          <a:ext cx="751077" cy="283194"/>
        </p:xfrm>
        <a:graphic>
          <a:graphicData uri="http://schemas.openxmlformats.org/presentationml/2006/ole">
            <p:oleObj spid="_x0000_s75778" name="Rovnice" r:id="rId14" imgW="469800" imgH="177480" progId="Equation.3">
              <p:embed/>
            </p:oleObj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629150" y="1817688"/>
          <a:ext cx="846138" cy="1285875"/>
        </p:xfrm>
        <a:graphic>
          <a:graphicData uri="http://schemas.openxmlformats.org/presentationml/2006/ole">
            <p:oleObj spid="_x0000_s75779" name="Rovnice" r:id="rId15" imgW="558720" imgH="850680" progId="Equation.3">
              <p:embed/>
            </p:oleObj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3325813" y="1965325"/>
          <a:ext cx="950912" cy="952500"/>
        </p:xfrm>
        <a:graphic>
          <a:graphicData uri="http://schemas.openxmlformats.org/presentationml/2006/ole">
            <p:oleObj spid="_x0000_s75780" name="Rovnice" r:id="rId16" imgW="647640" imgH="647640" progId="Equation.3">
              <p:embed/>
            </p:oleObj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4643252" y="3158837"/>
            <a:ext cx="3516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Vektory </a:t>
            </a:r>
            <a:r>
              <a:rPr lang="cs-CZ" b="1" dirty="0" smtClean="0"/>
              <a:t>u, v </a:t>
            </a:r>
            <a:r>
              <a:rPr lang="cs-CZ" dirty="0" smtClean="0"/>
              <a:t>nejsou lineárně závislé.</a:t>
            </a:r>
          </a:p>
          <a:p>
            <a:r>
              <a:rPr lang="cs-CZ" dirty="0" smtClean="0"/>
              <a:t>Vektory jsou </a:t>
            </a:r>
            <a:r>
              <a:rPr lang="cs-CZ" dirty="0" smtClean="0">
                <a:solidFill>
                  <a:srgbClr val="C00000"/>
                </a:solidFill>
              </a:rPr>
              <a:t>různoběžné</a:t>
            </a:r>
            <a:r>
              <a:rPr lang="cs-CZ" dirty="0" smtClean="0"/>
              <a:t>.</a:t>
            </a:r>
            <a:endParaRPr lang="cs-CZ" dirty="0"/>
          </a:p>
        </p:txBody>
      </p:sp>
      <p:graphicFrame>
        <p:nvGraphicFramePr>
          <p:cNvPr id="74757" name="Object 2"/>
          <p:cNvGraphicFramePr>
            <a:graphicFrameLocks noChangeAspect="1"/>
          </p:cNvGraphicFramePr>
          <p:nvPr/>
        </p:nvGraphicFramePr>
        <p:xfrm>
          <a:off x="3508375" y="3797300"/>
          <a:ext cx="2439988" cy="1401763"/>
        </p:xfrm>
        <a:graphic>
          <a:graphicData uri="http://schemas.openxmlformats.org/presentationml/2006/ole">
            <p:oleObj spid="_x0000_s75781" name="Rovnice" r:id="rId17" imgW="1549080" imgH="888840" progId="Equation.3">
              <p:embed/>
            </p:oleObj>
          </a:graphicData>
        </a:graphic>
      </p:graphicFrame>
      <p:pic>
        <p:nvPicPr>
          <p:cNvPr id="20" name="Picture 6" descr="C:\Users\admin\AppData\Local\Microsoft\Windows\Temporary Internet Files\Content.IE5\9XXS0L7U\MC900441734[1].png">
            <a:hlinkClick r:id="rId18" action="ppaction://hlinksldjump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Odchylka dvou vektorů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Skupina 16"/>
          <p:cNvGrpSpPr/>
          <p:nvPr/>
        </p:nvGrpSpPr>
        <p:grpSpPr>
          <a:xfrm>
            <a:off x="3004826" y="2493631"/>
            <a:ext cx="3371850" cy="3343275"/>
            <a:chOff x="5130510" y="2493632"/>
            <a:chExt cx="3371850" cy="3343275"/>
          </a:xfrm>
        </p:grpSpPr>
        <p:pic>
          <p:nvPicPr>
            <p:cNvPr id="7680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30510" y="2493632"/>
              <a:ext cx="3371850" cy="3343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Oblouk 15"/>
            <p:cNvSpPr/>
            <p:nvPr/>
          </p:nvSpPr>
          <p:spPr>
            <a:xfrm rot="18329479">
              <a:off x="6329549" y="4405743"/>
              <a:ext cx="463138" cy="356259"/>
            </a:xfrm>
            <a:prstGeom prst="arc">
              <a:avLst>
                <a:gd name="adj1" fmla="val 12152326"/>
                <a:gd name="adj2" fmla="val 20997078"/>
              </a:avLst>
            </a:prstGeom>
            <a:noFill/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8" name="TextovéPole 17"/>
          <p:cNvSpPr txBox="1"/>
          <p:nvPr/>
        </p:nvSpPr>
        <p:spPr>
          <a:xfrm>
            <a:off x="0" y="66289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Odchylka dvou vektorů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2418547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Příklady 3,4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32" name="Picture 10" descr="C:\Users\admin\AppData\Local\Microsoft\Windows\Temporary Internet Files\Content.IE5\955RGVQT\MC900441726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  <p:pic>
        <p:nvPicPr>
          <p:cNvPr id="14" name="Picture 6" descr="C:\Users\admin\AppData\Local\Microsoft\Windows\Temporary Internet Files\Content.IE5\9XXS0L7U\MC900441734[1].png">
            <a:hlinkClick r:id="rId14" action="ppaction://hlinkpres?slideindex=3&amp;slidetitle=Parametrická rovnice přímky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sp>
        <p:nvSpPr>
          <p:cNvPr id="12" name="TextovéPole 11"/>
          <p:cNvSpPr txBox="1"/>
          <p:nvPr/>
        </p:nvSpPr>
        <p:spPr>
          <a:xfrm>
            <a:off x="4806818" y="3596880"/>
            <a:ext cx="295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solidFill>
                  <a:srgbClr val="7030A0"/>
                </a:solidFill>
              </a:rPr>
              <a:t>u</a:t>
            </a:r>
            <a:endParaRPr lang="cs-CZ" sz="1600" b="1" dirty="0">
              <a:solidFill>
                <a:srgbClr val="7030A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3666788" y="4962542"/>
            <a:ext cx="282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solidFill>
                  <a:srgbClr val="002060"/>
                </a:solidFill>
              </a:rPr>
              <a:t>v</a:t>
            </a:r>
            <a:endParaRPr lang="cs-CZ" sz="1600" b="1" dirty="0">
              <a:solidFill>
                <a:srgbClr val="002060"/>
              </a:solidFill>
            </a:endParaRP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76803" name="Picture 3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20739" y="4156364"/>
            <a:ext cx="190005" cy="343471"/>
          </a:xfrm>
          <a:prstGeom prst="rect">
            <a:avLst/>
          </a:prstGeom>
          <a:noFill/>
        </p:spPr>
      </p:pic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68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76809" name="Picture 9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7589" y="1128156"/>
            <a:ext cx="1943100" cy="82867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utoUpdateAnimBg="0"/>
      <p:bldP spid="12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Analytická geometrie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v rovině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Skalární součin, kolmost vektorů, vzájemná poloha dvou vektorů a úhel dvou </a:t>
            </a:r>
            <a:r>
              <a:rPr lang="cs-CZ" sz="2400" dirty="0" smtClean="0"/>
              <a:t>vektorů </a:t>
            </a:r>
            <a:endParaRPr lang="cs-CZ" sz="2400" dirty="0"/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Přímá spojovací čára 9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3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Vypočítejte úhel dvou vektorů </a:t>
            </a:r>
            <a:r>
              <a:rPr lang="cs-CZ" b="1" dirty="0" smtClean="0"/>
              <a:t>u, v</a:t>
            </a:r>
            <a:r>
              <a:rPr lang="cs-CZ" dirty="0" smtClean="0"/>
              <a:t>: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=(2;1), </a:t>
            </a:r>
            <a:r>
              <a:rPr lang="cs-CZ" b="1" dirty="0" smtClean="0"/>
              <a:t>v</a:t>
            </a:r>
            <a:r>
              <a:rPr lang="cs-CZ" dirty="0" smtClean="0"/>
              <a:t>=(1;-2)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=(-2;-1), </a:t>
            </a:r>
            <a:r>
              <a:rPr lang="cs-CZ" b="1" dirty="0" smtClean="0"/>
              <a:t>v</a:t>
            </a:r>
            <a:r>
              <a:rPr lang="cs-CZ" dirty="0" smtClean="0"/>
              <a:t>=(1;3)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4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Určete velikost vnitřních úhlů v trojúhelníku ABC, kde A[2;5],B[-4;2],C[9;-3].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4506096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1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051907" y="1850651"/>
            <a:ext cx="288032" cy="288032"/>
          </a:xfrm>
          <a:prstGeom prst="rect">
            <a:avLst/>
          </a:prstGeom>
          <a:noFill/>
        </p:spPr>
      </p:pic>
      <p:pic>
        <p:nvPicPr>
          <p:cNvPr id="15" name="Picture 5" descr="C:\Users\admin\AppData\Local\Microsoft\Windows\Temporary Internet Files\Content.IE5\KKP3N0AU\MC900434859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146909" y="2349414"/>
            <a:ext cx="288032" cy="288032"/>
          </a:xfrm>
          <a:prstGeom prst="rect">
            <a:avLst/>
          </a:prstGeom>
          <a:noFill/>
        </p:spPr>
      </p:pic>
      <p:pic>
        <p:nvPicPr>
          <p:cNvPr id="12" name="Picture 6" descr="C:\Users\admin\AppData\Local\Microsoft\Windows\Temporary Internet Files\Content.IE5\9XXS0L7U\MC900441734[1].png">
            <a:hlinkClick r:id="rId14" action="ppaction://hlinkpres?slideindex=3&amp;slidetitle=Parametrická rovnice přímky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pic>
        <p:nvPicPr>
          <p:cNvPr id="14" name="Picture 5" descr="C:\Users\admin\AppData\Local\Microsoft\Windows\Temporary Internet Files\Content.IE5\KKP3N0AU\MC900434859[1].png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120690" y="3523092"/>
            <a:ext cx="288032" cy="28803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3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Vypočítejte úhel dvou vektorů </a:t>
            </a:r>
            <a:r>
              <a:rPr lang="cs-CZ" b="1" dirty="0" smtClean="0"/>
              <a:t>u, v</a:t>
            </a:r>
            <a:r>
              <a:rPr lang="cs-CZ" dirty="0" smtClean="0"/>
              <a:t>: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=(2;1), </a:t>
            </a:r>
            <a:r>
              <a:rPr lang="cs-CZ" b="1" dirty="0" smtClean="0"/>
              <a:t>v</a:t>
            </a:r>
            <a:r>
              <a:rPr lang="cs-CZ" dirty="0" smtClean="0"/>
              <a:t>=(1;-2)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=(-2;-1), </a:t>
            </a:r>
            <a:r>
              <a:rPr lang="cs-CZ" b="1" dirty="0" smtClean="0"/>
              <a:t>v</a:t>
            </a:r>
            <a:r>
              <a:rPr lang="cs-CZ" dirty="0" smtClean="0"/>
              <a:t>=(1;3)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4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Určete velikost vnitřních úhlů v trojúhelníku ABC, kde A[2;5],B[-4;2],C[9;-3].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6168640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2" name="Picture 5" descr="C:\Users\admin\AppData\Local\Microsoft\Windows\Temporary Internet Files\Content.IE5\KKP3N0AU\MC900434859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099408" y="4665102"/>
            <a:ext cx="288032" cy="288032"/>
          </a:xfrm>
          <a:prstGeom prst="rect">
            <a:avLst/>
          </a:prstGeom>
          <a:noFill/>
        </p:spPr>
      </p:pic>
      <p:pic>
        <p:nvPicPr>
          <p:cNvPr id="1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218122" y="1824212"/>
            <a:ext cx="465700" cy="322964"/>
          </a:xfrm>
          <a:prstGeom prst="rect">
            <a:avLst/>
          </a:prstGeom>
          <a:noFill/>
        </p:spPr>
      </p:pic>
      <p:graphicFrame>
        <p:nvGraphicFramePr>
          <p:cNvPr id="83970" name="Object 5"/>
          <p:cNvGraphicFramePr>
            <a:graphicFrameLocks noChangeAspect="1"/>
          </p:cNvGraphicFramePr>
          <p:nvPr/>
        </p:nvGraphicFramePr>
        <p:xfrm>
          <a:off x="2937061" y="1713964"/>
          <a:ext cx="4081462" cy="2243138"/>
        </p:xfrm>
        <a:graphic>
          <a:graphicData uri="http://schemas.openxmlformats.org/presentationml/2006/ole">
            <p:oleObj spid="_x0000_s83970" name="Rovnice" r:id="rId16" imgW="2590560" imgH="1422360" progId="Equation.3">
              <p:embed/>
            </p:oleObj>
          </a:graphicData>
        </a:graphic>
      </p:graphicFrame>
      <p:pic>
        <p:nvPicPr>
          <p:cNvPr id="15" name="Picture 6" descr="C:\Users\admin\AppData\Local\Microsoft\Windows\Temporary Internet Files\Content.IE5\9XXS0L7U\MC900441734[1].png">
            <a:hlinkClick r:id="rId17" action="ppaction://hlinkpres?slideindex=3&amp;slidetitle=Parametrická rovnice přímky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pic>
        <p:nvPicPr>
          <p:cNvPr id="17" name="Picture 5" descr="C:\Users\admin\AppData\Local\Microsoft\Windows\Temporary Internet Files\Content.IE5\KKP3N0AU\MC900434859[1].png">
            <a:hlinkClick r:id="rId19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32567" y="5743777"/>
            <a:ext cx="288032" cy="28803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9725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3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Vypočítejte úhel dvou vektorů </a:t>
            </a:r>
            <a:r>
              <a:rPr lang="cs-CZ" b="1" dirty="0" smtClean="0"/>
              <a:t>u, v</a:t>
            </a:r>
            <a:r>
              <a:rPr lang="cs-CZ" dirty="0" smtClean="0"/>
              <a:t>: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r>
              <a:rPr lang="cs-CZ" b="1" dirty="0" smtClean="0"/>
              <a:t>u</a:t>
            </a:r>
            <a:r>
              <a:rPr lang="cs-CZ" dirty="0" smtClean="0"/>
              <a:t>=(-2;-1), </a:t>
            </a:r>
            <a:r>
              <a:rPr lang="cs-CZ" b="1" dirty="0" smtClean="0"/>
              <a:t>v</a:t>
            </a:r>
            <a:r>
              <a:rPr lang="cs-CZ" dirty="0" smtClean="0"/>
              <a:t>=(1;3)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endParaRPr lang="cs-CZ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Určete velikost vnitřních úhlů v trojúhelníku ABC, kde A[2;5],B[-4;2],C[9;-3].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6228017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1826" y="2346726"/>
            <a:ext cx="465700" cy="322964"/>
          </a:xfrm>
          <a:prstGeom prst="rect">
            <a:avLst/>
          </a:prstGeom>
          <a:noFill/>
        </p:spPr>
      </p:pic>
      <p:graphicFrame>
        <p:nvGraphicFramePr>
          <p:cNvPr id="83970" name="Object 5"/>
          <p:cNvGraphicFramePr>
            <a:graphicFrameLocks noChangeAspect="1"/>
          </p:cNvGraphicFramePr>
          <p:nvPr/>
        </p:nvGraphicFramePr>
        <p:xfrm>
          <a:off x="1247774" y="2274456"/>
          <a:ext cx="7461250" cy="3284538"/>
        </p:xfrm>
        <a:graphic>
          <a:graphicData uri="http://schemas.openxmlformats.org/presentationml/2006/ole">
            <p:oleObj spid="_x0000_s84994" name="Rovnice" r:id="rId14" imgW="4736880" imgH="2082600" progId="Equation.3">
              <p:embed/>
            </p:oleObj>
          </a:graphicData>
        </a:graphic>
      </p:graphicFrame>
      <p:pic>
        <p:nvPicPr>
          <p:cNvPr id="12" name="Picture 6" descr="C:\Users\admin\AppData\Local\Microsoft\Windows\Temporary Internet Files\Content.IE5\9XXS0L7U\MC900441734[1].png">
            <a:hlinkClick r:id="rId15" action="ppaction://hlinkpres?slideindex=3&amp;slidetitle=Parametrická rovnice přímky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pic>
        <p:nvPicPr>
          <p:cNvPr id="15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146420" y="5662629"/>
            <a:ext cx="288032" cy="28803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4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Určete velikost vnitřních úhlů v trojúhelníku ABC, kde A[2;5],B[-4;2],C[9;-3].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6061763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87043" name="Picture 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32509" y="1928194"/>
            <a:ext cx="6678658" cy="380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Oblouk 13"/>
          <p:cNvSpPr/>
          <p:nvPr/>
        </p:nvSpPr>
        <p:spPr>
          <a:xfrm rot="8482546">
            <a:off x="3135086" y="2280062"/>
            <a:ext cx="356260" cy="344384"/>
          </a:xfrm>
          <a:prstGeom prst="arc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3119533" y="2567440"/>
            <a:ext cx="316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solidFill>
                  <a:srgbClr val="C00000"/>
                </a:solidFill>
              </a:rPr>
              <a:t>α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1247239" y="3315586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β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5509025" y="4645622"/>
            <a:ext cx="287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γ</a:t>
            </a:r>
            <a:endParaRPr lang="cs-CZ" dirty="0"/>
          </a:p>
        </p:txBody>
      </p:sp>
      <p:grpSp>
        <p:nvGrpSpPr>
          <p:cNvPr id="27" name="Skupina 26"/>
          <p:cNvGrpSpPr/>
          <p:nvPr/>
        </p:nvGrpSpPr>
        <p:grpSpPr>
          <a:xfrm>
            <a:off x="890649" y="3360717"/>
            <a:ext cx="249382" cy="154379"/>
            <a:chOff x="890649" y="3360717"/>
            <a:chExt cx="249382" cy="154379"/>
          </a:xfrm>
        </p:grpSpPr>
        <p:cxnSp>
          <p:nvCxnSpPr>
            <p:cNvPr id="24" name="Přímá spojovací čára 23"/>
            <p:cNvCxnSpPr/>
            <p:nvPr/>
          </p:nvCxnSpPr>
          <p:spPr>
            <a:xfrm flipH="1">
              <a:off x="902525" y="3360717"/>
              <a:ext cx="71252" cy="154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Přímá spojovací čára 25"/>
            <p:cNvCxnSpPr/>
            <p:nvPr/>
          </p:nvCxnSpPr>
          <p:spPr>
            <a:xfrm flipH="1">
              <a:off x="890649" y="3515096"/>
              <a:ext cx="24938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Skupina 31"/>
          <p:cNvGrpSpPr/>
          <p:nvPr/>
        </p:nvGrpSpPr>
        <p:grpSpPr>
          <a:xfrm>
            <a:off x="5973288" y="4904509"/>
            <a:ext cx="225631" cy="296883"/>
            <a:chOff x="5973288" y="4904509"/>
            <a:chExt cx="225631" cy="296883"/>
          </a:xfrm>
        </p:grpSpPr>
        <p:cxnSp>
          <p:nvCxnSpPr>
            <p:cNvPr id="29" name="Přímá spojovací čára 28"/>
            <p:cNvCxnSpPr/>
            <p:nvPr/>
          </p:nvCxnSpPr>
          <p:spPr>
            <a:xfrm>
              <a:off x="5973288" y="5058888"/>
              <a:ext cx="225631" cy="1306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Přímá spojovací čára 30"/>
            <p:cNvCxnSpPr/>
            <p:nvPr/>
          </p:nvCxnSpPr>
          <p:spPr>
            <a:xfrm>
              <a:off x="6175169" y="4904509"/>
              <a:ext cx="23750" cy="2968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1" name="Picture 6" descr="C:\Users\admin\AppData\Local\Microsoft\Windows\Temporary Internet Files\Content.IE5\9XXS0L7U\MC900441734[1].png">
            <a:hlinkClick r:id="rId13" action="ppaction://hlinkpres?slideindex=3&amp;slidetitle=Parametrická rovnice přímky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Skupina 24"/>
          <p:cNvGrpSpPr/>
          <p:nvPr/>
        </p:nvGrpSpPr>
        <p:grpSpPr>
          <a:xfrm>
            <a:off x="4215740" y="3780744"/>
            <a:ext cx="4263242" cy="2263795"/>
            <a:chOff x="332509" y="1928194"/>
            <a:chExt cx="6678658" cy="3807587"/>
          </a:xfrm>
        </p:grpSpPr>
        <p:pic>
          <p:nvPicPr>
            <p:cNvPr id="87043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2509" y="1928194"/>
              <a:ext cx="6678658" cy="38075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Oblouk 13"/>
            <p:cNvSpPr/>
            <p:nvPr/>
          </p:nvSpPr>
          <p:spPr>
            <a:xfrm rot="8482546">
              <a:off x="3135086" y="2280062"/>
              <a:ext cx="356260" cy="344384"/>
            </a:xfrm>
            <a:prstGeom prst="arc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b="1" dirty="0">
                <a:solidFill>
                  <a:srgbClr val="C00000"/>
                </a:solidFill>
              </a:endParaRPr>
            </a:p>
          </p:txBody>
        </p:sp>
        <p:sp>
          <p:nvSpPr>
            <p:cNvPr id="15" name="Obdélník 14"/>
            <p:cNvSpPr/>
            <p:nvPr/>
          </p:nvSpPr>
          <p:spPr>
            <a:xfrm>
              <a:off x="3119533" y="2567440"/>
              <a:ext cx="3161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dirty="0" smtClean="0">
                  <a:solidFill>
                    <a:srgbClr val="C00000"/>
                  </a:solidFill>
                </a:rPr>
                <a:t>α</a:t>
              </a:r>
              <a:endParaRPr lang="cs-CZ" dirty="0">
                <a:solidFill>
                  <a:srgbClr val="C00000"/>
                </a:solidFill>
              </a:endParaRPr>
            </a:p>
          </p:txBody>
        </p:sp>
        <p:grpSp>
          <p:nvGrpSpPr>
            <p:cNvPr id="3" name="Skupina 26"/>
            <p:cNvGrpSpPr/>
            <p:nvPr/>
          </p:nvGrpSpPr>
          <p:grpSpPr>
            <a:xfrm>
              <a:off x="890649" y="3360717"/>
              <a:ext cx="249382" cy="154379"/>
              <a:chOff x="890649" y="3360717"/>
              <a:chExt cx="249382" cy="154379"/>
            </a:xfrm>
          </p:grpSpPr>
          <p:cxnSp>
            <p:nvCxnSpPr>
              <p:cNvPr id="24" name="Přímá spojovací čára 23"/>
              <p:cNvCxnSpPr/>
              <p:nvPr/>
            </p:nvCxnSpPr>
            <p:spPr>
              <a:xfrm flipH="1">
                <a:off x="902525" y="3360717"/>
                <a:ext cx="71252" cy="1543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Přímá spojovací čára 25"/>
              <p:cNvCxnSpPr/>
              <p:nvPr/>
            </p:nvCxnSpPr>
            <p:spPr>
              <a:xfrm flipH="1">
                <a:off x="890649" y="3515096"/>
                <a:ext cx="24938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" name="Skupina 31"/>
            <p:cNvGrpSpPr/>
            <p:nvPr/>
          </p:nvGrpSpPr>
          <p:grpSpPr>
            <a:xfrm>
              <a:off x="5973288" y="4904509"/>
              <a:ext cx="225631" cy="296883"/>
              <a:chOff x="5973288" y="4904509"/>
              <a:chExt cx="225631" cy="296883"/>
            </a:xfrm>
          </p:grpSpPr>
          <p:cxnSp>
            <p:nvCxnSpPr>
              <p:cNvPr id="29" name="Přímá spojovací čára 28"/>
              <p:cNvCxnSpPr/>
              <p:nvPr/>
            </p:nvCxnSpPr>
            <p:spPr>
              <a:xfrm>
                <a:off x="5973288" y="5058888"/>
                <a:ext cx="225631" cy="13062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Přímá spojovací čára 30"/>
              <p:cNvCxnSpPr/>
              <p:nvPr/>
            </p:nvCxnSpPr>
            <p:spPr>
              <a:xfrm>
                <a:off x="6175169" y="4904509"/>
                <a:ext cx="23750" cy="2968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TextovéPole 17"/>
          <p:cNvSpPr txBox="1"/>
          <p:nvPr/>
        </p:nvSpPr>
        <p:spPr>
          <a:xfrm>
            <a:off x="0" y="442559"/>
            <a:ext cx="91440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4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Určete velikost vnitřních úhlů v trojúhelníku ABC, kde A[2;5],B[-4;2],C[9;-3].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6061763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graphicFrame>
        <p:nvGraphicFramePr>
          <p:cNvPr id="87042" name="Object 5"/>
          <p:cNvGraphicFramePr>
            <a:graphicFrameLocks noChangeAspect="1"/>
          </p:cNvGraphicFramePr>
          <p:nvPr/>
        </p:nvGraphicFramePr>
        <p:xfrm>
          <a:off x="178130" y="4737988"/>
          <a:ext cx="1200150" cy="1041400"/>
        </p:xfrm>
        <a:graphic>
          <a:graphicData uri="http://schemas.openxmlformats.org/presentationml/2006/ole">
            <p:oleObj spid="_x0000_s88066" name="Rovnice" r:id="rId14" imgW="761760" imgH="660240" progId="Equation.3">
              <p:embed/>
            </p:oleObj>
          </a:graphicData>
        </a:graphic>
      </p:graphicFrame>
      <p:graphicFrame>
        <p:nvGraphicFramePr>
          <p:cNvPr id="88067" name="Object 5"/>
          <p:cNvGraphicFramePr>
            <a:graphicFrameLocks noChangeAspect="1"/>
          </p:cNvGraphicFramePr>
          <p:nvPr/>
        </p:nvGraphicFramePr>
        <p:xfrm>
          <a:off x="201881" y="1555194"/>
          <a:ext cx="5661025" cy="3324225"/>
        </p:xfrm>
        <a:graphic>
          <a:graphicData uri="http://schemas.openxmlformats.org/presentationml/2006/ole">
            <p:oleObj spid="_x0000_s88067" name="Rovnice" r:id="rId15" imgW="3593880" imgH="2108160" progId="Equation.3">
              <p:embed/>
            </p:oleObj>
          </a:graphicData>
        </a:graphic>
      </p:graphicFrame>
      <p:pic>
        <p:nvPicPr>
          <p:cNvPr id="27" name="Picture 6" descr="C:\Users\admin\AppData\Local\Microsoft\Windows\Temporary Internet Files\Content.IE5\9XXS0L7U\MC900441734[1].png">
            <a:hlinkClick r:id="rId16" action="ppaction://hlinkpres?slideindex=3&amp;slidetitle=Parametrická rovnice přímky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-304800" y="128781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Další hodina</a:t>
            </a:r>
            <a:endParaRPr lang="cs-CZ" dirty="0">
              <a:solidFill>
                <a:schemeClr val="accent1">
                  <a:lumMod val="50000"/>
                </a:schemeClr>
              </a:solidFill>
              <a:hlinkClick r:id="rId14" action="ppaction://hlinkpres?slideindex=1&amp;slidetitle=Analytická geometrie v rovině"/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852936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72" name="Picture 12" descr="C:\Users\admin\AppData\Local\Microsoft\Windows\Temporary Internet Files\Content.IE5\N5I9LVEK\MC900441932[1].wmf">
            <a:hlinkClick r:id="rId15" action="ppaction://hlinkpres?slideindex=2&amp;slidetitle=Analytická geometrie v rovině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flipH="1">
            <a:off x="5441813" y="1343025"/>
            <a:ext cx="1270274" cy="11144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Skalární součin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62892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Skalární součin</a:t>
            </a:r>
          </a:p>
          <a:p>
            <a:pPr marL="342900" indent="-342900">
              <a:spcAft>
                <a:spcPts val="1200"/>
              </a:spcAft>
            </a:pPr>
            <a:r>
              <a:rPr lang="cs-CZ" dirty="0" smtClean="0"/>
              <a:t>Skalárním součinem dvou vektorů </a:t>
            </a:r>
            <a:r>
              <a:rPr lang="cs-CZ" b="1" dirty="0" smtClean="0"/>
              <a:t>u, v </a:t>
            </a:r>
            <a:r>
              <a:rPr lang="cs-CZ" dirty="0" smtClean="0"/>
              <a:t>rozumíme číslo</a:t>
            </a:r>
          </a:p>
          <a:p>
            <a:pPr marL="342900" indent="-342900">
              <a:spcAft>
                <a:spcPts val="1200"/>
              </a:spcAft>
            </a:pPr>
            <a:r>
              <a:rPr lang="cs-CZ" dirty="0" smtClean="0"/>
              <a:t>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2347827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Příklady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graphicFrame>
        <p:nvGraphicFramePr>
          <p:cNvPr id="59393" name="Object 1"/>
          <p:cNvGraphicFramePr>
            <a:graphicFrameLocks noChangeAspect="1"/>
          </p:cNvGraphicFramePr>
          <p:nvPr/>
        </p:nvGraphicFramePr>
        <p:xfrm>
          <a:off x="226023" y="1596139"/>
          <a:ext cx="4806950" cy="514350"/>
        </p:xfrm>
        <a:graphic>
          <a:graphicData uri="http://schemas.openxmlformats.org/presentationml/2006/ole">
            <p:oleObj spid="_x0000_s59393" name="Rovnice" r:id="rId15" imgW="2019240" imgH="215640" progId="Equation.3">
              <p:embed/>
            </p:oleObj>
          </a:graphicData>
        </a:graphic>
      </p:graphicFrame>
      <p:sp>
        <p:nvSpPr>
          <p:cNvPr id="24" name="TextovéPole 23"/>
          <p:cNvSpPr txBox="1"/>
          <p:nvPr/>
        </p:nvSpPr>
        <p:spPr>
          <a:xfrm>
            <a:off x="201880" y="2755075"/>
            <a:ext cx="4484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Pro vektory </a:t>
            </a:r>
            <a:r>
              <a:rPr lang="cs-CZ" b="1" dirty="0" smtClean="0"/>
              <a:t>u</a:t>
            </a:r>
            <a:r>
              <a:rPr lang="cs-CZ" dirty="0" smtClean="0"/>
              <a:t>=(1;2), </a:t>
            </a:r>
            <a:r>
              <a:rPr lang="cs-CZ" b="1" dirty="0" smtClean="0"/>
              <a:t>v</a:t>
            </a:r>
            <a:r>
              <a:rPr lang="cs-CZ" dirty="0" smtClean="0"/>
              <a:t>=(3;2) je skalární součin:</a:t>
            </a:r>
            <a:endParaRPr lang="cs-CZ" dirty="0"/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301728" y="3236974"/>
          <a:ext cx="4129088" cy="396875"/>
        </p:xfrm>
        <a:graphic>
          <a:graphicData uri="http://schemas.openxmlformats.org/presentationml/2006/ole">
            <p:oleObj spid="_x0000_s59394" name="Rovnice" r:id="rId16" imgW="2247840" imgH="215640" progId="Equation.3">
              <p:embed/>
            </p:oleObj>
          </a:graphicData>
        </a:graphic>
      </p:graphicFrame>
      <p:pic>
        <p:nvPicPr>
          <p:cNvPr id="44" name="Picture 10" descr="C:\Users\admin\AppData\Local\Microsoft\Windows\Temporary Internet Files\Content.IE5\955RGVQT\MC900441726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9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Vypočtěte skalární součin vektorů </a:t>
            </a:r>
            <a:r>
              <a:rPr lang="cs-CZ" b="1" dirty="0" smtClean="0"/>
              <a:t>u, v</a:t>
            </a:r>
            <a:r>
              <a:rPr lang="cs-CZ" dirty="0" smtClean="0"/>
              <a:t>: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=(2;1), </a:t>
            </a:r>
            <a:r>
              <a:rPr lang="cs-CZ" b="1" dirty="0" smtClean="0"/>
              <a:t>v</a:t>
            </a:r>
            <a:r>
              <a:rPr lang="cs-CZ" dirty="0" smtClean="0"/>
              <a:t>=(-3;2)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=(-4;-1), </a:t>
            </a:r>
            <a:r>
              <a:rPr lang="cs-CZ" b="1" dirty="0" smtClean="0"/>
              <a:t>v</a:t>
            </a:r>
            <a:r>
              <a:rPr lang="cs-CZ" dirty="0" smtClean="0"/>
              <a:t>=(-2;-3)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=(0;1), </a:t>
            </a:r>
            <a:r>
              <a:rPr lang="cs-CZ" b="1" dirty="0" smtClean="0"/>
              <a:t>v</a:t>
            </a:r>
            <a:r>
              <a:rPr lang="cs-CZ" dirty="0" smtClean="0"/>
              <a:t>=(-1;2)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=(3;-1;2), </a:t>
            </a:r>
            <a:r>
              <a:rPr lang="cs-CZ" b="1" dirty="0" smtClean="0"/>
              <a:t>v</a:t>
            </a:r>
            <a:r>
              <a:rPr lang="cs-CZ" dirty="0" smtClean="0"/>
              <a:t>=(-2;4;3)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4221088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1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051907" y="1850651"/>
            <a:ext cx="288032" cy="288032"/>
          </a:xfrm>
          <a:prstGeom prst="rect">
            <a:avLst/>
          </a:prstGeom>
          <a:noFill/>
        </p:spPr>
      </p:pic>
      <p:pic>
        <p:nvPicPr>
          <p:cNvPr id="12" name="Picture 5" descr="C:\Users\admin\AppData\Local\Microsoft\Windows\Temporary Internet Files\Content.IE5\KKP3N0AU\MC900434859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146909" y="2349414"/>
            <a:ext cx="288032" cy="288032"/>
          </a:xfrm>
          <a:prstGeom prst="rect">
            <a:avLst/>
          </a:prstGeom>
          <a:noFill/>
        </p:spPr>
      </p:pic>
      <p:pic>
        <p:nvPicPr>
          <p:cNvPr id="14" name="Picture 5" descr="C:\Users\admin\AppData\Local\Microsoft\Windows\Temporary Internet Files\Content.IE5\KKP3N0AU\MC900434859[1].png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061802" y="3024329"/>
            <a:ext cx="288032" cy="288032"/>
          </a:xfrm>
          <a:prstGeom prst="rect">
            <a:avLst/>
          </a:prstGeom>
          <a:noFill/>
        </p:spPr>
      </p:pic>
      <p:pic>
        <p:nvPicPr>
          <p:cNvPr id="15" name="Picture 5" descr="C:\Users\admin\AppData\Local\Microsoft\Windows\Temporary Internet Files\Content.IE5\KKP3N0AU\MC900434859[1].png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380457" y="3580490"/>
            <a:ext cx="288032" cy="288032"/>
          </a:xfrm>
          <a:prstGeom prst="rect">
            <a:avLst/>
          </a:prstGeom>
          <a:noFill/>
        </p:spPr>
      </p:pic>
      <p:pic>
        <p:nvPicPr>
          <p:cNvPr id="17" name="Picture 6" descr="C:\Users\admin\AppData\Local\Microsoft\Windows\Temporary Internet Files\Content.IE5\9XXS0L7U\MC900441734[1].png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Vypočtěte skalární součin vektorů </a:t>
            </a:r>
            <a:r>
              <a:rPr lang="cs-CZ" b="1" dirty="0" smtClean="0"/>
              <a:t>u, v</a:t>
            </a:r>
            <a:r>
              <a:rPr lang="cs-CZ" dirty="0" smtClean="0"/>
              <a:t>: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=(2;1), </a:t>
            </a:r>
            <a:r>
              <a:rPr lang="cs-CZ" b="1" dirty="0" smtClean="0"/>
              <a:t>v</a:t>
            </a:r>
            <a:r>
              <a:rPr lang="cs-CZ" dirty="0" smtClean="0"/>
              <a:t>=(-3;2)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=(-4;-1), </a:t>
            </a:r>
            <a:r>
              <a:rPr lang="cs-CZ" b="1" dirty="0" smtClean="0"/>
              <a:t>v</a:t>
            </a:r>
            <a:r>
              <a:rPr lang="cs-CZ" dirty="0" smtClean="0"/>
              <a:t>=(-2;-3)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=(0;1), </a:t>
            </a:r>
            <a:r>
              <a:rPr lang="cs-CZ" b="1" dirty="0" smtClean="0"/>
              <a:t>v</a:t>
            </a:r>
            <a:r>
              <a:rPr lang="cs-CZ" dirty="0" smtClean="0"/>
              <a:t>=(-1;2)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/>
            </a:pPr>
            <a:r>
              <a:rPr lang="cs-CZ" b="1" dirty="0" smtClean="0"/>
              <a:t>u</a:t>
            </a:r>
            <a:r>
              <a:rPr lang="cs-CZ" dirty="0" smtClean="0"/>
              <a:t>=(3;-1;2), </a:t>
            </a:r>
            <a:r>
              <a:rPr lang="cs-CZ" b="1" dirty="0" smtClean="0"/>
              <a:t>v</a:t>
            </a:r>
            <a:r>
              <a:rPr lang="cs-CZ" dirty="0" smtClean="0"/>
              <a:t>=(-2;4;3)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4221088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2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46909" y="2349414"/>
            <a:ext cx="288032" cy="288032"/>
          </a:xfrm>
          <a:prstGeom prst="rect">
            <a:avLst/>
          </a:prstGeom>
          <a:noFill/>
        </p:spPr>
      </p:pic>
      <p:pic>
        <p:nvPicPr>
          <p:cNvPr id="14" name="Picture 5" descr="C:\Users\admin\AppData\Local\Microsoft\Windows\Temporary Internet Files\Content.IE5\KKP3N0AU\MC900434859[1].png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061802" y="3024329"/>
            <a:ext cx="288032" cy="288032"/>
          </a:xfrm>
          <a:prstGeom prst="rect">
            <a:avLst/>
          </a:prstGeom>
          <a:noFill/>
        </p:spPr>
      </p:pic>
      <p:pic>
        <p:nvPicPr>
          <p:cNvPr id="15" name="Picture 5" descr="C:\Users\admin\AppData\Local\Microsoft\Windows\Temporary Internet Files\Content.IE5\KKP3N0AU\MC900434859[1].png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380457" y="3580490"/>
            <a:ext cx="288032" cy="288032"/>
          </a:xfrm>
          <a:prstGeom prst="rect">
            <a:avLst/>
          </a:prstGeom>
          <a:noFill/>
        </p:spPr>
      </p:pic>
      <p:pic>
        <p:nvPicPr>
          <p:cNvPr id="16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134995" y="1752960"/>
            <a:ext cx="465700" cy="322964"/>
          </a:xfrm>
          <a:prstGeom prst="rect">
            <a:avLst/>
          </a:prstGeom>
          <a:noFill/>
        </p:spPr>
      </p:pic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2831790" y="1797690"/>
          <a:ext cx="5024437" cy="339725"/>
        </p:xfrm>
        <a:graphic>
          <a:graphicData uri="http://schemas.openxmlformats.org/presentationml/2006/ole">
            <p:oleObj spid="_x0000_s68610" name="Rovnice" r:id="rId17" imgW="3187440" imgH="215640" progId="Equation.3">
              <p:embed/>
            </p:oleObj>
          </a:graphicData>
        </a:graphic>
      </p:graphicFrame>
      <p:pic>
        <p:nvPicPr>
          <p:cNvPr id="17" name="Picture 6" descr="C:\Users\admin\AppData\Local\Microsoft\Windows\Temporary Internet Files\Content.IE5\9XXS0L7U\MC900441734[1].png">
            <a:hlinkClick r:id="rId18" action="ppaction://hlinksldjump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Vypočtěte skalární součin vektorů </a:t>
            </a:r>
            <a:r>
              <a:rPr lang="cs-CZ" b="1" dirty="0" smtClean="0"/>
              <a:t>u, v</a:t>
            </a:r>
            <a:r>
              <a:rPr lang="cs-CZ" dirty="0" smtClean="0"/>
              <a:t>: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r>
              <a:rPr lang="cs-CZ" b="1" dirty="0" smtClean="0"/>
              <a:t>u</a:t>
            </a:r>
            <a:r>
              <a:rPr lang="cs-CZ" dirty="0" smtClean="0"/>
              <a:t>=(-4;-1), </a:t>
            </a:r>
            <a:r>
              <a:rPr lang="cs-CZ" b="1" dirty="0" smtClean="0"/>
              <a:t>v</a:t>
            </a:r>
            <a:r>
              <a:rPr lang="cs-CZ" dirty="0" smtClean="0"/>
              <a:t>=(-2;-3)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 startAt="2"/>
            </a:pPr>
            <a:r>
              <a:rPr lang="cs-CZ" b="1" dirty="0" smtClean="0"/>
              <a:t>u</a:t>
            </a:r>
            <a:r>
              <a:rPr lang="cs-CZ" dirty="0" smtClean="0"/>
              <a:t>=(0;1), </a:t>
            </a:r>
            <a:r>
              <a:rPr lang="cs-CZ" b="1" dirty="0" smtClean="0"/>
              <a:t>v</a:t>
            </a:r>
            <a:r>
              <a:rPr lang="cs-CZ" dirty="0" smtClean="0"/>
              <a:t>=(-1;2)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 startAt="2"/>
            </a:pPr>
            <a:r>
              <a:rPr lang="cs-CZ" b="1" dirty="0" smtClean="0"/>
              <a:t>u</a:t>
            </a:r>
            <a:r>
              <a:rPr lang="cs-CZ" dirty="0" smtClean="0"/>
              <a:t>=(3;-1;2), </a:t>
            </a:r>
            <a:r>
              <a:rPr lang="cs-CZ" b="1" dirty="0" smtClean="0"/>
              <a:t>v</a:t>
            </a:r>
            <a:r>
              <a:rPr lang="cs-CZ" dirty="0" smtClean="0"/>
              <a:t>=(-2;4;3)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 startAt="2"/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4221088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2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46909" y="2349414"/>
            <a:ext cx="288032" cy="288032"/>
          </a:xfrm>
          <a:prstGeom prst="rect">
            <a:avLst/>
          </a:prstGeom>
          <a:noFill/>
        </p:spPr>
      </p:pic>
      <p:pic>
        <p:nvPicPr>
          <p:cNvPr id="14" name="Picture 5" descr="C:\Users\admin\AppData\Local\Microsoft\Windows\Temporary Internet Files\Content.IE5\KKP3N0AU\MC900434859[1].png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96192" y="3012454"/>
            <a:ext cx="288032" cy="288032"/>
          </a:xfrm>
          <a:prstGeom prst="rect">
            <a:avLst/>
          </a:prstGeom>
          <a:noFill/>
        </p:spPr>
      </p:pic>
      <p:pic>
        <p:nvPicPr>
          <p:cNvPr id="16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325000" y="1800461"/>
            <a:ext cx="465700" cy="322964"/>
          </a:xfrm>
          <a:prstGeom prst="rect">
            <a:avLst/>
          </a:prstGeom>
          <a:noFill/>
        </p:spPr>
      </p:pic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2882200" y="1806575"/>
          <a:ext cx="3022600" cy="320675"/>
        </p:xfrm>
        <a:graphic>
          <a:graphicData uri="http://schemas.openxmlformats.org/presentationml/2006/ole">
            <p:oleObj spid="_x0000_s69634" name="Rovnice" r:id="rId16" imgW="1917360" imgH="203040" progId="Equation.3">
              <p:embed/>
            </p:oleObj>
          </a:graphicData>
        </a:graphic>
      </p:graphicFrame>
      <p:pic>
        <p:nvPicPr>
          <p:cNvPr id="17" name="Picture 6" descr="C:\Users\admin\AppData\Local\Microsoft\Windows\Temporary Internet Files\Content.IE5\9XXS0L7U\MC900441734[1].png">
            <a:hlinkClick r:id="rId17" action="ppaction://hlinksldjump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Vypočtěte skalární součin vektorů </a:t>
            </a:r>
            <a:r>
              <a:rPr lang="cs-CZ" b="1" dirty="0" smtClean="0"/>
              <a:t>u, v</a:t>
            </a:r>
            <a:r>
              <a:rPr lang="cs-CZ" dirty="0" smtClean="0"/>
              <a:t>: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3"/>
            </a:pPr>
            <a:r>
              <a:rPr lang="cs-CZ" b="1" dirty="0" smtClean="0"/>
              <a:t>u</a:t>
            </a:r>
            <a:r>
              <a:rPr lang="cs-CZ" dirty="0" smtClean="0"/>
              <a:t>=(0;1), </a:t>
            </a:r>
            <a:r>
              <a:rPr lang="cs-CZ" b="1" dirty="0" smtClean="0"/>
              <a:t>v</a:t>
            </a:r>
            <a:r>
              <a:rPr lang="cs-CZ" dirty="0" smtClean="0"/>
              <a:t>=(-1;2)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lphaLcParenR" startAt="3"/>
            </a:pPr>
            <a:r>
              <a:rPr lang="cs-CZ" b="1" dirty="0" smtClean="0"/>
              <a:t>u</a:t>
            </a:r>
            <a:r>
              <a:rPr lang="cs-CZ" dirty="0" smtClean="0"/>
              <a:t>=(3;-1;2), </a:t>
            </a:r>
            <a:r>
              <a:rPr lang="cs-CZ" b="1" dirty="0" smtClean="0"/>
              <a:t>v</a:t>
            </a:r>
            <a:r>
              <a:rPr lang="cs-CZ" dirty="0" smtClean="0"/>
              <a:t>=(-2;4;3)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 startAt="3"/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4221088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2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15044" y="2373165"/>
            <a:ext cx="288032" cy="288032"/>
          </a:xfrm>
          <a:prstGeom prst="rect">
            <a:avLst/>
          </a:prstGeom>
          <a:noFill/>
        </p:spPr>
      </p:pic>
      <p:pic>
        <p:nvPicPr>
          <p:cNvPr id="16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325000" y="1800461"/>
            <a:ext cx="465700" cy="322964"/>
          </a:xfrm>
          <a:prstGeom prst="rect">
            <a:avLst/>
          </a:prstGeom>
          <a:noFill/>
        </p:spPr>
      </p:pic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373438" y="1806575"/>
          <a:ext cx="2041525" cy="320675"/>
        </p:xfrm>
        <a:graphic>
          <a:graphicData uri="http://schemas.openxmlformats.org/presentationml/2006/ole">
            <p:oleObj spid="_x0000_s70658" name="Rovnice" r:id="rId15" imgW="1295280" imgH="203040" progId="Equation.3">
              <p:embed/>
            </p:oleObj>
          </a:graphicData>
        </a:graphic>
      </p:graphicFrame>
      <p:pic>
        <p:nvPicPr>
          <p:cNvPr id="15" name="Picture 6" descr="C:\Users\admin\AppData\Local\Microsoft\Windows\Temporary Internet Files\Content.IE5\9XXS0L7U\MC900441734[1].png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Vypočtěte skalární součin vektorů </a:t>
            </a:r>
            <a:r>
              <a:rPr lang="cs-CZ" b="1" dirty="0" smtClean="0"/>
              <a:t>u, v</a:t>
            </a:r>
            <a:r>
              <a:rPr lang="cs-CZ" dirty="0" smtClean="0"/>
              <a:t>: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4"/>
            </a:pPr>
            <a:r>
              <a:rPr lang="cs-CZ" b="1" dirty="0" smtClean="0"/>
              <a:t>u</a:t>
            </a:r>
            <a:r>
              <a:rPr lang="cs-CZ" dirty="0" smtClean="0"/>
              <a:t>=(3;-1;2), </a:t>
            </a:r>
            <a:r>
              <a:rPr lang="cs-CZ" b="1" dirty="0" smtClean="0"/>
              <a:t>v</a:t>
            </a:r>
            <a:r>
              <a:rPr lang="cs-CZ" dirty="0" smtClean="0"/>
              <a:t>=(-2;4;3)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 startAt="4"/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4221088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6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86258" y="1788586"/>
            <a:ext cx="465700" cy="322964"/>
          </a:xfrm>
          <a:prstGeom prst="rect">
            <a:avLst/>
          </a:prstGeom>
          <a:noFill/>
        </p:spPr>
      </p:pic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195081" y="1831027"/>
          <a:ext cx="4443413" cy="320675"/>
        </p:xfrm>
        <a:graphic>
          <a:graphicData uri="http://schemas.openxmlformats.org/presentationml/2006/ole">
            <p:oleObj spid="_x0000_s71682" name="Rovnice" r:id="rId14" imgW="2819160" imgH="203040" progId="Equation.3">
              <p:embed/>
            </p:oleObj>
          </a:graphicData>
        </a:graphic>
      </p:graphicFrame>
      <p:pic>
        <p:nvPicPr>
          <p:cNvPr id="14" name="Picture 6" descr="C:\Users\admin\AppData\Local\Microsoft\Windows\Temporary Internet Files\Content.IE5\9XXS0L7U\MC900441734[1].png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1"/>
</p:tagLst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5023</TotalTime>
  <Words>1090</Words>
  <Application>Microsoft Office PowerPoint</Application>
  <PresentationFormat>Předvádění na obrazovce (4:3)</PresentationFormat>
  <Paragraphs>174</Paragraphs>
  <Slides>25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25</vt:i4>
      </vt:variant>
    </vt:vector>
  </HeadingPairs>
  <TitlesOfParts>
    <vt:vector size="29" baseType="lpstr">
      <vt:lpstr>Motiv sady Office</vt:lpstr>
      <vt:lpstr>Dokument aplikace Microsoft Office Word</vt:lpstr>
      <vt:lpstr>Rovnice</vt:lpstr>
      <vt:lpstr>Editor rovnic 3.0</vt:lpstr>
      <vt:lpstr>Snímek 1</vt:lpstr>
      <vt:lpstr>Analytická geometrie v rovině</vt:lpstr>
      <vt:lpstr>Skalární součin</vt:lpstr>
      <vt:lpstr>Snímek 4</vt:lpstr>
      <vt:lpstr>Snímek 5</vt:lpstr>
      <vt:lpstr>Snímek 6</vt:lpstr>
      <vt:lpstr>Snímek 7</vt:lpstr>
      <vt:lpstr>Snímek 8</vt:lpstr>
      <vt:lpstr>Snímek 9</vt:lpstr>
      <vt:lpstr>Kolmost vektorů</vt:lpstr>
      <vt:lpstr>Snímek 11</vt:lpstr>
      <vt:lpstr>Vzájemná poloha dvou vektorů</vt:lpstr>
      <vt:lpstr>Snímek 13</vt:lpstr>
      <vt:lpstr>Snímek 14</vt:lpstr>
      <vt:lpstr>Snímek 15</vt:lpstr>
      <vt:lpstr>Snímek 16</vt:lpstr>
      <vt:lpstr>Snímek 17</vt:lpstr>
      <vt:lpstr>Odchylka dvou vektorů</vt:lpstr>
      <vt:lpstr>Snímek 19</vt:lpstr>
      <vt:lpstr>Snímek 20</vt:lpstr>
      <vt:lpstr>Snímek 21</vt:lpstr>
      <vt:lpstr>Snímek 22</vt:lpstr>
      <vt:lpstr>Snímek 23</vt:lpstr>
      <vt:lpstr>Snímek 24</vt:lpstr>
      <vt:lpstr>Další hodina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Michaela Reifová</dc:creator>
  <cp:lastModifiedBy>lamic</cp:lastModifiedBy>
  <cp:revision>299</cp:revision>
  <dcterms:created xsi:type="dcterms:W3CDTF">2012-10-29T08:51:58Z</dcterms:created>
  <dcterms:modified xsi:type="dcterms:W3CDTF">2013-01-24T11:06:09Z</dcterms:modified>
</cp:coreProperties>
</file>