
<file path=[Content_Types].xml><?xml version="1.0" encoding="utf-8"?>
<Types xmlns="http://schemas.openxmlformats.org/package/2006/content-types">
  <Override PartName="/ppt/diagrams/colors22.xml" ContentType="application/vnd.openxmlformats-officedocument.drawingml.diagramColors+xml"/>
  <Override PartName="/ppt/diagrams/data35.xml" ContentType="application/vnd.openxmlformats-officedocument.drawingml.diagramData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Override PartName="/ppt/diagrams/drawing29.xml" ContentType="application/vnd.ms-office.drawingml.diagramDrawing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tableStyles.xml" ContentType="application/vnd.openxmlformats-officedocument.presentationml.tableStyles+xml"/>
  <Override PartName="/ppt/diagrams/layout17.xml" ContentType="application/vnd.openxmlformats-officedocument.drawingml.diagramLayout+xml"/>
  <Override PartName="/ppt/diagrams/layout28.xml" ContentType="application/vnd.openxmlformats-officedocument.drawingml.diagramLayout+xml"/>
  <Override PartName="/ppt/diagrams/quickStyle31.xml" ContentType="application/vnd.openxmlformats-officedocument.drawingml.diagramStyle+xml"/>
  <Override PartName="/ppt/diagrams/drawing32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diagrams/colors27.xml" ContentType="application/vnd.openxmlformats-officedocument.drawingml.diagramColors+xml"/>
  <Override PartName="/ppt/diagrams/data29.xml" ContentType="application/vnd.openxmlformats-officedocument.drawingml.diagramData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diagrams/layout31.xml" ContentType="application/vnd.openxmlformats-officedocument.drawingml.diagramLayout+xml"/>
  <Override PartName="/ppt/diagrams/colors3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Default Extension="bin" ContentType="application/vnd.openxmlformats-officedocument.oleObject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diagrams/data36.xml" ContentType="application/vnd.openxmlformats-officedocument.drawingml.diagramData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diagrams/colors30.xml" ContentType="application/vnd.openxmlformats-officedocument.drawingml.diagramColors+xml"/>
  <Override PartName="/ppt/diagrams/data32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diagrams/quickStyle29.xml" ContentType="application/vnd.openxmlformats-officedocument.drawingml.diagramStyle+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ppt/diagrams/layout29.xml" ContentType="application/vnd.openxmlformats-officedocument.drawingml.diagramLayout+xml"/>
  <Override PartName="/ppt/diagrams/quickStyle36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diagrams/drawing26.xml" ContentType="application/vnd.ms-office.drawingml.diagramDrawing+xml"/>
  <Override PartName="/ppt/diagrams/layout36.xml" ContentType="application/vnd.openxmlformats-officedocument.drawingml.diagram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drawing8.xml" ContentType="application/vnd.ms-office.drawingml.diagramDrawing+xml"/>
  <Override PartName="/ppt/diagrams/layout25.xml" ContentType="application/vnd.openxmlformats-officedocument.drawingml.diagramLayout+xml"/>
  <Override PartName="/ppt/diagrams/colors28.xml" ContentType="application/vnd.openxmlformats-officedocument.drawingml.diagramColors+xml"/>
  <Override PartName="/ppt/diagrams/quickStyle32.xml" ContentType="application/vnd.openxmlformats-officedocument.drawingml.diagramStyle+xml"/>
  <Override PartName="/ppt/diagrams/drawing3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layout32.xml" ContentType="application/vnd.openxmlformats-officedocument.drawingml.diagramLayout+xml"/>
  <Override PartName="/ppt/diagrams/colors35.xml" ContentType="application/vnd.openxmlformats-officedocument.drawingml.diagramColors+xml"/>
  <Override PartName="/ppt/diagrams/drawing4.xml" ContentType="application/vnd.ms-office.drawingml.diagramDrawing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diagrams/colors3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diagrams/data33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Default Extension="wmf" ContentType="image/x-wmf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quickStyle33.xml" ContentType="application/vnd.openxmlformats-officedocument.drawingml.diagramStyle+xml"/>
  <Override PartName="/ppt/diagrams/drawing34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layout26.xml" ContentType="application/vnd.openxmlformats-officedocument.drawingml.diagramLayout+xml"/>
  <Override PartName="/ppt/diagrams/colors29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diagrams/drawing30.xml" ContentType="application/vnd.ms-office.drawingml.diagramDrawing+xml"/>
  <Override PartName="/ppt/diagrams/layout33.xml" ContentType="application/vnd.openxmlformats-officedocument.drawingml.diagramLayout+xml"/>
  <Override PartName="/ppt/diagrams/colors36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diagrams/colors32.xml" ContentType="application/vnd.openxmlformats-officedocument.drawingml.diagramColors+xml"/>
  <Override PartName="/ppt/diagrams/data34.xml" ContentType="application/vnd.openxmlformats-officedocument.drawingml.diagramData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ata30.xml" ContentType="application/vnd.openxmlformats-officedocument.drawingml.diagramData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27.xml" ContentType="application/vnd.openxmlformats-officedocument.drawingml.diagramStyle+xml"/>
  <Override PartName="/ppt/diagrams/drawing28.xml" ContentType="application/vnd.ms-office.drawingml.diagramDrawing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quickStyle34.xml" ContentType="application/vnd.openxmlformats-officedocument.drawingml.diagramStyle+xml"/>
  <Override PartName="/ppt/diagrams/drawing35.xml" ContentType="application/vnd.ms-office.drawingml.diagramDrawing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24.xml" ContentType="application/vnd.ms-office.drawingml.diagramDrawing+xml"/>
  <Override PartName="/ppt/diagrams/layout34.xml" ContentType="application/vnd.openxmlformats-officedocument.drawingml.diagramLayout+xml"/>
  <Override PartName="/ppt/diagrams/drawing6.xml" ContentType="application/vnd.ms-office.drawingml.diagramDrawing+xml"/>
  <Override PartName="/ppt/diagrams/drawing20.xml" ContentType="application/vnd.ms-office.drawingml.diagramDrawing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diagrams/quickStyle30.xml" ContentType="application/vnd.openxmlformats-officedocument.drawingml.diagramStyle+xml"/>
  <Override PartName="/ppt/diagrams/drawing3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28.xml" ContentType="application/vnd.openxmlformats-officedocument.drawingml.diagramData+xml"/>
  <Override PartName="/ppt/diagrams/layout30.xml" ContentType="application/vnd.openxmlformats-officedocument.drawingml.diagramLayout+xml"/>
  <Override PartName="/ppt/diagrams/colors33.xml" ContentType="application/vnd.openxmlformats-officedocument.drawingml.diagramColors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theme/theme1.xml" ContentType="application/vnd.openxmlformats-officedocument.theme+xml"/>
  <Override PartName="/ppt/diagrams/data31.xml" ContentType="application/vnd.openxmlformats-officedocument.drawingml.diagramData+xml"/>
  <Default Extension="docx" ContentType="application/vnd.openxmlformats-officedocument.wordprocessingml.document"/>
  <Override PartName="/ppt/diagrams/data20.xml" ContentType="application/vnd.openxmlformats-officedocument.drawingml.diagramData+xml"/>
  <Override PartName="/ppt/diagrams/quickStyle35.xml" ContentType="application/vnd.openxmlformats-officedocument.drawingml.diagramStyle+xml"/>
  <Override PartName="/ppt/diagrams/drawing36.xml" ContentType="application/vnd.ms-office.drawingml.diagramDrawing+xml"/>
  <Override PartName="/ppt/slides/slide10.xml" ContentType="application/vnd.openxmlformats-officedocument.presentationml.slide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quickStyle24.xml" ContentType="application/vnd.openxmlformats-officedocument.drawingml.diagramStyle+xml"/>
  <Override PartName="/ppt/diagrams/drawing25.xml" ContentType="application/vnd.ms-office.drawingml.diagramDrawing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35.xml" ContentType="application/vnd.openxmlformats-officedocument.drawingml.diagramLayout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layout2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0" r:id="rId2"/>
    <p:sldId id="256" r:id="rId3"/>
    <p:sldId id="260" r:id="rId4"/>
    <p:sldId id="261" r:id="rId5"/>
    <p:sldId id="271" r:id="rId6"/>
    <p:sldId id="273" r:id="rId7"/>
    <p:sldId id="272" r:id="rId8"/>
    <p:sldId id="274" r:id="rId9"/>
    <p:sldId id="275" r:id="rId10"/>
    <p:sldId id="276" r:id="rId11"/>
    <p:sldId id="277" r:id="rId12"/>
    <p:sldId id="262" r:id="rId13"/>
    <p:sldId id="258" r:id="rId14"/>
    <p:sldId id="278" r:id="rId15"/>
    <p:sldId id="279" r:id="rId16"/>
    <p:sldId id="280" r:id="rId17"/>
    <p:sldId id="281" r:id="rId18"/>
    <p:sldId id="282" r:id="rId19"/>
    <p:sldId id="283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             </a:t>
          </a:r>
          <a:r>
            <a:rPr lang="cs-CZ" sz="1600" b="0" dirty="0" smtClean="0"/>
            <a:t>VOŠ a SZŠ Hradec Králové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4001567-FDDA-4141-BAFC-FCFF1FDF5E90}" type="presOf" srcId="{7DB70298-C570-4D9C-BB4A-9F44B9E719B3}" destId="{B7835B6C-8A71-4E19-8D22-F9AED554923A}" srcOrd="0" destOrd="0" presId="urn:microsoft.com/office/officeart/2005/8/layout/vList2"/>
    <dgm:cxn modelId="{7CA2F67C-4DC6-416F-AA1F-2386E57403B0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E1ED64C2-946D-4EBC-AEC4-9529E84A19A9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0FDC2AFA-1F85-437F-A809-FEE802028355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Vektor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766CFC0-AEEC-46C1-99C8-4795FAB63971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CD82517-1A72-4EB9-B51B-5D38EA5F3F65}" type="presOf" srcId="{7DB70298-C570-4D9C-BB4A-9F44B9E719B3}" destId="{B7835B6C-8A71-4E19-8D22-F9AED554923A}" srcOrd="0" destOrd="0" presId="urn:microsoft.com/office/officeart/2005/8/layout/vList2"/>
    <dgm:cxn modelId="{6DC4DC6A-52FB-4C28-A0F6-C7C825BD1726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9BF2CC7C-C4E4-4F3B-A358-48FE1437BF2A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Vektor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B2C08F8-7FE5-4AE0-9836-B988DF78B02D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43414A10-DD95-4E6B-B0FF-543BE1E3EF03}" type="presOf" srcId="{7DB70298-C570-4D9C-BB4A-9F44B9E719B3}" destId="{B7835B6C-8A71-4E19-8D22-F9AED554923A}" srcOrd="0" destOrd="0" presId="urn:microsoft.com/office/officeart/2005/8/layout/vList2"/>
    <dgm:cxn modelId="{B502F4B4-BAE9-44B0-8670-66FB851C9673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048D78F8-A2B6-4AC5-A7B1-6621D6BFD2D3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Vektor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9D3E8D6-7295-46A2-BE82-4FA36E4674BE}" type="presOf" srcId="{F59DDF83-C684-48EC-90BC-A76586B1D1A7}" destId="{882AA335-C09D-470F-930A-E571B0F45518}" srcOrd="0" destOrd="0" presId="urn:microsoft.com/office/officeart/2005/8/layout/vList2"/>
    <dgm:cxn modelId="{E4BB9613-00E0-4845-812B-DE0FAB70AE48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7FA75DE1-F878-48AF-8912-D1081056C16C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15CD79BF-6C1B-44DC-B90D-73663BA0411A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Vektor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283033EE-683B-4FC0-BC5A-11C51630ACD6}" type="presOf" srcId="{7DB70298-C570-4D9C-BB4A-9F44B9E719B3}" destId="{B7835B6C-8A71-4E19-8D22-F9AED554923A}" srcOrd="0" destOrd="0" presId="urn:microsoft.com/office/officeart/2005/8/layout/vList2"/>
    <dgm:cxn modelId="{4EEE43DC-B4BB-448E-B0C4-F67C317CB63B}" type="presOf" srcId="{F59DDF83-C684-48EC-90BC-A76586B1D1A7}" destId="{882AA335-C09D-470F-930A-E571B0F45518}" srcOrd="0" destOrd="0" presId="urn:microsoft.com/office/officeart/2005/8/layout/vList2"/>
    <dgm:cxn modelId="{8656CA15-B328-42F2-B6FD-C8D1108CD1CF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CCC5E65C-919F-425A-B953-C27D9F4578A1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Vektor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84CB2F1-6230-4818-9DF9-E846EB49E8D0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80063E87-33F0-47A4-B4E3-EA736F43B380}" type="presOf" srcId="{F59DDF83-C684-48EC-90BC-A76586B1D1A7}" destId="{882AA335-C09D-470F-930A-E571B0F45518}" srcOrd="0" destOrd="0" presId="urn:microsoft.com/office/officeart/2005/8/layout/vList2"/>
    <dgm:cxn modelId="{CBE6BEA4-F82F-4F30-82EB-9E0AB01C6B9F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i="1" dirty="0" smtClean="0"/>
            <a:t>Autorem materiálu a všech jeho částí, není-li uvedeno jinak, je Mgr. Michaela </a:t>
          </a:r>
          <a:r>
            <a:rPr lang="cs-CZ" b="0" i="1" dirty="0" err="1" smtClean="0"/>
            <a:t>Trejtnarová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F71DEEE-6EC5-4C4A-8506-B24CB0F4DFC7}" type="presOf" srcId="{469538E5-5656-4F2F-8505-2CD03C5D97F5}" destId="{63D20763-B48E-4B7C-8305-499D0B65F774}" srcOrd="0" destOrd="0" presId="urn:microsoft.com/office/officeart/2005/8/layout/vList2"/>
    <dgm:cxn modelId="{D0665121-315C-4C96-B51E-E97C0F73B6CC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CEBA4296-B48D-496F-BF04-C3925404979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1D4882F6-D714-4C4E-9687-BC401B6AFA59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04F9A616-C09C-4721-B52A-BD6924285C35}" type="presOf" srcId="{7DB70298-C570-4D9C-BB4A-9F44B9E719B3}" destId="{B7835B6C-8A71-4E19-8D22-F9AED554923A}" srcOrd="0" destOrd="0" presId="urn:microsoft.com/office/officeart/2005/8/layout/vList2"/>
    <dgm:cxn modelId="{112D59D7-75FE-4749-BFFD-413357D89D4C}" type="presOf" srcId="{F59DDF83-C684-48EC-90BC-A76586B1D1A7}" destId="{882AA335-C09D-470F-930A-E571B0F45518}" srcOrd="0" destOrd="0" presId="urn:microsoft.com/office/officeart/2005/8/layout/vList2"/>
    <dgm:cxn modelId="{3DA1B8BA-FA91-44AE-B154-E9BD2D748EB5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7C96CCA-45C5-41A6-BDE6-24FC71C31E70}" type="presOf" srcId="{752797A6-92E4-42F6-A8AC-6733BC7B7409}" destId="{48970096-A994-409F-80C0-32A8CFAB840E}" srcOrd="0" destOrd="0" presId="urn:microsoft.com/office/officeart/2005/8/layout/vList2"/>
    <dgm:cxn modelId="{F188AF9D-2D8D-4FA3-9ECC-5E4FFBA14B31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58DE5D00-8BEA-457D-85B5-47B411F806C7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Velikost vektoru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83CD3F4-D29A-48EB-8EFC-1776BA814A8B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8DBE6F0-910F-4F7F-A813-88826749C9B5}" type="presOf" srcId="{7DB70298-C570-4D9C-BB4A-9F44B9E719B3}" destId="{B7835B6C-8A71-4E19-8D22-F9AED554923A}" srcOrd="0" destOrd="0" presId="urn:microsoft.com/office/officeart/2005/8/layout/vList2"/>
    <dgm:cxn modelId="{D32222DA-19EA-4C1F-9668-B8EC62721D65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727A45FC-03BC-4CBF-98D6-D2052F00D703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Velikost vektoru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2F3DF7-7A58-4954-ACB1-CD6C04F2E3D0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BAA9FE82-CE67-46A4-80AB-7C5DDFD1182F}" type="presOf" srcId="{7DB70298-C570-4D9C-BB4A-9F44B9E719B3}" destId="{B7835B6C-8A71-4E19-8D22-F9AED554923A}" srcOrd="0" destOrd="0" presId="urn:microsoft.com/office/officeart/2005/8/layout/vList2"/>
    <dgm:cxn modelId="{66BCF8BA-ED63-4419-89C9-245874B77FF2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CA0E6D1A-8018-4799-A332-45467DF6B7DA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Velikost vektoru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F79CDE0-FD09-4A3D-8126-5D571017BC90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DF671C20-AF7F-4B12-9177-6D2CE45B076E}" type="presOf" srcId="{F59DDF83-C684-48EC-90BC-A76586B1D1A7}" destId="{882AA335-C09D-470F-930A-E571B0F45518}" srcOrd="0" destOrd="0" presId="urn:microsoft.com/office/officeart/2005/8/layout/vList2"/>
    <dgm:cxn modelId="{4B819365-74E9-453A-90CB-D0D92EC34C2A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8D2FA8F1-05D4-4FD3-A65B-CAB8011CE97A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Velikost vektoru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BCD5A2C-4C08-454D-8627-65FEC89E9285}" type="presOf" srcId="{7DB70298-C570-4D9C-BB4A-9F44B9E719B3}" destId="{B7835B6C-8A71-4E19-8D22-F9AED554923A}" srcOrd="0" destOrd="0" presId="urn:microsoft.com/office/officeart/2005/8/layout/vList2"/>
    <dgm:cxn modelId="{E5307355-67B9-4E83-9370-F42E92C3CBC4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2A37A178-23F8-4D7E-B0F2-0281B4D17E61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19602978-A129-4DFD-BE5F-667D24D4EC58}" type="presOf" srcId="{7DB70298-C570-4D9C-BB4A-9F44B9E719B3}" destId="{B7835B6C-8A71-4E19-8D22-F9AED554923A}" srcOrd="0" destOrd="0" presId="urn:microsoft.com/office/officeart/2005/8/layout/vList2"/>
    <dgm:cxn modelId="{A3F0DB52-97CE-4C22-8592-E218A0506481}" type="presOf" srcId="{F59DDF83-C684-48EC-90BC-A76586B1D1A7}" destId="{882AA335-C09D-470F-930A-E571B0F45518}" srcOrd="0" destOrd="0" presId="urn:microsoft.com/office/officeart/2005/8/layout/vList2"/>
    <dgm:cxn modelId="{F62D332D-A6BC-45D7-96E8-5A4D5A2EE8BD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A94AED60-6C7A-45E4-8ECE-3AEBE32F35DA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Velikost vektoru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C01E306-9937-4089-AE3A-A77ECC4B0017}" type="presOf" srcId="{F59DDF83-C684-48EC-90BC-A76586B1D1A7}" destId="{882AA335-C09D-470F-930A-E571B0F45518}" srcOrd="0" destOrd="0" presId="urn:microsoft.com/office/officeart/2005/8/layout/vList2"/>
    <dgm:cxn modelId="{24E666CC-2741-4432-9C33-11032873EE8F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DC4FA9C8-2C42-4053-AC9E-CA373AFD7D73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8CBCE7EC-ED8B-40C2-9058-C28D47867106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Velikost vektoru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3B18575-5DA1-4E32-944A-0932DE78D69A}" type="presOf" srcId="{7DB70298-C570-4D9C-BB4A-9F44B9E719B3}" destId="{B7835B6C-8A71-4E19-8D22-F9AED554923A}" srcOrd="0" destOrd="0" presId="urn:microsoft.com/office/officeart/2005/8/layout/vList2"/>
    <dgm:cxn modelId="{79BCAD19-C05D-4B48-93E9-1E2C2BFA8503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4BE02BA8-B450-4A42-824C-7B8614DE56CB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D005E10F-93D9-41F0-A750-DD3FC0350A8A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 custT="1"/>
      <dgm:spPr/>
      <dgm:t>
        <a:bodyPr/>
        <a:lstStyle/>
        <a:p>
          <a:r>
            <a:rPr lang="cs-CZ" sz="1600" dirty="0" smtClean="0"/>
            <a:t>Matematika: Analytická geometrie v rovině                                                          Autor: Mgr. Michaela </a:t>
          </a:r>
          <a:r>
            <a:rPr lang="cs-CZ" sz="1600" dirty="0" err="1" smtClean="0"/>
            <a:t>Trejtnarová</a:t>
          </a:r>
          <a:endParaRPr lang="cs-CZ" sz="1600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C508C13-5F11-426D-8D0D-B0FFA9B3BF5A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AC5FEF42-9354-47CF-9BAE-D5ADA66DE62A}" type="presOf" srcId="{7DB70298-C570-4D9C-BB4A-9F44B9E719B3}" destId="{B7835B6C-8A71-4E19-8D22-F9AED554923A}" srcOrd="0" destOrd="0" presId="urn:microsoft.com/office/officeart/2005/8/layout/vList2"/>
    <dgm:cxn modelId="{206FAF99-90C4-4D0B-9764-46F4231FB8BC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DE3000F-1768-4465-8167-98AB5E822CFF}" type="presOf" srcId="{469538E5-5656-4F2F-8505-2CD03C5D97F5}" destId="{63D20763-B48E-4B7C-8305-499D0B65F774}" srcOrd="0" destOrd="0" presId="urn:microsoft.com/office/officeart/2005/8/layout/vList2"/>
    <dgm:cxn modelId="{334AD9B0-A613-4AC1-9985-A0D15B323271}" type="presOf" srcId="{752797A6-92E4-42F6-A8AC-6733BC7B7409}" destId="{48970096-A994-409F-80C0-32A8CFAB840E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DFF79989-B352-4103-8D3F-8590B42F8F46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9538E5-5656-4F2F-8505-2CD03C5D97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52797A6-92E4-42F6-A8AC-6733BC7B7409}">
      <dgm:prSet phldrT="[Text]"/>
      <dgm:spPr/>
      <dgm:t>
        <a:bodyPr/>
        <a:lstStyle/>
        <a:p>
          <a:r>
            <a:rPr lang="cs-CZ" b="0" dirty="0" smtClean="0"/>
            <a:t>Vyšší odborná škola zdravotnická a Střední zdravotnická škola, Hradec Králové, Komenského 234</a:t>
          </a:r>
          <a:endParaRPr lang="cs-CZ" b="0" i="1" dirty="0" smtClean="0"/>
        </a:p>
      </dgm:t>
    </dgm:pt>
    <dgm:pt modelId="{FC54E473-A7D2-4A24-A050-15A934DCCC2D}" type="parTrans" cxnId="{9D8C8191-31FC-4CF5-8C0D-A5423937BC16}">
      <dgm:prSet/>
      <dgm:spPr/>
      <dgm:t>
        <a:bodyPr/>
        <a:lstStyle/>
        <a:p>
          <a:endParaRPr lang="cs-CZ"/>
        </a:p>
      </dgm:t>
    </dgm:pt>
    <dgm:pt modelId="{DCB6350F-FD3A-47CA-9588-AE41BD0183CA}" type="sibTrans" cxnId="{9D8C8191-31FC-4CF5-8C0D-A5423937BC16}">
      <dgm:prSet/>
      <dgm:spPr/>
      <dgm:t>
        <a:bodyPr/>
        <a:lstStyle/>
        <a:p>
          <a:endParaRPr lang="cs-CZ"/>
        </a:p>
      </dgm:t>
    </dgm:pt>
    <dgm:pt modelId="{63D20763-B48E-4B7C-8305-499D0B65F774}" type="pres">
      <dgm:prSet presAssocID="{469538E5-5656-4F2F-8505-2CD03C5D97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8970096-A994-409F-80C0-32A8CFAB840E}" type="pres">
      <dgm:prSet presAssocID="{752797A6-92E4-42F6-A8AC-6733BC7B740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7CA6AB7-9458-4C4A-AA6F-A70DE25E00B0}" type="presOf" srcId="{752797A6-92E4-42F6-A8AC-6733BC7B7409}" destId="{48970096-A994-409F-80C0-32A8CFAB840E}" srcOrd="0" destOrd="0" presId="urn:microsoft.com/office/officeart/2005/8/layout/vList2"/>
    <dgm:cxn modelId="{1F199C59-EEBE-4758-B09A-E73A28D78E08}" type="presOf" srcId="{469538E5-5656-4F2F-8505-2CD03C5D97F5}" destId="{63D20763-B48E-4B7C-8305-499D0B65F774}" srcOrd="0" destOrd="0" presId="urn:microsoft.com/office/officeart/2005/8/layout/vList2"/>
    <dgm:cxn modelId="{9D8C8191-31FC-4CF5-8C0D-A5423937BC16}" srcId="{469538E5-5656-4F2F-8505-2CD03C5D97F5}" destId="{752797A6-92E4-42F6-A8AC-6733BC7B7409}" srcOrd="0" destOrd="0" parTransId="{FC54E473-A7D2-4A24-A050-15A934DCCC2D}" sibTransId="{DCB6350F-FD3A-47CA-9588-AE41BD0183CA}"/>
    <dgm:cxn modelId="{9432F4AC-EEBE-46B8-A5AB-62FAF16C32FC}" type="presParOf" srcId="{63D20763-B48E-4B7C-8305-499D0B65F774}" destId="{48970096-A994-409F-80C0-32A8CFAB840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Vektor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A6DB9C8-E4F7-4D54-ADB3-6CBA30EF8718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DC4A6CC-11D6-40B5-AA1B-758187E29676}" type="presOf" srcId="{7DB70298-C570-4D9C-BB4A-9F44B9E719B3}" destId="{B7835B6C-8A71-4E19-8D22-F9AED554923A}" srcOrd="0" destOrd="0" presId="urn:microsoft.com/office/officeart/2005/8/layout/vList2"/>
    <dgm:cxn modelId="{EEED9618-0590-46D8-8D4E-4F29619C9116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AD979741-6B56-4CE4-80FD-019F9E5BFB23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Vektor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2283451-18DA-46AF-AEF1-B572DEFC3831}" type="presOf" srcId="{7DB70298-C570-4D9C-BB4A-9F44B9E719B3}" destId="{B7835B6C-8A71-4E19-8D22-F9AED554923A}" srcOrd="0" destOrd="0" presId="urn:microsoft.com/office/officeart/2005/8/layout/vList2"/>
    <dgm:cxn modelId="{29496205-A6B0-4B74-900B-AD6B1B9CD538}" type="presOf" srcId="{F59DDF83-C684-48EC-90BC-A76586B1D1A7}" destId="{882AA335-C09D-470F-930A-E571B0F45518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8139BC54-CC15-451C-B277-11ECAB3B1A9E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319E6F9-CE60-4138-B072-A3DEA2975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1D17CB07-9FDD-41AD-BCBC-F192232F33CA}" type="pres">
      <dgm:prSet presAssocID="{3319E6F9-CE60-4138-B072-A3DEA2975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</dgm:ptLst>
  <dgm:cxnLst>
    <dgm:cxn modelId="{113C904B-5A85-4657-98F0-144F44A8D274}" type="presOf" srcId="{3319E6F9-CE60-4138-B072-A3DEA2975B3B}" destId="{1D17CB07-9FDD-41AD-BCBC-F192232F33C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B70298-C570-4D9C-BB4A-9F44B9E719B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F59DDF83-C684-48EC-90BC-A76586B1D1A7}">
      <dgm:prSet phldrT="[Text]"/>
      <dgm:spPr/>
      <dgm:t>
        <a:bodyPr/>
        <a:lstStyle/>
        <a:p>
          <a:r>
            <a:rPr lang="cs-CZ" dirty="0" smtClean="0"/>
            <a:t>Vektor                                                                                                                           Autor: Mgr. Michaela </a:t>
          </a:r>
          <a:r>
            <a:rPr lang="cs-CZ" dirty="0" err="1" smtClean="0"/>
            <a:t>Trejtnarová</a:t>
          </a:r>
          <a:endParaRPr lang="cs-CZ" dirty="0"/>
        </a:p>
      </dgm:t>
    </dgm:pt>
    <dgm:pt modelId="{C6D26731-B3B7-48D0-86F8-7282906E8D36}" type="parTrans" cxnId="{C923094B-9344-490F-96DD-54190AEFC578}">
      <dgm:prSet/>
      <dgm:spPr/>
      <dgm:t>
        <a:bodyPr/>
        <a:lstStyle/>
        <a:p>
          <a:endParaRPr lang="cs-CZ"/>
        </a:p>
      </dgm:t>
    </dgm:pt>
    <dgm:pt modelId="{AC81E1DD-6EFF-4CFA-B6D8-DEDA39C4D6F6}" type="sibTrans" cxnId="{C923094B-9344-490F-96DD-54190AEFC578}">
      <dgm:prSet/>
      <dgm:spPr/>
      <dgm:t>
        <a:bodyPr/>
        <a:lstStyle/>
        <a:p>
          <a:endParaRPr lang="cs-CZ"/>
        </a:p>
      </dgm:t>
    </dgm:pt>
    <dgm:pt modelId="{B7835B6C-8A71-4E19-8D22-F9AED554923A}" type="pres">
      <dgm:prSet presAssocID="{7DB70298-C570-4D9C-BB4A-9F44B9E719B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82AA335-C09D-470F-930A-E571B0F45518}" type="pres">
      <dgm:prSet presAssocID="{F59DDF83-C684-48EC-90BC-A76586B1D1A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B3D68A3-8AD4-4911-9F47-02623B75832D}" type="presOf" srcId="{F59DDF83-C684-48EC-90BC-A76586B1D1A7}" destId="{882AA335-C09D-470F-930A-E571B0F45518}" srcOrd="0" destOrd="0" presId="urn:microsoft.com/office/officeart/2005/8/layout/vList2"/>
    <dgm:cxn modelId="{C7E5DDF7-2B06-4F1C-9242-798C2EB4DB49}" type="presOf" srcId="{7DB70298-C570-4D9C-BB4A-9F44B9E719B3}" destId="{B7835B6C-8A71-4E19-8D22-F9AED554923A}" srcOrd="0" destOrd="0" presId="urn:microsoft.com/office/officeart/2005/8/layout/vList2"/>
    <dgm:cxn modelId="{C923094B-9344-490F-96DD-54190AEFC578}" srcId="{7DB70298-C570-4D9C-BB4A-9F44B9E719B3}" destId="{F59DDF83-C684-48EC-90BC-A76586B1D1A7}" srcOrd="0" destOrd="0" parTransId="{C6D26731-B3B7-48D0-86F8-7282906E8D36}" sibTransId="{AC81E1DD-6EFF-4CFA-B6D8-DEDA39C4D6F6}"/>
    <dgm:cxn modelId="{63B1DA7C-AF7A-489C-9DF1-7D700D487021}" type="presParOf" srcId="{B7835B6C-8A71-4E19-8D22-F9AED554923A}" destId="{882AA335-C09D-470F-930A-E571B0F4551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             </a:t>
          </a:r>
          <a:r>
            <a:rPr lang="cs-CZ" sz="1600" b="0" kern="1200" dirty="0" smtClean="0"/>
            <a:t>VOŠ a SZŠ Hradec Králové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Vektor               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Vektor               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Vektor               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Vektor               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Vektor               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i="1" kern="1200" dirty="0" smtClean="0"/>
            <a:t>Autorem materiálu a všech jeho částí, není-li uvedeno jinak, je Mgr. Michaela </a:t>
          </a:r>
          <a:r>
            <a:rPr lang="cs-CZ" sz="1600" b="0" i="1" kern="1200" dirty="0" err="1" smtClean="0"/>
            <a:t>Trejtnarová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Velikost vektoru                          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Velikost vektoru                          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2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Velikost vektoru                          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2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Velikost vektoru                          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3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Velikost vektoru                          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3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22444"/>
          <a:ext cx="9144000" cy="359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500" kern="1200" dirty="0" smtClean="0"/>
            <a:t>Velikost vektoru                                                                                                            Autor: Mgr. Michaela </a:t>
          </a:r>
          <a:r>
            <a:rPr lang="cs-CZ" sz="1500" kern="1200" dirty="0" err="1" smtClean="0"/>
            <a:t>Trejtnarová</a:t>
          </a:r>
          <a:endParaRPr lang="cs-CZ" sz="1500" kern="1200" dirty="0"/>
        </a:p>
      </dsp:txBody>
      <dsp:txXfrm>
        <a:off x="0" y="22444"/>
        <a:ext cx="9144000" cy="359774"/>
      </dsp:txXfrm>
    </dsp:sp>
  </dsp:spTree>
</dsp:drawing>
</file>

<file path=ppt/diagrams/drawing3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5771"/>
          <a:ext cx="9144000" cy="39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Matematika: Analytická geometrie v rovině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5771"/>
        <a:ext cx="9144000" cy="393120"/>
      </dsp:txXfrm>
    </dsp:sp>
  </dsp:spTree>
</dsp:drawing>
</file>

<file path=ppt/diagrams/drawing3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8970096-A994-409F-80C0-32A8CFAB840E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0" kern="1200" dirty="0" smtClean="0"/>
            <a:t>Vyšší odborná škola zdravotnická a Střední zdravotnická škola, Hradec Králové, Komenského 234</a:t>
          </a:r>
          <a:endParaRPr lang="cs-CZ" sz="1600" b="0" i="1" kern="1200" dirty="0" smtClean="0"/>
        </a:p>
      </dsp:txBody>
      <dsp:txXfrm>
        <a:off x="0" y="10451"/>
        <a:ext cx="9144000" cy="38376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Vektor               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Vektor               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AA335-C09D-470F-930A-E571B0F45518}">
      <dsp:nvSpPr>
        <dsp:cNvPr id="0" name=""/>
        <dsp:cNvSpPr/>
      </dsp:nvSpPr>
      <dsp:spPr>
        <a:xfrm>
          <a:off x="0" y="10451"/>
          <a:ext cx="9144000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Vektor                                                                                                                           Autor: Mgr. Michaela </a:t>
          </a:r>
          <a:r>
            <a:rPr lang="cs-CZ" sz="1600" kern="1200" dirty="0" err="1" smtClean="0"/>
            <a:t>Trejtnarová</a:t>
          </a:r>
          <a:endParaRPr lang="cs-CZ" sz="1600" kern="1200" dirty="0"/>
        </a:p>
      </dsp:txBody>
      <dsp:txXfrm>
        <a:off x="0" y="10451"/>
        <a:ext cx="9144000" cy="383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25A7A-93D1-460C-A420-269BA7788E87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66DA9-733C-4B2B-8A28-77FD496EEB6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FF47B-4866-44FB-9495-F85DAB84C8DB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40A2A-24CE-4533-81AE-FFA9F52033AC}" type="datetimeFigureOut">
              <a:rPr lang="cs-CZ" smtClean="0"/>
              <a:pPr/>
              <a:t>24.1.2013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79154-29DF-4C19-B7D1-0E50B24FC24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Dokument_aplikace_Microsoft_Office_Word1.docx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8.xml"/><Relationship Id="rId13" Type="http://schemas.openxmlformats.org/officeDocument/2006/relationships/slide" Target="slide12.xml"/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12" Type="http://schemas.microsoft.com/office/2007/relationships/diagramDrawing" Target="../diagrams/drawing18.xml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3.bin"/><Relationship Id="rId1" Type="http://schemas.openxmlformats.org/officeDocument/2006/relationships/vmlDrawing" Target="../drawings/vmlDrawing4.vml"/><Relationship Id="rId6" Type="http://schemas.openxmlformats.org/officeDocument/2006/relationships/diagramColors" Target="../diagrams/colors17.xml"/><Relationship Id="rId11" Type="http://schemas.openxmlformats.org/officeDocument/2006/relationships/diagramColors" Target="../diagrams/colors18.xml"/><Relationship Id="rId5" Type="http://schemas.openxmlformats.org/officeDocument/2006/relationships/diagramQuickStyle" Target="../diagrams/quickStyle17.xml"/><Relationship Id="rId15" Type="http://schemas.openxmlformats.org/officeDocument/2006/relationships/image" Target="../media/image11.png"/><Relationship Id="rId10" Type="http://schemas.openxmlformats.org/officeDocument/2006/relationships/diagramQuickStyle" Target="../diagrams/quickStyle18.xml"/><Relationship Id="rId4" Type="http://schemas.openxmlformats.org/officeDocument/2006/relationships/diagramLayout" Target="../diagrams/layout17.xml"/><Relationship Id="rId9" Type="http://schemas.openxmlformats.org/officeDocument/2006/relationships/diagramLayout" Target="../diagrams/layout18.xml"/><Relationship Id="rId1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0.xml"/><Relationship Id="rId13" Type="http://schemas.openxmlformats.org/officeDocument/2006/relationships/slide" Target="slide12.xml"/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12" Type="http://schemas.microsoft.com/office/2007/relationships/diagramDrawing" Target="../diagrams/drawing2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diagramColors" Target="../diagrams/colors19.xml"/><Relationship Id="rId11" Type="http://schemas.openxmlformats.org/officeDocument/2006/relationships/diagramColors" Target="../diagrams/colors20.xml"/><Relationship Id="rId5" Type="http://schemas.openxmlformats.org/officeDocument/2006/relationships/diagramQuickStyle" Target="../diagrams/quickStyle19.xml"/><Relationship Id="rId15" Type="http://schemas.openxmlformats.org/officeDocument/2006/relationships/oleObject" Target="../embeddings/oleObject4.bin"/><Relationship Id="rId10" Type="http://schemas.openxmlformats.org/officeDocument/2006/relationships/diagramQuickStyle" Target="../diagrams/quickStyle20.xml"/><Relationship Id="rId4" Type="http://schemas.openxmlformats.org/officeDocument/2006/relationships/diagramLayout" Target="../diagrams/layout19.xml"/><Relationship Id="rId9" Type="http://schemas.openxmlformats.org/officeDocument/2006/relationships/diagramLayout" Target="../diagrams/layout20.xml"/><Relationship Id="rId1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2.xml"/><Relationship Id="rId3" Type="http://schemas.openxmlformats.org/officeDocument/2006/relationships/diagramData" Target="../diagrams/data21.xml"/><Relationship Id="rId7" Type="http://schemas.microsoft.com/office/2007/relationships/diagramDrawing" Target="../diagrams/drawing21.xml"/><Relationship Id="rId12" Type="http://schemas.microsoft.com/office/2007/relationships/diagramDrawing" Target="../diagrams/drawing2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1.xml"/><Relationship Id="rId11" Type="http://schemas.openxmlformats.org/officeDocument/2006/relationships/diagramColors" Target="../diagrams/colors22.xml"/><Relationship Id="rId5" Type="http://schemas.openxmlformats.org/officeDocument/2006/relationships/diagramQuickStyle" Target="../diagrams/quickStyle21.xml"/><Relationship Id="rId10" Type="http://schemas.openxmlformats.org/officeDocument/2006/relationships/diagramQuickStyle" Target="../diagrams/quickStyle22.xml"/><Relationship Id="rId4" Type="http://schemas.openxmlformats.org/officeDocument/2006/relationships/diagramLayout" Target="../diagrams/layout21.xml"/><Relationship Id="rId9" Type="http://schemas.openxmlformats.org/officeDocument/2006/relationships/diagramLayout" Target="../diagrams/layout22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13" Type="http://schemas.microsoft.com/office/2007/relationships/diagramDrawing" Target="../diagrams/drawing24.xml"/><Relationship Id="rId3" Type="http://schemas.openxmlformats.org/officeDocument/2006/relationships/image" Target="../media/image16.png"/><Relationship Id="rId7" Type="http://schemas.openxmlformats.org/officeDocument/2006/relationships/diagramColors" Target="../diagrams/colors23.xml"/><Relationship Id="rId12" Type="http://schemas.openxmlformats.org/officeDocument/2006/relationships/diagramColors" Target="../diagrams/colors24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6" Type="http://schemas.openxmlformats.org/officeDocument/2006/relationships/hyperlink" Target="file:///C:\Users\admin\Documents\Matematika\&#352;ablony\Analytick&#225;%20geometrie\VY_32_INOVACE_MAT_3_TR_04.pptx" TargetMode="External"/><Relationship Id="rId1" Type="http://schemas.openxmlformats.org/officeDocument/2006/relationships/vmlDrawing" Target="../drawings/vmlDrawing6.vml"/><Relationship Id="rId6" Type="http://schemas.openxmlformats.org/officeDocument/2006/relationships/diagramQuickStyle" Target="../diagrams/quickStyle23.xml"/><Relationship Id="rId11" Type="http://schemas.openxmlformats.org/officeDocument/2006/relationships/diagramQuickStyle" Target="../diagrams/quickStyle24.xml"/><Relationship Id="rId5" Type="http://schemas.openxmlformats.org/officeDocument/2006/relationships/diagramLayout" Target="../diagrams/layout23.xml"/><Relationship Id="rId15" Type="http://schemas.openxmlformats.org/officeDocument/2006/relationships/oleObject" Target="../embeddings/oleObject5.bin"/><Relationship Id="rId10" Type="http://schemas.openxmlformats.org/officeDocument/2006/relationships/diagramLayout" Target="../diagrams/layout24.xml"/><Relationship Id="rId4" Type="http://schemas.openxmlformats.org/officeDocument/2006/relationships/diagramData" Target="../diagrams/data23.xml"/><Relationship Id="rId9" Type="http://schemas.openxmlformats.org/officeDocument/2006/relationships/diagramData" Target="../diagrams/data24.xml"/><Relationship Id="rId1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6.xml"/><Relationship Id="rId13" Type="http://schemas.openxmlformats.org/officeDocument/2006/relationships/hyperlink" Target="file:///C:\Users\admin\Documents\Matematika\&#352;ablony\Analytick&#225;%20geometrie\VY_32_INOVACE_MAT_3_TR_04.pptx" TargetMode="External"/><Relationship Id="rId3" Type="http://schemas.openxmlformats.org/officeDocument/2006/relationships/diagramLayout" Target="../diagrams/layout25.xml"/><Relationship Id="rId7" Type="http://schemas.openxmlformats.org/officeDocument/2006/relationships/diagramData" Target="../diagrams/data26.xml"/><Relationship Id="rId12" Type="http://schemas.openxmlformats.org/officeDocument/2006/relationships/image" Target="../media/image11.png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5.xml"/><Relationship Id="rId11" Type="http://schemas.microsoft.com/office/2007/relationships/diagramDrawing" Target="../diagrams/drawing26.xml"/><Relationship Id="rId5" Type="http://schemas.openxmlformats.org/officeDocument/2006/relationships/diagramColors" Target="../diagrams/colors25.xml"/><Relationship Id="rId10" Type="http://schemas.openxmlformats.org/officeDocument/2006/relationships/diagramColors" Target="../diagrams/colors26.xml"/><Relationship Id="rId4" Type="http://schemas.openxmlformats.org/officeDocument/2006/relationships/diagramQuickStyle" Target="../diagrams/quickStyle25.xml"/><Relationship Id="rId9" Type="http://schemas.openxmlformats.org/officeDocument/2006/relationships/diagramQuickStyle" Target="../diagrams/quickStyle26.xml"/><Relationship Id="rId1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8.xml"/><Relationship Id="rId13" Type="http://schemas.openxmlformats.org/officeDocument/2006/relationships/slide" Target="slide18.xml"/><Relationship Id="rId3" Type="http://schemas.openxmlformats.org/officeDocument/2006/relationships/diagramLayout" Target="../diagrams/layout27.xml"/><Relationship Id="rId7" Type="http://schemas.openxmlformats.org/officeDocument/2006/relationships/diagramData" Target="../diagrams/data28.xml"/><Relationship Id="rId12" Type="http://schemas.openxmlformats.org/officeDocument/2006/relationships/image" Target="../media/image17.png"/><Relationship Id="rId2" Type="http://schemas.openxmlformats.org/officeDocument/2006/relationships/diagramData" Target="../diagrams/data27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7.xml"/><Relationship Id="rId11" Type="http://schemas.microsoft.com/office/2007/relationships/diagramDrawing" Target="../diagrams/drawing28.xml"/><Relationship Id="rId5" Type="http://schemas.openxmlformats.org/officeDocument/2006/relationships/diagramColors" Target="../diagrams/colors27.xml"/><Relationship Id="rId15" Type="http://schemas.openxmlformats.org/officeDocument/2006/relationships/hyperlink" Target="file:///C:\Users\admin\Documents\Matematika\&#352;ablony\Analytick&#225;%20geometrie\VY_32_INOVACE_MAT_3_TR_04.pptx" TargetMode="External"/><Relationship Id="rId10" Type="http://schemas.openxmlformats.org/officeDocument/2006/relationships/diagramColors" Target="../diagrams/colors28.xml"/><Relationship Id="rId4" Type="http://schemas.openxmlformats.org/officeDocument/2006/relationships/diagramQuickStyle" Target="../diagrams/quickStyle27.xml"/><Relationship Id="rId9" Type="http://schemas.openxmlformats.org/officeDocument/2006/relationships/diagramQuickStyle" Target="../diagrams/quickStyle28.xml"/><Relationship Id="rId1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0.xml"/><Relationship Id="rId13" Type="http://schemas.openxmlformats.org/officeDocument/2006/relationships/image" Target="../media/image17.png"/><Relationship Id="rId18" Type="http://schemas.openxmlformats.org/officeDocument/2006/relationships/image" Target="../media/image4.png"/><Relationship Id="rId3" Type="http://schemas.openxmlformats.org/officeDocument/2006/relationships/diagramData" Target="../diagrams/data29.xml"/><Relationship Id="rId7" Type="http://schemas.microsoft.com/office/2007/relationships/diagramDrawing" Target="../diagrams/drawing29.xml"/><Relationship Id="rId12" Type="http://schemas.microsoft.com/office/2007/relationships/diagramDrawing" Target="../diagrams/drawing30.xml"/><Relationship Id="rId17" Type="http://schemas.openxmlformats.org/officeDocument/2006/relationships/hyperlink" Target="file:///C:\Users\admin\Documents\Matematika\&#352;ablony\Analytick&#225;%20geometrie\VY_32_INOVACE_MAT_3_TR_04.pptx" TargetMode="External"/><Relationship Id="rId2" Type="http://schemas.openxmlformats.org/officeDocument/2006/relationships/slideLayout" Target="../slideLayouts/slideLayout1.xml"/><Relationship Id="rId16" Type="http://schemas.openxmlformats.org/officeDocument/2006/relationships/slide" Target="slide18.xml"/><Relationship Id="rId1" Type="http://schemas.openxmlformats.org/officeDocument/2006/relationships/vmlDrawing" Target="../drawings/vmlDrawing7.vml"/><Relationship Id="rId6" Type="http://schemas.openxmlformats.org/officeDocument/2006/relationships/diagramColors" Target="../diagrams/colors29.xml"/><Relationship Id="rId11" Type="http://schemas.openxmlformats.org/officeDocument/2006/relationships/diagramColors" Target="../diagrams/colors30.xml"/><Relationship Id="rId5" Type="http://schemas.openxmlformats.org/officeDocument/2006/relationships/diagramQuickStyle" Target="../diagrams/quickStyle29.xml"/><Relationship Id="rId15" Type="http://schemas.openxmlformats.org/officeDocument/2006/relationships/image" Target="../media/image19.wmf"/><Relationship Id="rId10" Type="http://schemas.openxmlformats.org/officeDocument/2006/relationships/diagramQuickStyle" Target="../diagrams/quickStyle30.xml"/><Relationship Id="rId4" Type="http://schemas.openxmlformats.org/officeDocument/2006/relationships/diagramLayout" Target="../diagrams/layout29.xml"/><Relationship Id="rId9" Type="http://schemas.openxmlformats.org/officeDocument/2006/relationships/diagramLayout" Target="../diagrams/layout30.xml"/><Relationship Id="rId1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2.xml"/><Relationship Id="rId13" Type="http://schemas.openxmlformats.org/officeDocument/2006/relationships/image" Target="../media/image17.png"/><Relationship Id="rId18" Type="http://schemas.openxmlformats.org/officeDocument/2006/relationships/hyperlink" Target="file:///C:\Users\admin\Documents\Matematika\&#352;ablony\Analytick&#225;%20geometrie\VY_32_INOVACE_MAT_3_TR_04.pptx" TargetMode="External"/><Relationship Id="rId3" Type="http://schemas.openxmlformats.org/officeDocument/2006/relationships/diagramData" Target="../diagrams/data31.xml"/><Relationship Id="rId7" Type="http://schemas.microsoft.com/office/2007/relationships/diagramDrawing" Target="../diagrams/drawing31.xml"/><Relationship Id="rId12" Type="http://schemas.microsoft.com/office/2007/relationships/diagramDrawing" Target="../diagrams/drawing32.xml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8.vml"/><Relationship Id="rId6" Type="http://schemas.openxmlformats.org/officeDocument/2006/relationships/diagramColors" Target="../diagrams/colors31.xml"/><Relationship Id="rId11" Type="http://schemas.openxmlformats.org/officeDocument/2006/relationships/diagramColors" Target="../diagrams/colors32.xml"/><Relationship Id="rId5" Type="http://schemas.openxmlformats.org/officeDocument/2006/relationships/diagramQuickStyle" Target="../diagrams/quickStyle31.xml"/><Relationship Id="rId15" Type="http://schemas.openxmlformats.org/officeDocument/2006/relationships/image" Target="../media/image19.wmf"/><Relationship Id="rId10" Type="http://schemas.openxmlformats.org/officeDocument/2006/relationships/diagramQuickStyle" Target="../diagrams/quickStyle32.xml"/><Relationship Id="rId19" Type="http://schemas.openxmlformats.org/officeDocument/2006/relationships/image" Target="../media/image4.png"/><Relationship Id="rId4" Type="http://schemas.openxmlformats.org/officeDocument/2006/relationships/diagramLayout" Target="../diagrams/layout31.xml"/><Relationship Id="rId9" Type="http://schemas.openxmlformats.org/officeDocument/2006/relationships/diagramLayout" Target="../diagrams/layout32.xml"/><Relationship Id="rId14" Type="http://schemas.openxmlformats.org/officeDocument/2006/relationships/oleObject" Target="../embeddings/oleObject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4.xml"/><Relationship Id="rId13" Type="http://schemas.openxmlformats.org/officeDocument/2006/relationships/oleObject" Target="../embeddings/oleObject10.bin"/><Relationship Id="rId3" Type="http://schemas.openxmlformats.org/officeDocument/2006/relationships/diagramData" Target="../diagrams/data33.xml"/><Relationship Id="rId7" Type="http://schemas.microsoft.com/office/2007/relationships/diagramDrawing" Target="../diagrams/drawing33.xml"/><Relationship Id="rId12" Type="http://schemas.microsoft.com/office/2007/relationships/diagramDrawing" Target="../diagrams/drawing34.xml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.png"/><Relationship Id="rId1" Type="http://schemas.openxmlformats.org/officeDocument/2006/relationships/vmlDrawing" Target="../drawings/vmlDrawing9.vml"/><Relationship Id="rId6" Type="http://schemas.openxmlformats.org/officeDocument/2006/relationships/diagramColors" Target="../diagrams/colors33.xml"/><Relationship Id="rId11" Type="http://schemas.openxmlformats.org/officeDocument/2006/relationships/diagramColors" Target="../diagrams/colors34.xml"/><Relationship Id="rId5" Type="http://schemas.openxmlformats.org/officeDocument/2006/relationships/diagramQuickStyle" Target="../diagrams/quickStyle33.xml"/><Relationship Id="rId15" Type="http://schemas.openxmlformats.org/officeDocument/2006/relationships/hyperlink" Target="file:///C:\Users\admin\Documents\Matematika\&#352;ablony\Analytick&#225;%20geometrie\VY_32_INOVACE_MAT_3_TR_04.pptx" TargetMode="External"/><Relationship Id="rId10" Type="http://schemas.openxmlformats.org/officeDocument/2006/relationships/diagramQuickStyle" Target="../diagrams/quickStyle34.xml"/><Relationship Id="rId4" Type="http://schemas.openxmlformats.org/officeDocument/2006/relationships/diagramLayout" Target="../diagrams/layout33.xml"/><Relationship Id="rId9" Type="http://schemas.openxmlformats.org/officeDocument/2006/relationships/diagramLayout" Target="../diagrams/layout34.xml"/><Relationship Id="rId14" Type="http://schemas.openxmlformats.org/officeDocument/2006/relationships/image" Target="../media/image19.wmf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13" Type="http://schemas.microsoft.com/office/2007/relationships/diagramDrawing" Target="../diagrams/drawing3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5.xml"/><Relationship Id="rId12" Type="http://schemas.openxmlformats.org/officeDocument/2006/relationships/diagramColors" Target="../diagrams/colors36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4.wmf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5.xml"/><Relationship Id="rId11" Type="http://schemas.openxmlformats.org/officeDocument/2006/relationships/diagramQuickStyle" Target="../diagrams/quickStyle36.xml"/><Relationship Id="rId5" Type="http://schemas.openxmlformats.org/officeDocument/2006/relationships/diagramLayout" Target="../diagrams/layout35.xml"/><Relationship Id="rId15" Type="http://schemas.openxmlformats.org/officeDocument/2006/relationships/hyperlink" Target="file:///C:\Users\admin\Documents\Matematika\&#352;ablony\Analytick&#225;%20geometrie\VY_32_INOVACE_MAT_3_TR_04.pptx" TargetMode="External"/><Relationship Id="rId10" Type="http://schemas.openxmlformats.org/officeDocument/2006/relationships/diagramLayout" Target="../diagrams/layout36.xml"/><Relationship Id="rId4" Type="http://schemas.openxmlformats.org/officeDocument/2006/relationships/diagramData" Target="../diagrams/data35.xml"/><Relationship Id="rId9" Type="http://schemas.openxmlformats.org/officeDocument/2006/relationships/diagramData" Target="../diagrams/data36.xml"/><Relationship Id="rId14" Type="http://schemas.openxmlformats.org/officeDocument/2006/relationships/hyperlink" Target="file:///C:\Users\admin\Documents\Matematika\&#352;ablony\Analytick&#225;%20geometrie\Analytick&#225;%20geometrie%20v%20rovin&#283;2.pptx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12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11" Type="http://schemas.openxmlformats.org/officeDocument/2006/relationships/diagramColors" Target="../diagrams/colors4.xml"/><Relationship Id="rId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4.xml"/><Relationship Id="rId4" Type="http://schemas.openxmlformats.org/officeDocument/2006/relationships/diagramLayout" Target="../diagrams/layout3.xml"/><Relationship Id="rId9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slide" Target="slide12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13" Type="http://schemas.openxmlformats.org/officeDocument/2006/relationships/slide" Target="slide12.xml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12" Type="http://schemas.microsoft.com/office/2007/relationships/diagramDrawing" Target="../diagrams/drawing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11" Type="http://schemas.openxmlformats.org/officeDocument/2006/relationships/diagramColors" Target="../diagrams/colors8.xml"/><Relationship Id="rId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8.xml"/><Relationship Id="rId4" Type="http://schemas.openxmlformats.org/officeDocument/2006/relationships/diagramLayout" Target="../diagrams/layout7.xml"/><Relationship Id="rId9" Type="http://schemas.openxmlformats.org/officeDocument/2006/relationships/diagramLayout" Target="../diagrams/layout8.xml"/><Relationship Id="rId1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13" Type="http://schemas.microsoft.com/office/2007/relationships/diagramDrawing" Target="../diagrams/drawing10.xml"/><Relationship Id="rId18" Type="http://schemas.openxmlformats.org/officeDocument/2006/relationships/image" Target="../media/image8.png"/><Relationship Id="rId3" Type="http://schemas.openxmlformats.org/officeDocument/2006/relationships/image" Target="../media/image3.png"/><Relationship Id="rId21" Type="http://schemas.openxmlformats.org/officeDocument/2006/relationships/image" Target="../media/image10.png"/><Relationship Id="rId7" Type="http://schemas.openxmlformats.org/officeDocument/2006/relationships/diagramColors" Target="../diagrams/colors9.xml"/><Relationship Id="rId12" Type="http://schemas.openxmlformats.org/officeDocument/2006/relationships/diagramColors" Target="../diagrams/colors10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.png"/><Relationship Id="rId20" Type="http://schemas.openxmlformats.org/officeDocument/2006/relationships/oleObject" Target="../embeddings/oleObject1.bin"/><Relationship Id="rId1" Type="http://schemas.openxmlformats.org/officeDocument/2006/relationships/vmlDrawing" Target="../drawings/vmlDrawing2.vml"/><Relationship Id="rId6" Type="http://schemas.openxmlformats.org/officeDocument/2006/relationships/diagramQuickStyle" Target="../diagrams/quickStyle9.xml"/><Relationship Id="rId11" Type="http://schemas.openxmlformats.org/officeDocument/2006/relationships/diagramQuickStyle" Target="../diagrams/quickStyle10.xml"/><Relationship Id="rId5" Type="http://schemas.openxmlformats.org/officeDocument/2006/relationships/diagramLayout" Target="../diagrams/layout9.xml"/><Relationship Id="rId15" Type="http://schemas.openxmlformats.org/officeDocument/2006/relationships/image" Target="../media/image4.png"/><Relationship Id="rId10" Type="http://schemas.openxmlformats.org/officeDocument/2006/relationships/diagramLayout" Target="../diagrams/layout10.xml"/><Relationship Id="rId19" Type="http://schemas.openxmlformats.org/officeDocument/2006/relationships/image" Target="../media/image9.png"/><Relationship Id="rId4" Type="http://schemas.openxmlformats.org/officeDocument/2006/relationships/diagramData" Target="../diagrams/data9.xml"/><Relationship Id="rId9" Type="http://schemas.openxmlformats.org/officeDocument/2006/relationships/diagramData" Target="../diagrams/data10.xml"/><Relationship Id="rId14" Type="http://schemas.openxmlformats.org/officeDocument/2006/relationships/slide" Target="slide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13" Type="http://schemas.openxmlformats.org/officeDocument/2006/relationships/image" Target="../media/image4.png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12" Type="http://schemas.openxmlformats.org/officeDocument/2006/relationships/slide" Target="slide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Relationship Id="rId1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13" Type="http://schemas.openxmlformats.org/officeDocument/2006/relationships/image" Target="../media/image4.png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12" Type="http://schemas.openxmlformats.org/officeDocument/2006/relationships/slide" Target="slide12.xml"/><Relationship Id="rId2" Type="http://schemas.openxmlformats.org/officeDocument/2006/relationships/diagramData" Target="../diagrams/data13.xml"/><Relationship Id="rId16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5" Type="http://schemas.openxmlformats.org/officeDocument/2006/relationships/slide" Target="slide10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Relationship Id="rId1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6.xml"/><Relationship Id="rId13" Type="http://schemas.openxmlformats.org/officeDocument/2006/relationships/slide" Target="slide12.xml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12" Type="http://schemas.microsoft.com/office/2007/relationships/diagramDrawing" Target="../diagrams/drawing16.xml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6" Type="http://schemas.openxmlformats.org/officeDocument/2006/relationships/slide" Target="slide11.xml"/><Relationship Id="rId1" Type="http://schemas.openxmlformats.org/officeDocument/2006/relationships/vmlDrawing" Target="../drawings/vmlDrawing3.vml"/><Relationship Id="rId6" Type="http://schemas.openxmlformats.org/officeDocument/2006/relationships/diagramColors" Target="../diagrams/colors15.xml"/><Relationship Id="rId11" Type="http://schemas.openxmlformats.org/officeDocument/2006/relationships/diagramColors" Target="../diagrams/colors16.xml"/><Relationship Id="rId5" Type="http://schemas.openxmlformats.org/officeDocument/2006/relationships/diagramQuickStyle" Target="../diagrams/quickStyle15.xml"/><Relationship Id="rId15" Type="http://schemas.openxmlformats.org/officeDocument/2006/relationships/image" Target="../media/image11.png"/><Relationship Id="rId10" Type="http://schemas.openxmlformats.org/officeDocument/2006/relationships/diagramQuickStyle" Target="../diagrams/quickStyle16.xml"/><Relationship Id="rId4" Type="http://schemas.openxmlformats.org/officeDocument/2006/relationships/diagramLayout" Target="../diagrams/layout15.xml"/><Relationship Id="rId9" Type="http://schemas.openxmlformats.org/officeDocument/2006/relationships/diagramLayout" Target="../diagrams/layout16.xml"/><Relationship Id="rId1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85925" y="5638800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Objekt 13"/>
          <p:cNvGraphicFramePr>
            <a:graphicFrameLocks noChangeAspect="1"/>
          </p:cNvGraphicFramePr>
          <p:nvPr/>
        </p:nvGraphicFramePr>
        <p:xfrm>
          <a:off x="296863" y="273050"/>
          <a:ext cx="8775700" cy="5795963"/>
        </p:xfrm>
        <a:graphic>
          <a:graphicData uri="http://schemas.openxmlformats.org/presentationml/2006/ole">
            <p:oleObj spid="_x0000_s1026" name="Dokument" r:id="rId5" imgW="6236928" imgH="4121870" progId="Word.Document.12">
              <p:embed/>
            </p:oleObj>
          </a:graphicData>
        </a:graphic>
      </p:graphicFrame>
    </p:spTree>
    <p:custDataLst>
      <p:tags r:id="rId2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04606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r>
              <a:rPr lang="pl-PL" dirty="0" smtClean="0"/>
              <a:t>Jsou dány následující body. Urči vektory </a:t>
            </a:r>
            <a:r>
              <a:rPr lang="pl-PL" b="1" i="1" dirty="0" smtClean="0"/>
              <a:t>u = AB , v = BC a </a:t>
            </a:r>
            <a:r>
              <a:rPr lang="cs-CZ" b="1" i="1" dirty="0" smtClean="0"/>
              <a:t>w = CD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A[-3;2], B[0;4], C[2;-3], 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sp>
        <p:nvSpPr>
          <p:cNvPr id="18" name="Obdélník 17"/>
          <p:cNvSpPr/>
          <p:nvPr/>
        </p:nvSpPr>
        <p:spPr>
          <a:xfrm>
            <a:off x="252000" y="2470611"/>
            <a:ext cx="81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i="1" dirty="0" smtClean="0"/>
              <a:t>v = BC 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252000" y="4818905"/>
            <a:ext cx="843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i="1" dirty="0" smtClean="0"/>
              <a:t>w = CD</a:t>
            </a:r>
            <a:endParaRPr lang="cs-CZ" dirty="0"/>
          </a:p>
        </p:txBody>
      </p:sp>
      <p:pic>
        <p:nvPicPr>
          <p:cNvPr id="25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044000" y="4788000"/>
            <a:ext cx="360040" cy="360040"/>
          </a:xfrm>
          <a:prstGeom prst="rect">
            <a:avLst/>
          </a:prstGeom>
          <a:noFill/>
        </p:spPr>
      </p:pic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207914" y="3496628"/>
          <a:ext cx="8669337" cy="506412"/>
        </p:xfrm>
        <a:graphic>
          <a:graphicData uri="http://schemas.openxmlformats.org/presentationml/2006/ole">
            <p:oleObj spid="_x0000_s30723" name="Rovnice" r:id="rId16" imgW="3276360" imgH="24120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04606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r>
              <a:rPr lang="pl-PL" dirty="0" smtClean="0"/>
              <a:t>Jsou dány následující body. Urči vektory </a:t>
            </a:r>
            <a:r>
              <a:rPr lang="pl-PL" b="1" i="1" dirty="0" smtClean="0"/>
              <a:t>u = AB , v = BC a </a:t>
            </a:r>
            <a:r>
              <a:rPr lang="cs-CZ" b="1" i="1" dirty="0" smtClean="0"/>
              <a:t>w = CD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A[-3;2], B[0;4], C[2;-3], 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sp>
        <p:nvSpPr>
          <p:cNvPr id="20" name="Obdélník 19"/>
          <p:cNvSpPr/>
          <p:nvPr/>
        </p:nvSpPr>
        <p:spPr>
          <a:xfrm>
            <a:off x="336406" y="2441465"/>
            <a:ext cx="843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i="1" dirty="0" smtClean="0"/>
              <a:t>w = CD</a:t>
            </a:r>
            <a:endParaRPr lang="cs-CZ" dirty="0"/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344390" y="2919511"/>
          <a:ext cx="8199437" cy="958850"/>
        </p:xfrm>
        <a:graphic>
          <a:graphicData uri="http://schemas.openxmlformats.org/presentationml/2006/ole">
            <p:oleObj spid="_x0000_s31746" name="Rovnice" r:id="rId15" imgW="3098520" imgH="45720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Velikost vektoru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852936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Skupina 25"/>
          <p:cNvGrpSpPr/>
          <p:nvPr/>
        </p:nvGrpSpPr>
        <p:grpSpPr>
          <a:xfrm>
            <a:off x="0" y="2613075"/>
            <a:ext cx="5800725" cy="3657600"/>
            <a:chOff x="0" y="2613075"/>
            <a:chExt cx="5800725" cy="3657600"/>
          </a:xfrm>
        </p:grpSpPr>
        <p:grpSp>
          <p:nvGrpSpPr>
            <p:cNvPr id="12" name="Skupina 27"/>
            <p:cNvGrpSpPr/>
            <p:nvPr/>
          </p:nvGrpSpPr>
          <p:grpSpPr>
            <a:xfrm>
              <a:off x="0" y="2613075"/>
              <a:ext cx="5800725" cy="3657600"/>
              <a:chOff x="72000" y="1614269"/>
              <a:chExt cx="5800725" cy="3657600"/>
            </a:xfrm>
          </p:grpSpPr>
          <p:pic>
            <p:nvPicPr>
              <p:cNvPr id="14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2000" y="1614269"/>
                <a:ext cx="5800725" cy="3657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5" name="Oblouk 14"/>
              <p:cNvSpPr/>
              <p:nvPr/>
            </p:nvSpPr>
            <p:spPr>
              <a:xfrm flipH="1">
                <a:off x="3384000" y="3348000"/>
                <a:ext cx="450167" cy="506437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6" name="Levá složená závorka 15"/>
              <p:cNvSpPr/>
              <p:nvPr/>
            </p:nvSpPr>
            <p:spPr>
              <a:xfrm flipH="1">
                <a:off x="4009292" y="2592000"/>
                <a:ext cx="281355" cy="970671"/>
              </a:xfrm>
              <a:prstGeom prst="leftBrace">
                <a:avLst>
                  <a:gd name="adj1" fmla="val 8333"/>
                  <a:gd name="adj2" fmla="val 43549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7" name="TextovéPole 16"/>
              <p:cNvSpPr txBox="1"/>
              <p:nvPr/>
            </p:nvSpPr>
            <p:spPr>
              <a:xfrm>
                <a:off x="4318781" y="2883877"/>
                <a:ext cx="36099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u</a:t>
                </a:r>
                <a:r>
                  <a:rPr lang="cs-CZ" sz="1600" baseline="-250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2</a:t>
                </a:r>
                <a:endParaRPr lang="cs-CZ" sz="16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0" name="TextovéPole 19"/>
              <p:cNvSpPr txBox="1"/>
              <p:nvPr/>
            </p:nvSpPr>
            <p:spPr>
              <a:xfrm>
                <a:off x="2206282" y="4077286"/>
                <a:ext cx="36099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6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u</a:t>
                </a:r>
                <a:r>
                  <a:rPr lang="cs-CZ" sz="1600" baseline="-250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1</a:t>
                </a:r>
                <a:endParaRPr lang="cs-CZ" sz="16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4" name="Levá složená závorka 23"/>
              <p:cNvSpPr/>
              <p:nvPr/>
            </p:nvSpPr>
            <p:spPr>
              <a:xfrm rot="5400000" flipH="1" flipV="1">
                <a:off x="2557406" y="2909096"/>
                <a:ext cx="174645" cy="2222697"/>
              </a:xfrm>
              <a:prstGeom prst="leftBrace">
                <a:avLst>
                  <a:gd name="adj1" fmla="val 8333"/>
                  <a:gd name="adj2" fmla="val 43549"/>
                </a:avLst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34" name="TextovéPole 33"/>
            <p:cNvSpPr txBox="1"/>
            <p:nvPr/>
          </p:nvSpPr>
          <p:spPr>
            <a:xfrm>
              <a:off x="2138289" y="3629465"/>
              <a:ext cx="322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000" b="1" dirty="0" smtClean="0">
                  <a:solidFill>
                    <a:srgbClr val="FF0000"/>
                  </a:solidFill>
                </a:rPr>
                <a:t>u</a:t>
              </a:r>
              <a:endParaRPr lang="cs-CZ" sz="2000" b="1" dirty="0"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1618564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21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Příklady 2, 3, 4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1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sp>
        <p:nvSpPr>
          <p:cNvPr id="25" name="Obdélník 24"/>
          <p:cNvSpPr/>
          <p:nvPr/>
        </p:nvSpPr>
        <p:spPr>
          <a:xfrm>
            <a:off x="186818" y="543338"/>
            <a:ext cx="532152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Velikost vektoru je stejná jako vzdálenost dvou bodů.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velikost vektoru </a:t>
            </a:r>
            <a:r>
              <a:rPr lang="cs-CZ" b="1" dirty="0" smtClean="0"/>
              <a:t>u</a:t>
            </a:r>
            <a:r>
              <a:rPr lang="cs-CZ" dirty="0" smtClean="0"/>
              <a:t>=</a:t>
            </a:r>
            <a:r>
              <a:rPr lang="cs-CZ" b="1" dirty="0" smtClean="0"/>
              <a:t>AB</a:t>
            </a:r>
            <a:r>
              <a:rPr lang="cs-CZ" dirty="0" smtClean="0"/>
              <a:t>=B-A, kde  A[1;2] a B[5;4</a:t>
            </a:r>
            <a:r>
              <a:rPr lang="cs-CZ" dirty="0" smtClean="0"/>
              <a:t>].</a:t>
            </a:r>
            <a:endParaRPr lang="cs-CZ" dirty="0" smtClean="0"/>
          </a:p>
        </p:txBody>
      </p:sp>
      <p:cxnSp>
        <p:nvCxnSpPr>
          <p:cNvPr id="30" name="Přímá spojovací šipka 29"/>
          <p:cNvCxnSpPr/>
          <p:nvPr/>
        </p:nvCxnSpPr>
        <p:spPr>
          <a:xfrm flipV="1">
            <a:off x="1350499" y="3615396"/>
            <a:ext cx="2222695" cy="970671"/>
          </a:xfrm>
          <a:prstGeom prst="straightConnector1">
            <a:avLst/>
          </a:prstGeom>
          <a:ln w="31750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ovéPole 31"/>
          <p:cNvSpPr txBox="1"/>
          <p:nvPr/>
        </p:nvSpPr>
        <p:spPr>
          <a:xfrm>
            <a:off x="267286" y="1757825"/>
            <a:ext cx="8567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Z obrázku vidíme, že vzdálenost |AB| je velikost vektoru</a:t>
            </a:r>
            <a:r>
              <a:rPr lang="cs-CZ" b="1" dirty="0" smtClean="0"/>
              <a:t> u .</a:t>
            </a:r>
            <a:r>
              <a:rPr lang="cs-CZ" dirty="0" smtClean="0"/>
              <a:t> Tato vzdálenost se rovná délce přepony v pravoúhlém trojúhelníku. Tedy podle Pythagorovy věty je velikost vektoru </a:t>
            </a:r>
            <a:r>
              <a:rPr lang="cs-CZ" b="1" dirty="0" smtClean="0"/>
              <a:t>u</a:t>
            </a:r>
            <a:r>
              <a:rPr lang="cs-CZ" dirty="0" smtClean="0"/>
              <a:t>:</a:t>
            </a:r>
          </a:p>
        </p:txBody>
      </p:sp>
      <p:graphicFrame>
        <p:nvGraphicFramePr>
          <p:cNvPr id="33" name="Objekt 32"/>
          <p:cNvGraphicFramePr>
            <a:graphicFrameLocks noChangeAspect="1"/>
          </p:cNvGraphicFramePr>
          <p:nvPr/>
        </p:nvGraphicFramePr>
        <p:xfrm>
          <a:off x="6329363" y="3055938"/>
          <a:ext cx="2420937" cy="2814637"/>
        </p:xfrm>
        <a:graphic>
          <a:graphicData uri="http://schemas.openxmlformats.org/presentationml/2006/ole">
            <p:oleObj spid="_x0000_s11266" name="Rovnice" r:id="rId15" imgW="1485720" imgH="1726920" progId="Equation.3">
              <p:embed/>
            </p:oleObj>
          </a:graphicData>
        </a:graphic>
      </p:graphicFrame>
      <p:pic>
        <p:nvPicPr>
          <p:cNvPr id="27" name="Picture 6" descr="C:\Users\admin\AppData\Local\Microsoft\Windows\Temporary Internet Files\Content.IE5\9XXS0L7U\MC900441734[1].png">
            <a:hlinkClick r:id="rId16" action="ppaction://hlinkpres?slideindex=3&amp;slidetitle=Operace s vektory"/>
          </p:cNvPr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Je dán vektor </a:t>
            </a:r>
            <a:r>
              <a:rPr lang="cs-CZ" b="1" dirty="0" smtClean="0"/>
              <a:t>u</a:t>
            </a:r>
            <a:r>
              <a:rPr lang="cs-CZ" dirty="0" smtClean="0"/>
              <a:t>(-3;-√7), určete|</a:t>
            </a:r>
            <a:r>
              <a:rPr lang="cs-CZ" b="1" dirty="0" smtClean="0"/>
              <a:t>u</a:t>
            </a:r>
            <a:r>
              <a:rPr lang="cs-CZ" dirty="0" smtClean="0"/>
              <a:t>|.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3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Body A[-1;4], B[3;-2] určují vektor </a:t>
            </a:r>
            <a:r>
              <a:rPr lang="cs-CZ" b="1" dirty="0" smtClean="0"/>
              <a:t>u</a:t>
            </a:r>
            <a:r>
              <a:rPr lang="cs-CZ" dirty="0" smtClean="0"/>
              <a:t>. Vypočítejte souřadnice vektoru </a:t>
            </a:r>
            <a:r>
              <a:rPr lang="cs-CZ" b="1" dirty="0" smtClean="0"/>
              <a:t>u</a:t>
            </a:r>
            <a:r>
              <a:rPr lang="cs-CZ" dirty="0" smtClean="0"/>
              <a:t>. Dále vypočítejte souřadnice bodu X tak, aby orientovaná úsečka CX C[-1;-2] určovala stejný vektor </a:t>
            </a:r>
            <a:r>
              <a:rPr lang="cs-CZ" b="1" dirty="0" smtClean="0"/>
              <a:t>u</a:t>
            </a:r>
            <a:r>
              <a:rPr lang="cs-CZ" dirty="0" smtClean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4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vektor </a:t>
            </a:r>
            <a:r>
              <a:rPr lang="cs-CZ" b="1" dirty="0" smtClean="0"/>
              <a:t>v</a:t>
            </a:r>
            <a:r>
              <a:rPr lang="cs-CZ" dirty="0" smtClean="0"/>
              <a:t>,  jestliže platí v</a:t>
            </a:r>
            <a:r>
              <a:rPr lang="cs-CZ" baseline="-25000" dirty="0" smtClean="0"/>
              <a:t>1</a:t>
            </a:r>
            <a:r>
              <a:rPr lang="cs-CZ" dirty="0" smtClean="0"/>
              <a:t>=-3 a |</a:t>
            </a:r>
            <a:r>
              <a:rPr lang="cs-CZ" b="1" dirty="0" smtClean="0"/>
              <a:t>v</a:t>
            </a:r>
            <a:r>
              <a:rPr lang="cs-CZ" dirty="0" smtClean="0"/>
              <a:t>|=4.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5416841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Řešení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44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100000" y="6497960"/>
            <a:ext cx="360040" cy="360040"/>
          </a:xfrm>
          <a:prstGeom prst="rect">
            <a:avLst/>
          </a:prstGeom>
          <a:noFill/>
        </p:spPr>
      </p:pic>
      <p:pic>
        <p:nvPicPr>
          <p:cNvPr id="12" name="Picture 6" descr="C:\Users\admin\AppData\Local\Microsoft\Windows\Temporary Internet Files\Content.IE5\9XXS0L7U\MC900441734[1].png">
            <a:hlinkClick r:id="rId13" action="ppaction://hlinkpres?slideindex=3&amp;slidetitle=Operace s vektory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Je dán vektor </a:t>
            </a:r>
            <a:r>
              <a:rPr lang="cs-CZ" b="1" dirty="0" smtClean="0"/>
              <a:t>u</a:t>
            </a:r>
            <a:r>
              <a:rPr lang="cs-CZ" dirty="0" smtClean="0"/>
              <a:t>(-3;-√7), určete|</a:t>
            </a:r>
            <a:r>
              <a:rPr lang="cs-CZ" b="1" dirty="0" smtClean="0"/>
              <a:t>u</a:t>
            </a:r>
            <a:r>
              <a:rPr lang="cs-CZ" dirty="0" smtClean="0"/>
              <a:t>|.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3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Body A[-1;4], B[3;-2] určují vektor </a:t>
            </a:r>
            <a:r>
              <a:rPr lang="cs-CZ" b="1" dirty="0" smtClean="0"/>
              <a:t>u</a:t>
            </a:r>
            <a:r>
              <a:rPr lang="cs-CZ" dirty="0" smtClean="0"/>
              <a:t>. Vypočítejte souřadnice vektoru </a:t>
            </a:r>
            <a:r>
              <a:rPr lang="cs-CZ" b="1" dirty="0" smtClean="0"/>
              <a:t>u</a:t>
            </a:r>
            <a:r>
              <a:rPr lang="cs-CZ" dirty="0" smtClean="0"/>
              <a:t>. Dále vypočítejte souřadnice bodu X tak, aby orientovaná úsečka CX C[-1;-2] určovala stejný vektor </a:t>
            </a:r>
            <a:r>
              <a:rPr lang="cs-CZ" b="1" dirty="0" smtClean="0"/>
              <a:t>u</a:t>
            </a:r>
            <a:r>
              <a:rPr lang="cs-CZ" dirty="0" smtClean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4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vektor </a:t>
            </a:r>
            <a:r>
              <a:rPr lang="cs-CZ" b="1" dirty="0" smtClean="0"/>
              <a:t>v</a:t>
            </a:r>
            <a:r>
              <a:rPr lang="cs-CZ" dirty="0" smtClean="0"/>
              <a:t>,  jestliže platí v</a:t>
            </a:r>
            <a:r>
              <a:rPr lang="cs-CZ" baseline="-25000" dirty="0" smtClean="0"/>
              <a:t>1</a:t>
            </a:r>
            <a:r>
              <a:rPr lang="cs-CZ" dirty="0" smtClean="0"/>
              <a:t>=-3 a |</a:t>
            </a:r>
            <a:r>
              <a:rPr lang="cs-CZ" b="1" dirty="0" smtClean="0"/>
              <a:t>v</a:t>
            </a:r>
            <a:r>
              <a:rPr lang="cs-CZ" dirty="0" smtClean="0"/>
              <a:t>|=4.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5416841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1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389982" y="1253981"/>
            <a:ext cx="288032" cy="288032"/>
          </a:xfrm>
          <a:prstGeom prst="rect">
            <a:avLst/>
          </a:prstGeom>
          <a:noFill/>
        </p:spPr>
      </p:pic>
      <p:pic>
        <p:nvPicPr>
          <p:cNvPr id="12" name="Picture 5" descr="C:\Users\admin\AppData\Local\Microsoft\Windows\Temporary Internet Files\Content.IE5\KKP3N0AU\MC900434859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079299" y="4419211"/>
            <a:ext cx="288032" cy="288032"/>
          </a:xfrm>
          <a:prstGeom prst="rect">
            <a:avLst/>
          </a:prstGeom>
          <a:noFill/>
        </p:spPr>
      </p:pic>
      <p:pic>
        <p:nvPicPr>
          <p:cNvPr id="14" name="Picture 5" descr="C:\Users\admin\AppData\Local\Microsoft\Windows\Temporary Internet Files\Content.IE5\KKP3N0AU\MC900434859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833027" y="3361790"/>
            <a:ext cx="288032" cy="288032"/>
          </a:xfrm>
          <a:prstGeom prst="rect">
            <a:avLst/>
          </a:prstGeom>
          <a:noFill/>
        </p:spPr>
      </p:pic>
      <p:pic>
        <p:nvPicPr>
          <p:cNvPr id="15" name="Picture 6" descr="C:\Users\admin\AppData\Local\Microsoft\Windows\Temporary Internet Files\Content.IE5\9XXS0L7U\MC900441734[1].png">
            <a:hlinkClick r:id="rId15" action="ppaction://hlinkpres?slideindex=3&amp;slidetitle=Operace s vektory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620689"/>
            <a:ext cx="91440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2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Je dán vektor </a:t>
            </a:r>
            <a:r>
              <a:rPr lang="cs-CZ" b="1" dirty="0" smtClean="0"/>
              <a:t>u</a:t>
            </a:r>
            <a:r>
              <a:rPr lang="cs-CZ" dirty="0" smtClean="0"/>
              <a:t>(-3;-√7), určete|</a:t>
            </a:r>
            <a:r>
              <a:rPr lang="cs-CZ" b="1" dirty="0" smtClean="0"/>
              <a:t>u</a:t>
            </a:r>
            <a:r>
              <a:rPr lang="cs-CZ" dirty="0" smtClean="0"/>
              <a:t>|.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3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Body A[-1;4], B[3;-2] určují vektor </a:t>
            </a:r>
            <a:r>
              <a:rPr lang="cs-CZ" b="1" dirty="0" smtClean="0"/>
              <a:t>u</a:t>
            </a:r>
            <a:r>
              <a:rPr lang="cs-CZ" dirty="0" smtClean="0"/>
              <a:t>. Vypočítejte souřadnice vektoru </a:t>
            </a:r>
            <a:r>
              <a:rPr lang="cs-CZ" b="1" dirty="0" smtClean="0"/>
              <a:t>u</a:t>
            </a:r>
            <a:r>
              <a:rPr lang="cs-CZ" dirty="0" smtClean="0"/>
              <a:t>. Dále vypočítejte souřadnice bodu X tak, aby orientovaná úsečka CX C[-1;-2] určovala stejný vektor </a:t>
            </a:r>
            <a:r>
              <a:rPr lang="cs-CZ" b="1" dirty="0" smtClean="0"/>
              <a:t>u</a:t>
            </a:r>
            <a:r>
              <a:rPr lang="cs-CZ" dirty="0" smtClean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4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Urči vektor </a:t>
            </a:r>
            <a:r>
              <a:rPr lang="cs-CZ" b="1" dirty="0" smtClean="0"/>
              <a:t>v</a:t>
            </a:r>
            <a:r>
              <a:rPr lang="cs-CZ" dirty="0" smtClean="0"/>
              <a:t>,  jestliže platí v</a:t>
            </a:r>
            <a:r>
              <a:rPr lang="cs-CZ" baseline="-25000" dirty="0" smtClean="0"/>
              <a:t>1</a:t>
            </a:r>
            <a:r>
              <a:rPr lang="cs-CZ" dirty="0" smtClean="0"/>
              <a:t>=-3 a |</a:t>
            </a:r>
            <a:r>
              <a:rPr lang="cs-CZ" b="1" dirty="0" smtClean="0"/>
              <a:t>v</a:t>
            </a:r>
            <a:r>
              <a:rPr lang="cs-CZ" dirty="0" smtClean="0"/>
              <a:t>|=4.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-211015" y="7063049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4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03366" y="5035845"/>
            <a:ext cx="288032" cy="288032"/>
          </a:xfrm>
          <a:prstGeom prst="rect">
            <a:avLst/>
          </a:prstGeom>
          <a:noFill/>
        </p:spPr>
      </p:pic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4545013" y="1774825"/>
          <a:ext cx="2192337" cy="1944688"/>
        </p:xfrm>
        <a:graphic>
          <a:graphicData uri="http://schemas.openxmlformats.org/presentationml/2006/ole">
            <p:oleObj spid="_x0000_s40962" name="Rovnice" r:id="rId14" imgW="1346040" imgH="1193760" progId="Equation.3">
              <p:embed/>
            </p:oleObj>
          </a:graphicData>
        </a:graphic>
      </p:graphicFrame>
      <p:pic>
        <p:nvPicPr>
          <p:cNvPr id="15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598132" y="2227971"/>
            <a:ext cx="833213" cy="577836"/>
          </a:xfrm>
          <a:prstGeom prst="rect">
            <a:avLst/>
          </a:prstGeom>
          <a:noFill/>
        </p:spPr>
      </p:pic>
      <p:pic>
        <p:nvPicPr>
          <p:cNvPr id="16" name="Picture 5" descr="C:\Users\admin\AppData\Local\Microsoft\Windows\Temporary Internet Files\Content.IE5\KKP3N0AU\MC900434859[1].png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52689" y="6135470"/>
            <a:ext cx="288032" cy="288032"/>
          </a:xfrm>
          <a:prstGeom prst="rect">
            <a:avLst/>
          </a:prstGeom>
          <a:noFill/>
        </p:spPr>
      </p:pic>
      <p:pic>
        <p:nvPicPr>
          <p:cNvPr id="13" name="Picture 6" descr="C:\Users\admin\AppData\Local\Microsoft\Windows\Temporary Internet Files\Content.IE5\9XXS0L7U\MC900441734[1].png">
            <a:hlinkClick r:id="rId17" action="ppaction://hlinkpres?slideindex=3&amp;slidetitle=Operace s vektory"/>
          </p:cNvPr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437809"/>
            <a:ext cx="9144000" cy="6540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3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Body A[-1;4], B[3;-2] určují vektor </a:t>
            </a:r>
            <a:r>
              <a:rPr lang="cs-CZ" b="1" dirty="0" smtClean="0"/>
              <a:t>u</a:t>
            </a:r>
            <a:r>
              <a:rPr lang="cs-CZ" dirty="0" smtClean="0"/>
              <a:t>=</a:t>
            </a:r>
            <a:r>
              <a:rPr lang="cs-CZ" b="1" dirty="0" smtClean="0"/>
              <a:t>AB</a:t>
            </a:r>
            <a:r>
              <a:rPr lang="cs-CZ" dirty="0" smtClean="0"/>
              <a:t>. Vypočítejte souřadnice vektoru </a:t>
            </a:r>
            <a:r>
              <a:rPr lang="cs-CZ" b="1" dirty="0" smtClean="0"/>
              <a:t>u </a:t>
            </a:r>
            <a:r>
              <a:rPr lang="cs-CZ" dirty="0" smtClean="0"/>
              <a:t>a jeho velikost. Dále vypočítejte souřadnice bodu D tak, aby orientovaná úsečka </a:t>
            </a:r>
            <a:r>
              <a:rPr lang="cs-CZ" b="1" dirty="0" smtClean="0"/>
              <a:t>CD</a:t>
            </a:r>
            <a:r>
              <a:rPr lang="cs-CZ" dirty="0" smtClean="0"/>
              <a:t> C[1;-2] určovala stejný vektor </a:t>
            </a:r>
            <a:r>
              <a:rPr lang="cs-CZ" b="1" dirty="0" smtClean="0"/>
              <a:t>u</a:t>
            </a:r>
            <a:r>
              <a:rPr lang="cs-CZ" dirty="0" smtClean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>
              <a:solidFill>
                <a:schemeClr val="tx2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Urči vektor </a:t>
            </a:r>
            <a:r>
              <a:rPr lang="cs-CZ" b="1" dirty="0" smtClean="0"/>
              <a:t>v</a:t>
            </a:r>
            <a:r>
              <a:rPr lang="cs-CZ" dirty="0" smtClean="0"/>
              <a:t>,  jestliže platí v</a:t>
            </a:r>
            <a:r>
              <a:rPr lang="cs-CZ" baseline="-25000" dirty="0" smtClean="0"/>
              <a:t>1</a:t>
            </a:r>
            <a:r>
              <a:rPr lang="cs-CZ" dirty="0" smtClean="0"/>
              <a:t>=-3 a |</a:t>
            </a:r>
            <a:r>
              <a:rPr lang="cs-CZ" b="1" dirty="0" smtClean="0"/>
              <a:t>v</a:t>
            </a:r>
            <a:r>
              <a:rPr lang="cs-CZ" dirty="0" smtClean="0"/>
              <a:t>|=4.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-211015" y="7063049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2" name="Picture 5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80824" y="6065130"/>
            <a:ext cx="288032" cy="288032"/>
          </a:xfrm>
          <a:prstGeom prst="rect">
            <a:avLst/>
          </a:prstGeom>
          <a:noFill/>
        </p:spPr>
      </p:pic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478940" y="2259770"/>
          <a:ext cx="1881187" cy="1901825"/>
        </p:xfrm>
        <a:graphic>
          <a:graphicData uri="http://schemas.openxmlformats.org/presentationml/2006/ole">
            <p:oleObj spid="_x0000_s41986" name="Rovnice" r:id="rId14" imgW="1155600" imgH="1168200" progId="Equation.3">
              <p:embed/>
            </p:oleObj>
          </a:graphicData>
        </a:graphic>
      </p:graphicFrame>
      <p:pic>
        <p:nvPicPr>
          <p:cNvPr id="15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09489" y="1665264"/>
            <a:ext cx="833213" cy="577836"/>
          </a:xfrm>
          <a:prstGeom prst="rect">
            <a:avLst/>
          </a:prstGeom>
          <a:noFill/>
        </p:spPr>
      </p:pic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1525075" y="1795633"/>
          <a:ext cx="7379775" cy="410633"/>
        </p:xfrm>
        <a:graphic>
          <a:graphicData uri="http://schemas.openxmlformats.org/presentationml/2006/ole">
            <p:oleObj spid="_x0000_s41988" name="Rovnice" r:id="rId16" imgW="3429000" imgH="241200" progId="Equation.3">
              <p:embed/>
            </p:oleObj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5021263" y="2355240"/>
          <a:ext cx="3552825" cy="3611562"/>
        </p:xfrm>
        <a:graphic>
          <a:graphicData uri="http://schemas.openxmlformats.org/presentationml/2006/ole">
            <p:oleObj spid="_x0000_s41989" name="Rovnice" r:id="rId17" imgW="1650960" imgH="2120760" progId="Equation.3">
              <p:embed/>
            </p:oleObj>
          </a:graphicData>
        </a:graphic>
      </p:graphicFrame>
      <p:pic>
        <p:nvPicPr>
          <p:cNvPr id="14" name="Picture 6" descr="C:\Users\admin\AppData\Local\Microsoft\Windows\Temporary Internet Files\Content.IE5\9XXS0L7U\MC900441734[1].png">
            <a:hlinkClick r:id="rId18" action="ppaction://hlinkpres?slideindex=3&amp;slidetitle=Operace s vektory"/>
          </p:cNvPr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5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ovéPole 17"/>
          <p:cNvSpPr txBox="1"/>
          <p:nvPr/>
        </p:nvSpPr>
        <p:spPr>
          <a:xfrm>
            <a:off x="0" y="437809"/>
            <a:ext cx="9144000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Urči vektor </a:t>
            </a:r>
            <a:r>
              <a:rPr lang="cs-CZ" b="1" dirty="0" smtClean="0"/>
              <a:t>v</a:t>
            </a:r>
            <a:r>
              <a:rPr lang="cs-CZ" dirty="0" smtClean="0"/>
              <a:t>,  jestliže platí v</a:t>
            </a:r>
            <a:r>
              <a:rPr lang="cs-CZ" baseline="-25000" dirty="0" smtClean="0"/>
              <a:t>1</a:t>
            </a:r>
            <a:r>
              <a:rPr lang="cs-CZ" dirty="0" smtClean="0"/>
              <a:t>=-3 a |</a:t>
            </a:r>
            <a:r>
              <a:rPr lang="cs-CZ" b="1" dirty="0" smtClean="0"/>
              <a:t>v</a:t>
            </a:r>
            <a:r>
              <a:rPr lang="cs-CZ" dirty="0" smtClean="0"/>
              <a:t>|=4.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-211015" y="7063049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2182813" y="1671638"/>
          <a:ext cx="2335212" cy="2770187"/>
        </p:xfrm>
        <a:graphic>
          <a:graphicData uri="http://schemas.openxmlformats.org/presentationml/2006/ole">
            <p:oleObj spid="_x0000_s43010" name="Rovnice" r:id="rId13" imgW="1434960" imgH="1701720" progId="Equation.3">
              <p:embed/>
            </p:oleObj>
          </a:graphicData>
        </a:graphic>
      </p:graphicFrame>
      <p:pic>
        <p:nvPicPr>
          <p:cNvPr id="15" name="Picture 5" descr="C:\Users\admin\AppData\Local\Microsoft\Windows\Temporary Internet Files\Content.IE5\N5I9LVEK\MC900441896[1].wm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09489" y="1665264"/>
            <a:ext cx="833213" cy="577836"/>
          </a:xfrm>
          <a:prstGeom prst="rect">
            <a:avLst/>
          </a:prstGeom>
          <a:noFill/>
        </p:spPr>
      </p:pic>
      <p:pic>
        <p:nvPicPr>
          <p:cNvPr id="11" name="Picture 6" descr="C:\Users\admin\AppData\Local\Microsoft\Windows\Temporary Internet Files\Content.IE5\9XXS0L7U\MC900441734[1].png">
            <a:hlinkClick r:id="rId15" action="ppaction://hlinkpres?slideindex=3&amp;slidetitle=Operace s vektory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-304800" y="128781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Další hodina</a:t>
            </a:r>
            <a:endParaRPr lang="cs-CZ" dirty="0">
              <a:solidFill>
                <a:schemeClr val="accent1">
                  <a:lumMod val="50000"/>
                </a:schemeClr>
              </a:solidFill>
              <a:hlinkClick r:id="rId14" action="ppaction://hlinkpres?slideindex=1&amp;slidetitle=Analytická geometrie v rovině"/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852936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72" name="Picture 12" descr="C:\Users\admin\AppData\Local\Microsoft\Windows\Temporary Internet Files\Content.IE5\N5I9LVEK\MC900441932[1].wmf">
            <a:hlinkClick r:id="rId15" action="ppaction://hlinkpres?slideindex=2&amp;slidetitle=Analytická geometrie v rovině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 flipH="1">
            <a:off x="5441813" y="1343025"/>
            <a:ext cx="1270274" cy="11144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Analytická geometrie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v rovině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</p:spPr>
        <p:txBody>
          <a:bodyPr>
            <a:normAutofit/>
          </a:bodyPr>
          <a:lstStyle/>
          <a:p>
            <a:r>
              <a:rPr lang="cs-CZ" sz="2400" dirty="0" smtClean="0"/>
              <a:t>Vektor a jeho </a:t>
            </a:r>
            <a:r>
              <a:rPr lang="cs-CZ" sz="2400" dirty="0" smtClean="0"/>
              <a:t>velikost </a:t>
            </a:r>
            <a:endParaRPr lang="cs-CZ" sz="2400" dirty="0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0" name="Přímá spojovací čára 9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5925" y="4752568"/>
            <a:ext cx="57721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Diagram 11"/>
          <p:cNvGraphicFramePr/>
          <p:nvPr/>
        </p:nvGraphicFramePr>
        <p:xfrm>
          <a:off x="0" y="6453336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1" name="Nadpis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/>
          <a:lstStyle/>
          <a:p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Vektor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3" name="Přímá spojovací čára 12"/>
          <p:cNvCxnSpPr/>
          <p:nvPr/>
        </p:nvCxnSpPr>
        <p:spPr>
          <a:xfrm>
            <a:off x="1331640" y="2420888"/>
            <a:ext cx="6480720" cy="0"/>
          </a:xfrm>
          <a:prstGeom prst="line">
            <a:avLst/>
          </a:prstGeom>
          <a:ln w="1016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Skupina 16"/>
          <p:cNvGrpSpPr/>
          <p:nvPr/>
        </p:nvGrpSpPr>
        <p:grpSpPr>
          <a:xfrm>
            <a:off x="1895475" y="2637526"/>
            <a:ext cx="5353050" cy="3438525"/>
            <a:chOff x="1839205" y="2764136"/>
            <a:chExt cx="5353050" cy="3438525"/>
          </a:xfrm>
        </p:grpSpPr>
        <p:grpSp>
          <p:nvGrpSpPr>
            <p:cNvPr id="14" name="Skupina 13"/>
            <p:cNvGrpSpPr/>
            <p:nvPr/>
          </p:nvGrpSpPr>
          <p:grpSpPr>
            <a:xfrm>
              <a:off x="1839205" y="2764136"/>
              <a:ext cx="5353050" cy="3438525"/>
              <a:chOff x="1839205" y="2764136"/>
              <a:chExt cx="5353050" cy="3438525"/>
            </a:xfrm>
          </p:grpSpPr>
          <p:pic>
            <p:nvPicPr>
              <p:cNvPr id="2052" name="Picture 4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839205" y="2764136"/>
                <a:ext cx="5353050" cy="34385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4" name="TextovéPole 23"/>
              <p:cNvSpPr txBox="1"/>
              <p:nvPr/>
            </p:nvSpPr>
            <p:spPr>
              <a:xfrm>
                <a:off x="3305909" y="3995224"/>
                <a:ext cx="32252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b="1" dirty="0" smtClean="0">
                    <a:solidFill>
                      <a:srgbClr val="FF0000"/>
                    </a:solidFill>
                  </a:rPr>
                  <a:t>u</a:t>
                </a:r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16" name="Přímá spojovací šipka 15"/>
            <p:cNvCxnSpPr/>
            <p:nvPr/>
          </p:nvCxnSpPr>
          <p:spPr>
            <a:xfrm flipV="1">
              <a:off x="2757266" y="3938955"/>
              <a:ext cx="1266092" cy="9144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ovéPole 17"/>
          <p:cNvSpPr txBox="1"/>
          <p:nvPr/>
        </p:nvSpPr>
        <p:spPr>
          <a:xfrm>
            <a:off x="0" y="662892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cs-CZ" dirty="0" smtClean="0"/>
              <a:t>Vektor je orientovaná úsečka, která má směr a velikost.</a:t>
            </a:r>
          </a:p>
          <a:p>
            <a:pPr marL="342900" indent="-342900"/>
            <a:endParaRPr lang="cs-CZ" dirty="0" smtClean="0"/>
          </a:p>
          <a:p>
            <a:pPr marL="342900" indent="-342900"/>
            <a:r>
              <a:rPr lang="cs-CZ" dirty="0" smtClean="0"/>
              <a:t>Orientovaná úsečka je dána dvěma </a:t>
            </a:r>
            <a:r>
              <a:rPr lang="cs-CZ" dirty="0" smtClean="0"/>
              <a:t>body: počátečním </a:t>
            </a:r>
            <a:r>
              <a:rPr lang="cs-CZ" dirty="0" smtClean="0"/>
              <a:t>a </a:t>
            </a:r>
            <a:r>
              <a:rPr lang="cs-CZ" dirty="0" smtClean="0"/>
              <a:t>koncovým. </a:t>
            </a:r>
            <a:endParaRPr lang="cs-CZ" dirty="0" smtClean="0"/>
          </a:p>
          <a:p>
            <a:pPr marL="342900" indent="-342900"/>
            <a:endParaRPr lang="cs-CZ" dirty="0" smtClean="0"/>
          </a:p>
          <a:p>
            <a:pPr marL="342900" indent="-342900"/>
            <a:r>
              <a:rPr lang="cs-CZ" dirty="0" smtClean="0"/>
              <a:t>Vektor značíme malým písmenem a šipkou. </a:t>
            </a:r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636912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Skupina 34"/>
          <p:cNvGrpSpPr/>
          <p:nvPr/>
        </p:nvGrpSpPr>
        <p:grpSpPr>
          <a:xfrm>
            <a:off x="329538" y="1835667"/>
            <a:ext cx="5353050" cy="4383779"/>
            <a:chOff x="329538" y="1835667"/>
            <a:chExt cx="5353050" cy="4383779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9538" y="1835667"/>
              <a:ext cx="5353050" cy="3438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1" name="Přímá spojovací šipka 20"/>
            <p:cNvCxnSpPr/>
            <p:nvPr/>
          </p:nvCxnSpPr>
          <p:spPr>
            <a:xfrm flipV="1">
              <a:off x="2060918" y="5183945"/>
              <a:ext cx="1266092" cy="9144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ovéPole 25"/>
            <p:cNvSpPr txBox="1"/>
            <p:nvPr/>
          </p:nvSpPr>
          <p:spPr>
            <a:xfrm>
              <a:off x="1711571" y="5819336"/>
              <a:ext cx="3465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000" dirty="0" smtClean="0">
                  <a:solidFill>
                    <a:srgbClr val="FF0000"/>
                  </a:solidFill>
                </a:rPr>
                <a:t>G</a:t>
              </a:r>
              <a:endParaRPr lang="cs-CZ" sz="2000" dirty="0">
                <a:solidFill>
                  <a:srgbClr val="FF0000"/>
                </a:solidFill>
              </a:endParaRPr>
            </a:p>
          </p:txBody>
        </p:sp>
        <p:grpSp>
          <p:nvGrpSpPr>
            <p:cNvPr id="34" name="Skupina 33"/>
            <p:cNvGrpSpPr/>
            <p:nvPr/>
          </p:nvGrpSpPr>
          <p:grpSpPr>
            <a:xfrm>
              <a:off x="1252025" y="2286001"/>
              <a:ext cx="4384430" cy="3387148"/>
              <a:chOff x="1252025" y="2286001"/>
              <a:chExt cx="4384430" cy="3387148"/>
            </a:xfrm>
          </p:grpSpPr>
          <p:cxnSp>
            <p:nvCxnSpPr>
              <p:cNvPr id="15" name="Přímá spojovací šipka 14"/>
              <p:cNvCxnSpPr/>
              <p:nvPr/>
            </p:nvCxnSpPr>
            <p:spPr>
              <a:xfrm flipV="1">
                <a:off x="1252025" y="2982351"/>
                <a:ext cx="1266092" cy="9144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ovéPole 23"/>
              <p:cNvSpPr txBox="1"/>
              <p:nvPr/>
            </p:nvSpPr>
            <p:spPr>
              <a:xfrm>
                <a:off x="1378635" y="2982350"/>
                <a:ext cx="32252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b="1" dirty="0" smtClean="0">
                    <a:solidFill>
                      <a:srgbClr val="FF0000"/>
                    </a:solidFill>
                  </a:rPr>
                  <a:t>u</a:t>
                </a:r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4" name="TextovéPole 13"/>
              <p:cNvSpPr txBox="1"/>
              <p:nvPr/>
            </p:nvSpPr>
            <p:spPr>
              <a:xfrm>
                <a:off x="2546252" y="4276579"/>
                <a:ext cx="30970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dirty="0" smtClean="0">
                    <a:solidFill>
                      <a:srgbClr val="FF0000"/>
                    </a:solidFill>
                  </a:rPr>
                  <a:t>E</a:t>
                </a:r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" name="TextovéPole 15"/>
              <p:cNvSpPr txBox="1"/>
              <p:nvPr/>
            </p:nvSpPr>
            <p:spPr>
              <a:xfrm>
                <a:off x="4023361" y="3137096"/>
                <a:ext cx="3032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dirty="0" smtClean="0">
                    <a:solidFill>
                      <a:srgbClr val="FF0000"/>
                    </a:solidFill>
                  </a:rPr>
                  <a:t>F</a:t>
                </a:r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7" name="Přímá spojovací šipka 16"/>
              <p:cNvCxnSpPr/>
              <p:nvPr/>
            </p:nvCxnSpPr>
            <p:spPr>
              <a:xfrm flipV="1">
                <a:off x="2811194" y="3387969"/>
                <a:ext cx="1266092" cy="9144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Přímá spojovací šipka 19"/>
              <p:cNvCxnSpPr/>
              <p:nvPr/>
            </p:nvCxnSpPr>
            <p:spPr>
              <a:xfrm flipV="1">
                <a:off x="3244948" y="2288345"/>
                <a:ext cx="1266092" cy="9144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TextovéPole 24"/>
              <p:cNvSpPr txBox="1"/>
              <p:nvPr/>
            </p:nvSpPr>
            <p:spPr>
              <a:xfrm>
                <a:off x="3092547" y="3162887"/>
                <a:ext cx="32092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dirty="0" smtClean="0">
                    <a:solidFill>
                      <a:srgbClr val="FF0000"/>
                    </a:solidFill>
                  </a:rPr>
                  <a:t>C</a:t>
                </a:r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7" name="TextovéPole 26"/>
              <p:cNvSpPr txBox="1"/>
              <p:nvPr/>
            </p:nvSpPr>
            <p:spPr>
              <a:xfrm>
                <a:off x="4522764" y="2286001"/>
                <a:ext cx="34176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dirty="0" smtClean="0">
                    <a:solidFill>
                      <a:srgbClr val="FF0000"/>
                    </a:solidFill>
                  </a:rPr>
                  <a:t>D</a:t>
                </a:r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8" name="TextovéPole 27"/>
              <p:cNvSpPr txBox="1"/>
              <p:nvPr/>
            </p:nvSpPr>
            <p:spPr>
              <a:xfrm>
                <a:off x="3380936" y="5012788"/>
                <a:ext cx="34496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dirty="0" smtClean="0">
                    <a:solidFill>
                      <a:srgbClr val="FF0000"/>
                    </a:solidFill>
                  </a:rPr>
                  <a:t>H</a:t>
                </a:r>
                <a:endParaRPr lang="cs-CZ" sz="2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29" name="Přímá spojovací šipka 28"/>
              <p:cNvCxnSpPr/>
              <p:nvPr/>
            </p:nvCxnSpPr>
            <p:spPr>
              <a:xfrm flipV="1">
                <a:off x="4370363" y="3990535"/>
                <a:ext cx="1266092" cy="914400"/>
              </a:xfrm>
              <a:prstGeom prst="straightConnector1">
                <a:avLst/>
              </a:prstGeom>
              <a:ln w="31750">
                <a:solidFill>
                  <a:srgbClr val="FF0000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ovéPole 29"/>
              <p:cNvSpPr txBox="1"/>
              <p:nvPr/>
            </p:nvSpPr>
            <p:spPr>
              <a:xfrm>
                <a:off x="2248488" y="5273039"/>
                <a:ext cx="32252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b="1" dirty="0" smtClean="0">
                    <a:solidFill>
                      <a:srgbClr val="FF0000"/>
                    </a:solidFill>
                  </a:rPr>
                  <a:t>u</a:t>
                </a:r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1" name="TextovéPole 30"/>
              <p:cNvSpPr txBox="1"/>
              <p:nvPr/>
            </p:nvSpPr>
            <p:spPr>
              <a:xfrm>
                <a:off x="3512235" y="2330547"/>
                <a:ext cx="32252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b="1" dirty="0" smtClean="0">
                    <a:solidFill>
                      <a:srgbClr val="FF0000"/>
                    </a:solidFill>
                  </a:rPr>
                  <a:t>u</a:t>
                </a:r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2" name="TextovéPole 31"/>
              <p:cNvSpPr txBox="1"/>
              <p:nvPr/>
            </p:nvSpPr>
            <p:spPr>
              <a:xfrm>
                <a:off x="2961251" y="3523956"/>
                <a:ext cx="32252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b="1" dirty="0" smtClean="0">
                    <a:solidFill>
                      <a:srgbClr val="FF0000"/>
                    </a:solidFill>
                  </a:rPr>
                  <a:t>u</a:t>
                </a:r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3" name="TextovéPole 32"/>
              <p:cNvSpPr txBox="1"/>
              <p:nvPr/>
            </p:nvSpPr>
            <p:spPr>
              <a:xfrm>
                <a:off x="4792395" y="4074940"/>
                <a:ext cx="32252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000" b="1" dirty="0" smtClean="0">
                    <a:solidFill>
                      <a:srgbClr val="FF0000"/>
                    </a:solidFill>
                  </a:rPr>
                  <a:t>u</a:t>
                </a:r>
                <a:endParaRPr lang="cs-CZ" sz="2000" b="1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18" name="TextovéPole 17"/>
          <p:cNvSpPr txBox="1"/>
          <p:nvPr/>
        </p:nvSpPr>
        <p:spPr>
          <a:xfrm>
            <a:off x="0" y="662892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cs-CZ" dirty="0" smtClean="0"/>
              <a:t>Vektor je  v podstatě množina orientovaných úseček, které mají stejný směr a velikost.</a:t>
            </a:r>
          </a:p>
          <a:p>
            <a:pPr marL="342900" indent="-342900"/>
            <a:endParaRPr lang="cs-CZ" dirty="0" smtClean="0"/>
          </a:p>
          <a:p>
            <a:pPr marL="342900" indent="-342900"/>
            <a:r>
              <a:rPr lang="cs-CZ" dirty="0" smtClean="0"/>
              <a:t>Všechny vektory na obrázku udávají jeden a ten samý vektor.</a:t>
            </a:r>
          </a:p>
          <a:p>
            <a:pPr marL="342900" indent="-342900"/>
            <a:endParaRPr lang="cs-CZ" dirty="0" smtClean="0"/>
          </a:p>
        </p:txBody>
      </p: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1820986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Skupina 27"/>
          <p:cNvGrpSpPr/>
          <p:nvPr/>
        </p:nvGrpSpPr>
        <p:grpSpPr>
          <a:xfrm>
            <a:off x="245132" y="2820405"/>
            <a:ext cx="5353050" cy="3438525"/>
            <a:chOff x="245132" y="2820405"/>
            <a:chExt cx="5353050" cy="3438525"/>
          </a:xfrm>
        </p:grpSpPr>
        <p:grpSp>
          <p:nvGrpSpPr>
            <p:cNvPr id="30" name="Skupina 29"/>
            <p:cNvGrpSpPr/>
            <p:nvPr/>
          </p:nvGrpSpPr>
          <p:grpSpPr>
            <a:xfrm>
              <a:off x="245132" y="2820405"/>
              <a:ext cx="5353050" cy="3438525"/>
              <a:chOff x="245132" y="2820405"/>
              <a:chExt cx="5353050" cy="3438525"/>
            </a:xfrm>
          </p:grpSpPr>
          <p:pic>
            <p:nvPicPr>
              <p:cNvPr id="2052" name="Picture 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45132" y="2820405"/>
                <a:ext cx="5353050" cy="34385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7" name="TextovéPole 26"/>
              <p:cNvSpPr txBox="1"/>
              <p:nvPr/>
            </p:nvSpPr>
            <p:spPr>
              <a:xfrm>
                <a:off x="1364567" y="5008100"/>
                <a:ext cx="130612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400" dirty="0" smtClean="0">
                    <a:solidFill>
                      <a:srgbClr val="FF0000"/>
                    </a:solidFill>
                  </a:rPr>
                  <a:t>- Počáteční bod</a:t>
                </a:r>
                <a:endParaRPr lang="cs-CZ" sz="1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9" name="TextovéPole 28"/>
              <p:cNvSpPr txBox="1"/>
              <p:nvPr/>
            </p:nvSpPr>
            <p:spPr>
              <a:xfrm>
                <a:off x="2712721" y="4049153"/>
                <a:ext cx="121411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1400" dirty="0" smtClean="0">
                    <a:solidFill>
                      <a:srgbClr val="FF0000"/>
                    </a:solidFill>
                  </a:rPr>
                  <a:t>- Koncový bod</a:t>
                </a:r>
                <a:endParaRPr lang="cs-CZ" sz="1400" dirty="0">
                  <a:solidFill>
                    <a:srgbClr val="FF0000"/>
                  </a:solidFill>
                </a:endParaRPr>
              </a:p>
            </p:txBody>
          </p:sp>
        </p:grpSp>
        <p:cxnSp>
          <p:nvCxnSpPr>
            <p:cNvPr id="15" name="Přímá spojovací šipka 14"/>
            <p:cNvCxnSpPr/>
            <p:nvPr/>
          </p:nvCxnSpPr>
          <p:spPr>
            <a:xfrm flipV="1">
              <a:off x="1167619" y="3981157"/>
              <a:ext cx="1266092" cy="914400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805724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Příklad 1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4" action="ppaction://hlinksldjump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sp>
        <p:nvSpPr>
          <p:cNvPr id="24" name="TextovéPole 23"/>
          <p:cNvSpPr txBox="1"/>
          <p:nvPr/>
        </p:nvSpPr>
        <p:spPr>
          <a:xfrm>
            <a:off x="1420838" y="3840480"/>
            <a:ext cx="3225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0000"/>
                </a:solidFill>
              </a:rPr>
              <a:t>u</a:t>
            </a: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3896" y="2978696"/>
            <a:ext cx="981075" cy="466725"/>
          </a:xfrm>
          <a:prstGeom prst="rect">
            <a:avLst/>
          </a:prstGeom>
          <a:noFill/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3896" y="3404382"/>
            <a:ext cx="1343025" cy="409575"/>
          </a:xfrm>
          <a:prstGeom prst="rect">
            <a:avLst/>
          </a:prstGeom>
          <a:noFill/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3896" y="3770696"/>
            <a:ext cx="1733550" cy="409575"/>
          </a:xfrm>
          <a:prstGeom prst="rect">
            <a:avLst/>
          </a:prstGeom>
          <a:noFill/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3896" y="4202696"/>
            <a:ext cx="1762125" cy="447675"/>
          </a:xfrm>
          <a:prstGeom prst="rect">
            <a:avLst/>
          </a:prstGeom>
          <a:noFill/>
        </p:spPr>
      </p:pic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" name="Objekt 39"/>
          <p:cNvGraphicFramePr>
            <a:graphicFrameLocks noChangeAspect="1"/>
          </p:cNvGraphicFramePr>
          <p:nvPr/>
        </p:nvGraphicFramePr>
        <p:xfrm>
          <a:off x="2387600" y="1422326"/>
          <a:ext cx="4368800" cy="798512"/>
        </p:xfrm>
        <a:graphic>
          <a:graphicData uri="http://schemas.openxmlformats.org/presentationml/2006/ole">
            <p:oleObj spid="_x0000_s28674" name="Rovnice" r:id="rId20" imgW="1180800" imgH="215640" progId="Equation.3">
              <p:embed/>
            </p:oleObj>
          </a:graphicData>
        </a:graphic>
      </p:graphicFrame>
      <p:pic>
        <p:nvPicPr>
          <p:cNvPr id="25" name="Picture 10" descr="C:\Users\admin\AppData\Local\Microsoft\Windows\Temporary Internet Files\Content.IE5\955RGVQT\MC900441726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8100000" y="6408000"/>
            <a:ext cx="432048" cy="432048"/>
          </a:xfrm>
          <a:prstGeom prst="rect">
            <a:avLst/>
          </a:prstGeom>
          <a:noFill/>
        </p:spPr>
      </p:pic>
      <p:sp>
        <p:nvSpPr>
          <p:cNvPr id="26" name="Obdélník 25"/>
          <p:cNvSpPr/>
          <p:nvPr/>
        </p:nvSpPr>
        <p:spPr>
          <a:xfrm>
            <a:off x="84406" y="666766"/>
            <a:ext cx="89751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Je-li vektor</a:t>
            </a:r>
            <a:r>
              <a:rPr lang="cs-CZ" b="1" dirty="0" smtClean="0"/>
              <a:t> u </a:t>
            </a:r>
            <a:r>
              <a:rPr lang="cs-CZ" dirty="0" smtClean="0"/>
              <a:t>určen orientovanou úsečkou AB, nazývají se čísla u</a:t>
            </a:r>
            <a:r>
              <a:rPr lang="cs-CZ" baseline="-25000" dirty="0" smtClean="0"/>
              <a:t>1 </a:t>
            </a:r>
            <a:r>
              <a:rPr lang="cs-CZ" dirty="0" smtClean="0"/>
              <a:t>=</a:t>
            </a:r>
            <a:r>
              <a:rPr lang="cs-CZ" dirty="0" err="1" smtClean="0"/>
              <a:t>Bx</a:t>
            </a:r>
            <a:r>
              <a:rPr lang="cs-CZ" dirty="0" smtClean="0"/>
              <a:t>-</a:t>
            </a:r>
            <a:r>
              <a:rPr lang="cs-CZ" dirty="0" err="1" smtClean="0"/>
              <a:t>Ax</a:t>
            </a:r>
            <a:r>
              <a:rPr lang="cs-CZ" dirty="0" smtClean="0"/>
              <a:t>, u</a:t>
            </a:r>
            <a:r>
              <a:rPr lang="cs-CZ" baseline="-25000" dirty="0" smtClean="0"/>
              <a:t>2</a:t>
            </a:r>
            <a:r>
              <a:rPr lang="pl-PL" dirty="0" smtClean="0"/>
              <a:t> =</a:t>
            </a:r>
            <a:r>
              <a:rPr lang="cs-CZ" dirty="0" smtClean="0"/>
              <a:t>By-</a:t>
            </a:r>
            <a:r>
              <a:rPr lang="cs-CZ" dirty="0" err="1" smtClean="0"/>
              <a:t>Ay</a:t>
            </a:r>
            <a:r>
              <a:rPr lang="cs-CZ" dirty="0" smtClean="0"/>
              <a:t> </a:t>
            </a:r>
            <a:r>
              <a:rPr lang="pl-PL" dirty="0" smtClean="0"/>
              <a:t>souřadnice vektoru </a:t>
            </a:r>
            <a:r>
              <a:rPr lang="pl-PL" b="1" dirty="0" smtClean="0"/>
              <a:t>u</a:t>
            </a:r>
            <a:r>
              <a:rPr lang="pl-PL" dirty="0" smtClean="0"/>
              <a:t>.</a:t>
            </a:r>
          </a:p>
          <a:p>
            <a:r>
              <a:rPr lang="pl-PL" dirty="0" smtClean="0"/>
              <a:t>Píšeme</a:t>
            </a:r>
            <a:endParaRPr lang="cs-CZ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04606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  Řešení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r>
              <a:rPr lang="pl-PL" dirty="0" smtClean="0"/>
              <a:t>Jsou dány následující body. Urči vektory </a:t>
            </a:r>
            <a:r>
              <a:rPr lang="pl-PL" b="1" i="1" dirty="0" smtClean="0"/>
              <a:t>u = AB , v = BC a </a:t>
            </a:r>
            <a:r>
              <a:rPr lang="cs-CZ" b="1" i="1" dirty="0" smtClean="0"/>
              <a:t>w = CD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A[-3;2], B[0;4], C[2;-3], 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pic>
        <p:nvPicPr>
          <p:cNvPr id="42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00000" y="6497960"/>
            <a:ext cx="360040" cy="360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04606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2" action="ppaction://hlinksldjump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r>
              <a:rPr lang="pl-PL" dirty="0" smtClean="0"/>
              <a:t>Jsou dány následující body. Urči vektory </a:t>
            </a:r>
            <a:r>
              <a:rPr lang="pl-PL" b="1" i="1" dirty="0" smtClean="0"/>
              <a:t>u = AB , v = BC a </a:t>
            </a:r>
            <a:r>
              <a:rPr lang="cs-CZ" b="1" i="1" dirty="0" smtClean="0"/>
              <a:t>w = CD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A[-3;2], B[0;4], C[2;-3], 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sp>
        <p:nvSpPr>
          <p:cNvPr id="17" name="Obdélník 16"/>
          <p:cNvSpPr/>
          <p:nvPr/>
        </p:nvSpPr>
        <p:spPr>
          <a:xfrm>
            <a:off x="252000" y="2428408"/>
            <a:ext cx="797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i="1" dirty="0" smtClean="0"/>
              <a:t>u = AB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252000" y="2878574"/>
            <a:ext cx="81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i="1" dirty="0" smtClean="0"/>
              <a:t>v = BC 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252000" y="3384000"/>
            <a:ext cx="843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i="1" dirty="0" smtClean="0"/>
              <a:t>w = CD</a:t>
            </a:r>
            <a:endParaRPr lang="cs-CZ" dirty="0"/>
          </a:p>
        </p:txBody>
      </p:sp>
      <p:pic>
        <p:nvPicPr>
          <p:cNvPr id="21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80000" y="2412000"/>
            <a:ext cx="360040" cy="360040"/>
          </a:xfrm>
          <a:prstGeom prst="rect">
            <a:avLst/>
          </a:prstGeom>
          <a:noFill/>
        </p:spPr>
      </p:pic>
      <p:pic>
        <p:nvPicPr>
          <p:cNvPr id="24" name="Picture 20" descr="C:\Users\admin\AppData\Local\Microsoft\Windows\Temporary Internet Files\Content.IE5\KKP3N0AU\MC900434859[1].png">
            <a:hlinkClick r:id="rId15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80000" y="2880000"/>
            <a:ext cx="360040" cy="360040"/>
          </a:xfrm>
          <a:prstGeom prst="rect">
            <a:avLst/>
          </a:prstGeom>
          <a:noFill/>
        </p:spPr>
      </p:pic>
      <p:pic>
        <p:nvPicPr>
          <p:cNvPr id="25" name="Picture 20" descr="C:\Users\admin\AppData\Local\Microsoft\Windows\Temporary Internet Files\Content.IE5\KKP3N0AU\MC900434859[1].png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080000" y="3384000"/>
            <a:ext cx="360040" cy="3600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/>
        </p:nvGraphicFramePr>
        <p:xfrm>
          <a:off x="0" y="0"/>
          <a:ext cx="9144000" cy="404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3" name="Přímá spojovací čára 12"/>
          <p:cNvCxnSpPr/>
          <p:nvPr/>
        </p:nvCxnSpPr>
        <p:spPr>
          <a:xfrm>
            <a:off x="72000" y="2046068"/>
            <a:ext cx="9072000" cy="0"/>
          </a:xfrm>
          <a:prstGeom prst="line">
            <a:avLst/>
          </a:prstGeom>
          <a:ln w="139700" cap="rnd">
            <a:gradFill flip="none" rotWithShape="1">
              <a:gsLst>
                <a:gs pos="0">
                  <a:schemeClr val="accent1">
                    <a:lumMod val="75000"/>
                  </a:schemeClr>
                </a:gs>
                <a:gs pos="34000">
                  <a:schemeClr val="tx2">
                    <a:lumMod val="60000"/>
                    <a:lumOff val="40000"/>
                  </a:schemeClr>
                </a:gs>
                <a:gs pos="75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0" scaled="1"/>
              <a:tileRect/>
            </a:gradFill>
            <a:tailEnd w="sm" len="sm"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Diagram 18"/>
          <p:cNvGraphicFramePr/>
          <p:nvPr/>
        </p:nvGraphicFramePr>
        <p:xfrm>
          <a:off x="0" y="5993904"/>
          <a:ext cx="9144000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2" name="Skupina 20"/>
          <p:cNvGrpSpPr/>
          <p:nvPr/>
        </p:nvGrpSpPr>
        <p:grpSpPr>
          <a:xfrm>
            <a:off x="0" y="6474240"/>
            <a:ext cx="9161778" cy="383760"/>
            <a:chOff x="-36512" y="10451"/>
            <a:chExt cx="9161778" cy="383760"/>
          </a:xfrm>
        </p:grpSpPr>
        <p:sp>
          <p:nvSpPr>
            <p:cNvPr id="22" name="Zaoblený obdélník 21"/>
            <p:cNvSpPr/>
            <p:nvPr/>
          </p:nvSpPr>
          <p:spPr>
            <a:xfrm>
              <a:off x="-36512" y="10451"/>
              <a:ext cx="9144000" cy="3837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cs-CZ" dirty="0" smtClean="0"/>
                <a:t>              Další kapitola                                                                                                    </a:t>
              </a:r>
              <a:endParaRPr lang="cs-CZ" dirty="0"/>
            </a:p>
          </p:txBody>
        </p:sp>
        <p:sp>
          <p:nvSpPr>
            <p:cNvPr id="23" name="Zaoblený obdélník 4"/>
            <p:cNvSpPr/>
            <p:nvPr/>
          </p:nvSpPr>
          <p:spPr>
            <a:xfrm>
              <a:off x="18734" y="29185"/>
              <a:ext cx="9106532" cy="346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600" kern="1200" dirty="0"/>
            </a:p>
          </p:txBody>
        </p:sp>
      </p:grpSp>
      <p:pic>
        <p:nvPicPr>
          <p:cNvPr id="1030" name="Picture 6" descr="C:\Users\admin\AppData\Local\Microsoft\Windows\Temporary Internet Files\Content.IE5\9XXS0L7U\MC900441734[1].png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196000" y="6372000"/>
            <a:ext cx="558000" cy="55800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409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819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168812" y="504102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Příklad 1</a:t>
            </a:r>
          </a:p>
          <a:p>
            <a:r>
              <a:rPr lang="pl-PL" dirty="0" smtClean="0"/>
              <a:t>Jsou dány následující body. Urči vektory </a:t>
            </a:r>
            <a:r>
              <a:rPr lang="pl-PL" b="1" i="1" dirty="0" smtClean="0"/>
              <a:t>u = AB , v = BC a </a:t>
            </a:r>
            <a:r>
              <a:rPr lang="cs-CZ" b="1" i="1" dirty="0" smtClean="0"/>
              <a:t>w = CD</a:t>
            </a:r>
            <a:endParaRPr lang="cs-CZ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 smtClean="0"/>
              <a:t>A[-3;2], B[0;4], C[2;-3], D[-1;-2]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cs-CZ" dirty="0" smtClean="0"/>
          </a:p>
        </p:txBody>
      </p:sp>
      <p:sp>
        <p:nvSpPr>
          <p:cNvPr id="17" name="Obdélník 16"/>
          <p:cNvSpPr/>
          <p:nvPr/>
        </p:nvSpPr>
        <p:spPr>
          <a:xfrm>
            <a:off x="252000" y="2428408"/>
            <a:ext cx="797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i="1" dirty="0" smtClean="0"/>
              <a:t>u = AB</a:t>
            </a:r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252000" y="4215005"/>
            <a:ext cx="81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i="1" dirty="0" smtClean="0"/>
              <a:t>v = BC 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252000" y="4818905"/>
            <a:ext cx="843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i="1" dirty="0" smtClean="0"/>
              <a:t>w = CD</a:t>
            </a:r>
            <a:endParaRPr lang="cs-CZ" dirty="0"/>
          </a:p>
        </p:txBody>
      </p:sp>
      <p:pic>
        <p:nvPicPr>
          <p:cNvPr id="24" name="Picture 20" descr="C:\Users\admin\AppData\Local\Microsoft\Windows\Temporary Internet Files\Content.IE5\KKP3N0AU\MC900434859[1].png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044000" y="4230498"/>
            <a:ext cx="360040" cy="360040"/>
          </a:xfrm>
          <a:prstGeom prst="rect">
            <a:avLst/>
          </a:prstGeom>
          <a:noFill/>
        </p:spPr>
      </p:pic>
      <p:pic>
        <p:nvPicPr>
          <p:cNvPr id="25" name="Picture 20" descr="C:\Users\admin\AppData\Local\Microsoft\Windows\Temporary Internet Files\Content.IE5\KKP3N0AU\MC900434859[1].png">
            <a:hlinkClick r:id="rId16" action="ppaction://hlinksldjump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044000" y="4788000"/>
            <a:ext cx="360040" cy="360040"/>
          </a:xfrm>
          <a:prstGeom prst="rect">
            <a:avLst/>
          </a:prstGeom>
          <a:noFill/>
        </p:spPr>
      </p:pic>
      <p:graphicFrame>
        <p:nvGraphicFramePr>
          <p:cNvPr id="26" name="Objekt 25"/>
          <p:cNvGraphicFramePr>
            <a:graphicFrameLocks noChangeAspect="1"/>
          </p:cNvGraphicFramePr>
          <p:nvPr/>
        </p:nvGraphicFramePr>
        <p:xfrm>
          <a:off x="263403" y="3018890"/>
          <a:ext cx="8669583" cy="505612"/>
        </p:xfrm>
        <a:graphic>
          <a:graphicData uri="http://schemas.openxmlformats.org/presentationml/2006/ole">
            <p:oleObj spid="_x0000_s29698" name="Rovnice" r:id="rId17" imgW="3276360" imgH="24120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1"/>
</p:tagLst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3672</TotalTime>
  <Words>936</Words>
  <Application>Microsoft Office PowerPoint</Application>
  <PresentationFormat>Předvádění na obrazovce (4:3)</PresentationFormat>
  <Paragraphs>151</Paragraphs>
  <Slides>19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Motiv sady Office</vt:lpstr>
      <vt:lpstr>Dokument</vt:lpstr>
      <vt:lpstr>Rovnice</vt:lpstr>
      <vt:lpstr>Snímek 1</vt:lpstr>
      <vt:lpstr>Analytická geometrie v rovině</vt:lpstr>
      <vt:lpstr>Vektor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Velikost vektoru</vt:lpstr>
      <vt:lpstr>Snímek 13</vt:lpstr>
      <vt:lpstr>Snímek 14</vt:lpstr>
      <vt:lpstr>Snímek 15</vt:lpstr>
      <vt:lpstr>Snímek 16</vt:lpstr>
      <vt:lpstr>Snímek 17</vt:lpstr>
      <vt:lpstr>Snímek 18</vt:lpstr>
      <vt:lpstr>Další hodina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Michaela Reifová</dc:creator>
  <cp:lastModifiedBy>lamic</cp:lastModifiedBy>
  <cp:revision>163</cp:revision>
  <dcterms:created xsi:type="dcterms:W3CDTF">2012-10-29T08:51:58Z</dcterms:created>
  <dcterms:modified xsi:type="dcterms:W3CDTF">2013-01-24T10:29:39Z</dcterms:modified>
</cp:coreProperties>
</file>