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Default Extension="bin" ContentType="application/vnd.openxmlformats-officedocument.oleObject"/>
  <Override PartName="/ppt/diagrams/colors1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layout20.xml" ContentType="application/vnd.openxmlformats-officedocument.drawingml.diagramLayout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notesSlides/notesSlide4.xml" ContentType="application/vnd.openxmlformats-officedocument.presentationml.notesSlide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6" r:id="rId3"/>
    <p:sldId id="260" r:id="rId4"/>
    <p:sldId id="261" r:id="rId5"/>
    <p:sldId id="298" r:id="rId6"/>
    <p:sldId id="320" r:id="rId7"/>
    <p:sldId id="321" r:id="rId8"/>
    <p:sldId id="322" r:id="rId9"/>
    <p:sldId id="323" r:id="rId10"/>
    <p:sldId id="318" r:id="rId11"/>
    <p:sldId id="324" r:id="rId12"/>
    <p:sldId id="283" r:id="rId13"/>
    <p:sldId id="31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>
        <p:scale>
          <a:sx n="130" d="100"/>
          <a:sy n="130" d="100"/>
        </p:scale>
        <p:origin x="-21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001567-FDDA-4141-BAFC-FCFF1FDF5E90}" type="presOf" srcId="{7DB70298-C570-4D9C-BB4A-9F44B9E719B3}" destId="{B7835B6C-8A71-4E19-8D22-F9AED554923A}" srcOrd="0" destOrd="0" presId="urn:microsoft.com/office/officeart/2005/8/layout/vList2"/>
    <dgm:cxn modelId="{7CA2F67C-4DC6-416F-AA1F-2386E57403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1ED64C2-946D-4EBC-AEC4-9529E84A19A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BC948A16-236F-4763-8B4D-482A28C96DB7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8D25DA3-3CBD-4C12-85FD-198724CD939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00D59EB-198A-4CE7-8502-312A4AB6468A}" type="presOf" srcId="{7DB70298-C570-4D9C-BB4A-9F44B9E719B3}" destId="{B7835B6C-8A71-4E19-8D22-F9AED554923A}" srcOrd="0" destOrd="0" presId="urn:microsoft.com/office/officeart/2005/8/layout/vList2"/>
    <dgm:cxn modelId="{F01C25AD-B06E-411B-9308-41045912EFFE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520F235-7CC9-4084-A4DF-758ECB81ED19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6DF08D6-B1C3-4637-ADDE-EA0D909E70CE}" type="presOf" srcId="{7DB70298-C570-4D9C-BB4A-9F44B9E719B3}" destId="{B7835B6C-8A71-4E19-8D22-F9AED554923A}" srcOrd="0" destOrd="0" presId="urn:microsoft.com/office/officeart/2005/8/layout/vList2"/>
    <dgm:cxn modelId="{A4E45193-B349-4712-B20A-E12541730D7B}" type="presOf" srcId="{F59DDF83-C684-48EC-90BC-A76586B1D1A7}" destId="{882AA335-C09D-470F-930A-E571B0F45518}" srcOrd="0" destOrd="0" presId="urn:microsoft.com/office/officeart/2005/8/layout/vList2"/>
    <dgm:cxn modelId="{80714F71-116D-44D3-8E5E-E78F52BE19E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C78ADE3-8735-4EDF-BFD1-2B1233709FDB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6B73772-D58D-45F1-8D28-410D38D96F12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BADCDE4-A81F-4FD0-9D0C-FFFFB9CDEA7E}" type="presOf" srcId="{F59DDF83-C684-48EC-90BC-A76586B1D1A7}" destId="{882AA335-C09D-470F-930A-E571B0F45518}" srcOrd="0" destOrd="0" presId="urn:microsoft.com/office/officeart/2005/8/layout/vList2"/>
    <dgm:cxn modelId="{E8C42921-EA8E-4F52-A7CD-9439FF49771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89A6B3D-30FC-4E9C-B874-C753580708A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3C0D1CB-4C75-45E9-943C-E48656DF72EB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0BB1970-E7BB-4896-99D9-1BA4C49BA9C7}" type="presOf" srcId="{7DB70298-C570-4D9C-BB4A-9F44B9E719B3}" destId="{B7835B6C-8A71-4E19-8D22-F9AED554923A}" srcOrd="0" destOrd="0" presId="urn:microsoft.com/office/officeart/2005/8/layout/vList2"/>
    <dgm:cxn modelId="{B712737B-EB54-42E0-BE25-7AE78E582BE8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72B2AF42-22F9-4BD6-AA7C-1F7F4D84D1EB}" type="presOf" srcId="{F59DDF83-C684-48EC-90BC-A76586B1D1A7}" destId="{882AA335-C09D-470F-930A-E571B0F45518}" srcOrd="0" destOrd="0" presId="urn:microsoft.com/office/officeart/2005/8/layout/vList2"/>
    <dgm:cxn modelId="{A97FD756-E284-49EB-80BE-DFCEEAFB4F9E}" type="presOf" srcId="{7DB70298-C570-4D9C-BB4A-9F44B9E719B3}" destId="{B7835B6C-8A71-4E19-8D22-F9AED554923A}" srcOrd="0" destOrd="0" presId="urn:microsoft.com/office/officeart/2005/8/layout/vList2"/>
    <dgm:cxn modelId="{B800F0F7-4CCB-4968-8F33-FB1DC267B7C3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508C13-5F11-426D-8D0D-B0FFA9B3BF5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C5FEF42-9354-47CF-9BAE-D5ADA66DE62A}" type="presOf" srcId="{7DB70298-C570-4D9C-BB4A-9F44B9E719B3}" destId="{B7835B6C-8A71-4E19-8D22-F9AED554923A}" srcOrd="0" destOrd="0" presId="urn:microsoft.com/office/officeart/2005/8/layout/vList2"/>
    <dgm:cxn modelId="{206FAF99-90C4-4D0B-9764-46F4231FB8B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F71DEEE-6EC5-4C4A-8506-B24CB0F4DFC7}" type="presOf" srcId="{469538E5-5656-4F2F-8505-2CD03C5D97F5}" destId="{63D20763-B48E-4B7C-8305-499D0B65F774}" srcOrd="0" destOrd="0" presId="urn:microsoft.com/office/officeart/2005/8/layout/vList2"/>
    <dgm:cxn modelId="{D0665121-315C-4C96-B51E-E97C0F73B6C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CEBA4296-B48D-496F-BF04-C3925404979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DE3000F-1768-4465-8167-98AB5E822CFF}" type="presOf" srcId="{469538E5-5656-4F2F-8505-2CD03C5D97F5}" destId="{63D20763-B48E-4B7C-8305-499D0B65F774}" srcOrd="0" destOrd="0" presId="urn:microsoft.com/office/officeart/2005/8/layout/vList2"/>
    <dgm:cxn modelId="{334AD9B0-A613-4AC1-9985-A0D15B323271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DFF79989-B352-4103-8D3F-8590B42F8F46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2174D94-7567-445C-A13A-A5FA5B5EB3B0}" type="presOf" srcId="{F59DDF83-C684-48EC-90BC-A76586B1D1A7}" destId="{882AA335-C09D-470F-930A-E571B0F45518}" srcOrd="0" destOrd="0" presId="urn:microsoft.com/office/officeart/2005/8/layout/vList2"/>
    <dgm:cxn modelId="{A0FBAAF5-E817-4F5C-966A-10BB6862C4C8}" type="presOf" srcId="{7DB70298-C570-4D9C-BB4A-9F44B9E719B3}" destId="{B7835B6C-8A71-4E19-8D22-F9AED554923A}" srcOrd="0" destOrd="0" presId="urn:microsoft.com/office/officeart/2005/8/layout/vList2"/>
    <dgm:cxn modelId="{8478B3BB-E191-4E1B-895E-D1EECF2398D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B557D37-058A-4900-81E2-8518CAF5B628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6D4BE5B6-5892-4C26-96DA-B7FC622F01E6}" type="presOf" srcId="{469538E5-5656-4F2F-8505-2CD03C5D97F5}" destId="{63D20763-B48E-4B7C-8305-499D0B65F774}" srcOrd="0" destOrd="0" presId="urn:microsoft.com/office/officeart/2005/8/layout/vList2"/>
    <dgm:cxn modelId="{40B11195-9E06-4CE2-9989-D16273D20B4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A6DB9C8-E4F7-4D54-ADB3-6CBA30EF871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DC4A6CC-11D6-40B5-AA1B-758187E29676}" type="presOf" srcId="{7DB70298-C570-4D9C-BB4A-9F44B9E719B3}" destId="{B7835B6C-8A71-4E19-8D22-F9AED554923A}" srcOrd="0" destOrd="0" presId="urn:microsoft.com/office/officeart/2005/8/layout/vList2"/>
    <dgm:cxn modelId="{EEED9618-0590-46D8-8D4E-4F29619C911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D979741-6B56-4CE4-80FD-019F9E5BFB2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2A54EC-6F23-407D-8D90-5589844395C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450A899-6296-4FD7-9715-2B935224B0A5}" type="presOf" srcId="{7DB70298-C570-4D9C-BB4A-9F44B9E719B3}" destId="{B7835B6C-8A71-4E19-8D22-F9AED554923A}" srcOrd="0" destOrd="0" presId="urn:microsoft.com/office/officeart/2005/8/layout/vList2"/>
    <dgm:cxn modelId="{E605E5D8-402E-4AC5-8092-4A591FA0679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814E01A-06FC-4F2E-97FF-5F4CFC3FB5C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Obecná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FA322CF-132B-4D1B-86EF-8909C6B31135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B793DBA-4B26-40EA-8020-3D18292ADC7E}" type="presOf" srcId="{7DB70298-C570-4D9C-BB4A-9F44B9E719B3}" destId="{B7835B6C-8A71-4E19-8D22-F9AED554923A}" srcOrd="0" destOrd="0" presId="urn:microsoft.com/office/officeart/2005/8/layout/vList2"/>
    <dgm:cxn modelId="{2B6A8F67-389C-4382-98D4-AAE37D54A41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Operace s vektory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Obecná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25A7A-93D1-460C-A420-269BA7788E87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6DA9-733C-4B2B-8A28-77FD496EEB6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95981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8444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08289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66823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1273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Word11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7.xml"/><Relationship Id="rId9" Type="http://schemas.openxmlformats.org/officeDocument/2006/relationships/hyperlink" Target="file:///C:\Users\admin\Documents\Matematika\&#352;ablony\Analytick&#225;%20geometrie\VY_32_INOVACE_MAT_3_TR_09.pptx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Uzivatel\Documents\Matematika\&#352;ablony\Analytick&#225;%20geometrie\Pracovn&#237;%20list-%20obecn&#225;%20rovnice%20p&#345;&#237;mky%2008.doc" TargetMode="Externa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11" Type="http://schemas.openxmlformats.org/officeDocument/2006/relationships/image" Target="../media/image6.png"/><Relationship Id="rId5" Type="http://schemas.openxmlformats.org/officeDocument/2006/relationships/diagramQuickStyle" Target="../diagrams/quickStyle18.xml"/><Relationship Id="rId10" Type="http://schemas.openxmlformats.org/officeDocument/2006/relationships/hyperlink" Target="file:///C:\Users\admin\Documents\Matematika\&#352;ablony\Analytick&#225;%20geometrie\VY_32_INOVACE_MAT_3_TR_05.pptx" TargetMode="External"/><Relationship Id="rId4" Type="http://schemas.openxmlformats.org/officeDocument/2006/relationships/diagramLayout" Target="../diagrams/layout18.xml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13" Type="http://schemas.microsoft.com/office/2007/relationships/diagramDrawing" Target="../diagrams/drawing2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9.xml"/><Relationship Id="rId12" Type="http://schemas.openxmlformats.org/officeDocument/2006/relationships/diagramColors" Target="../diagrams/colors20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9.xml"/><Relationship Id="rId11" Type="http://schemas.openxmlformats.org/officeDocument/2006/relationships/diagramQuickStyle" Target="../diagrams/quickStyle20.xml"/><Relationship Id="rId5" Type="http://schemas.openxmlformats.org/officeDocument/2006/relationships/diagramLayout" Target="../diagrams/layout19.xml"/><Relationship Id="rId15" Type="http://schemas.openxmlformats.org/officeDocument/2006/relationships/hyperlink" Target="file:///C:\Users\admin\Documents\Matematika\&#352;ablony\Analytick&#225;%20geometrie\VY_32_INOVACE_MAT_3_TR_09.pptx" TargetMode="External"/><Relationship Id="rId10" Type="http://schemas.openxmlformats.org/officeDocument/2006/relationships/diagramLayout" Target="../diagrams/layout20.xml"/><Relationship Id="rId4" Type="http://schemas.openxmlformats.org/officeDocument/2006/relationships/diagramData" Target="../diagrams/data19.xml"/><Relationship Id="rId9" Type="http://schemas.openxmlformats.org/officeDocument/2006/relationships/diagramData" Target="../diagrams/data20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13" Type="http://schemas.microsoft.com/office/2007/relationships/diagramDrawing" Target="../diagrams/drawing2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1.xml"/><Relationship Id="rId12" Type="http://schemas.openxmlformats.org/officeDocument/2006/relationships/diagramColors" Target="../diagrams/colors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1.xml"/><Relationship Id="rId11" Type="http://schemas.openxmlformats.org/officeDocument/2006/relationships/diagramQuickStyle" Target="../diagrams/quickStyle22.xml"/><Relationship Id="rId5" Type="http://schemas.openxmlformats.org/officeDocument/2006/relationships/diagramLayout" Target="../diagrams/layout21.xml"/><Relationship Id="rId15" Type="http://schemas.openxmlformats.org/officeDocument/2006/relationships/hyperlink" Target="http://www.karlin.mff.cuni.cz/katedry/kdm/diplomky/jan_koncel/rovina.php?kapitola=obecnaRovnice" TargetMode="External"/><Relationship Id="rId10" Type="http://schemas.openxmlformats.org/officeDocument/2006/relationships/diagramLayout" Target="../diagrams/layout22.xml"/><Relationship Id="rId4" Type="http://schemas.openxmlformats.org/officeDocument/2006/relationships/diagramData" Target="../diagrams/data21.xml"/><Relationship Id="rId9" Type="http://schemas.openxmlformats.org/officeDocument/2006/relationships/diagramData" Target="../diagrams/data22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9.pptx" TargetMode="External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5" Type="http://schemas.openxmlformats.org/officeDocument/2006/relationships/image" Target="../media/image5.png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Relationship Id="rId1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slide" Target="slide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7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image" Target="../media/image6.png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hyperlink" Target="file:///C:\Users\admin\Documents\Matematika\&#352;ablony\Analytick&#225;%20geometrie\VY_32_INOVACE_MAT_3_TR_09.pptx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slide" Target="slide7.xml"/><Relationship Id="rId18" Type="http://schemas.openxmlformats.org/officeDocument/2006/relationships/image" Target="../media/image6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openxmlformats.org/officeDocument/2006/relationships/hyperlink" Target="file:///C:\Users\admin\Documents\Matematika\&#352;ablony\Analytick&#225;%20geometrie\VY_32_INOVACE_MAT_3_TR_09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image" Target="../media/image9.wmf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image" Target="../media/image9.wmf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png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hyperlink" Target="file:///C:\Users\admin\Documents\Matematika\&#352;ablony\Analytick&#225;%20geometrie\VY_32_INOVACE_MAT_3_TR_09.pptx" TargetMode="Externa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image" Target="../media/image9.wmf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9.pptx" TargetMode="Externa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oleObject" Target="../embeddings/oleObject5.bin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image" Target="../media/image9.wmf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9.pptx" TargetMode="External"/><Relationship Id="rId1" Type="http://schemas.openxmlformats.org/officeDocument/2006/relationships/vmlDrawing" Target="../drawings/vmlDrawing6.v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oleObject" Target="../embeddings/oleObject7.bin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73448846"/>
              </p:ext>
            </p:extLst>
          </p:nvPr>
        </p:nvGraphicFramePr>
        <p:xfrm>
          <a:off x="362115" y="89189"/>
          <a:ext cx="8293100" cy="6192838"/>
        </p:xfrm>
        <a:graphic>
          <a:graphicData uri="http://schemas.openxmlformats.org/presentationml/2006/ole">
            <p:oleObj spid="_x0000_s1032" name="Dokument" r:id="rId5" imgW="6235604" imgH="4666363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21569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4379" y="720931"/>
            <a:ext cx="8521564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dirty="0" smtClean="0"/>
              <a:t>Procvičte si!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dirty="0" smtClean="0"/>
              <a:t>Zadání příkladů uvádí </a:t>
            </a:r>
            <a:r>
              <a:rPr lang="cs-CZ" dirty="0" err="1" smtClean="0"/>
              <a:t>Petáková</a:t>
            </a:r>
            <a:r>
              <a:rPr lang="cs-CZ" dirty="0" smtClean="0"/>
              <a:t> (2) strana 105/cvičení 1 a) c) d) e) (pouze obecné rovnice)</a:t>
            </a:r>
          </a:p>
          <a:p>
            <a:r>
              <a:rPr lang="cs-CZ" dirty="0" smtClean="0"/>
              <a:t>strana 105/cvičení 5, 7, 8, 12</a:t>
            </a:r>
          </a:p>
          <a:p>
            <a:endParaRPr lang="cs-CZ" dirty="0"/>
          </a:p>
        </p:txBody>
      </p:sp>
      <p:pic>
        <p:nvPicPr>
          <p:cNvPr id="12" name="Picture 5" descr="C:\Users\admin\AppData\Local\Microsoft\Windows\Temporary Internet Files\Content.IE5\KKP3N0AU\MC900441732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67050" y="1575706"/>
            <a:ext cx="476250" cy="476250"/>
          </a:xfrm>
          <a:prstGeom prst="rect">
            <a:avLst/>
          </a:prstGeom>
          <a:noFill/>
        </p:spPr>
      </p:pic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4" name="Zaoblený obdélník 13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5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6" descr="C:\Users\admin\AppData\Local\Microsoft\Windows\Temporary Internet Files\Content.IE5\9XXS0L7U\MC900441734[1].png">
            <a:hlinkClick r:id="rId9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4913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4379" y="720931"/>
            <a:ext cx="13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Procvičte si!</a:t>
            </a:r>
            <a:endParaRPr lang="cs-CZ" dirty="0"/>
          </a:p>
        </p:txBody>
      </p:sp>
      <p:pic>
        <p:nvPicPr>
          <p:cNvPr id="12" name="Picture 5" descr="C:\Users\admin\AppData\Local\Microsoft\Windows\Temporary Internet Files\Content.IE5\KKP3N0AU\MC900441732[1].png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92629" y="625681"/>
            <a:ext cx="476250" cy="476250"/>
          </a:xfrm>
          <a:prstGeom prst="rect">
            <a:avLst/>
          </a:prstGeom>
          <a:noFill/>
        </p:spPr>
      </p:pic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4" name="Zaoblený obdélník 13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5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" name="Picture 6" descr="C:\Users\admin\AppData\Local\Microsoft\Windows\Temporary Internet Files\Content.IE5\9XXS0L7U\MC900441734[1].png">
            <a:hlinkClick r:id="rId10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288965" y="391885"/>
            <a:ext cx="7772400" cy="1000287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chemeClr val="accent1">
                    <a:lumMod val="50000"/>
                  </a:schemeClr>
                </a:solidFill>
              </a:rPr>
              <a:t>Zdroje</a:t>
            </a:r>
            <a:endParaRPr lang="cs-CZ" sz="3600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405363" y="1356645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332510" y="1591294"/>
            <a:ext cx="82771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[1] KONČEL, Jan. Analytická geometrie: Obecná rovnice. In: [online]. 2009 [cit. 2013-01-24]. Dostupné z: </a:t>
            </a:r>
            <a:r>
              <a:rPr lang="cs-CZ" sz="1400" dirty="0" smtClean="0">
                <a:hlinkClick r:id="rId15"/>
              </a:rPr>
              <a:t>http://www.</a:t>
            </a:r>
            <a:r>
              <a:rPr lang="cs-CZ" sz="1400" dirty="0" err="1" smtClean="0">
                <a:hlinkClick r:id="rId15"/>
              </a:rPr>
              <a:t>karlin.mff.cuni.cz</a:t>
            </a:r>
            <a:r>
              <a:rPr lang="cs-CZ" sz="1400" dirty="0" smtClean="0">
                <a:hlinkClick r:id="rId15"/>
              </a:rPr>
              <a:t>/katedry/</a:t>
            </a:r>
            <a:r>
              <a:rPr lang="cs-CZ" sz="1400" dirty="0" err="1" smtClean="0">
                <a:hlinkClick r:id="rId15"/>
              </a:rPr>
              <a:t>kdm</a:t>
            </a:r>
            <a:r>
              <a:rPr lang="cs-CZ" sz="1400" dirty="0" smtClean="0">
                <a:hlinkClick r:id="rId15"/>
              </a:rPr>
              <a:t>/diplomky/</a:t>
            </a:r>
            <a:r>
              <a:rPr lang="cs-CZ" sz="1400" dirty="0" err="1" smtClean="0">
                <a:hlinkClick r:id="rId15"/>
              </a:rPr>
              <a:t>jan</a:t>
            </a:r>
            <a:r>
              <a:rPr lang="cs-CZ" sz="1400" dirty="0" smtClean="0">
                <a:hlinkClick r:id="rId15"/>
              </a:rPr>
              <a:t>_</a:t>
            </a:r>
            <a:r>
              <a:rPr lang="cs-CZ" sz="1400" dirty="0" err="1" smtClean="0">
                <a:hlinkClick r:id="rId15"/>
              </a:rPr>
              <a:t>koncel</a:t>
            </a:r>
            <a:r>
              <a:rPr lang="cs-CZ" sz="1400" dirty="0" smtClean="0">
                <a:hlinkClick r:id="rId15"/>
              </a:rPr>
              <a:t>/rovina.</a:t>
            </a:r>
            <a:r>
              <a:rPr lang="cs-CZ" sz="1400" dirty="0" err="1" smtClean="0">
                <a:hlinkClick r:id="rId15"/>
              </a:rPr>
              <a:t>php</a:t>
            </a:r>
            <a:r>
              <a:rPr lang="cs-CZ" sz="1400" dirty="0" smtClean="0">
                <a:hlinkClick r:id="rId15"/>
              </a:rPr>
              <a:t>?kapitola=</a:t>
            </a:r>
            <a:r>
              <a:rPr lang="cs-CZ" sz="1400" dirty="0" err="1" smtClean="0">
                <a:hlinkClick r:id="rId15"/>
              </a:rPr>
              <a:t>obecnaRovnice</a:t>
            </a:r>
            <a:endParaRPr lang="cs-CZ" sz="1400" dirty="0" smtClean="0"/>
          </a:p>
          <a:p>
            <a:endParaRPr lang="cs-CZ" sz="1400" dirty="0" smtClean="0"/>
          </a:p>
          <a:p>
            <a:r>
              <a:rPr lang="cs-CZ" sz="1400" dirty="0" smtClean="0"/>
              <a:t>[2] PETÁKOVÁ, Jindra. </a:t>
            </a:r>
            <a:r>
              <a:rPr lang="cs-CZ" sz="1400" i="1" dirty="0" smtClean="0"/>
              <a:t>Matematika: Příprava k maturitě a k přijímacím zkouškám na vysoké školy</a:t>
            </a:r>
            <a:r>
              <a:rPr lang="cs-CZ" sz="1400" dirty="0" smtClean="0"/>
              <a:t>. 1. </a:t>
            </a:r>
            <a:r>
              <a:rPr lang="cs-CZ" sz="1400" dirty="0" err="1" smtClean="0"/>
              <a:t>vyd</a:t>
            </a:r>
            <a:r>
              <a:rPr lang="cs-CZ" sz="1400" dirty="0" smtClean="0"/>
              <a:t>. Praha: </a:t>
            </a:r>
            <a:r>
              <a:rPr lang="cs-CZ" sz="1400" dirty="0" err="1" smtClean="0"/>
              <a:t>Prometheus</a:t>
            </a:r>
            <a:r>
              <a:rPr lang="cs-CZ" sz="1400" dirty="0" smtClean="0"/>
              <a:t>, 2006. ISBN 80-7196-099-3. </a:t>
            </a:r>
            <a:endParaRPr lang="cs-CZ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Obecná rovnice přímky.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Obecná rovnice přímky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3246" y="4201359"/>
            <a:ext cx="3195846" cy="246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ovéPole 17"/>
          <p:cNvSpPr txBox="1"/>
          <p:nvPr/>
        </p:nvSpPr>
        <p:spPr>
          <a:xfrm>
            <a:off x="0" y="449136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Obecná rovnice přímky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Rovnici ve tvaru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kde alespoň jedno z čísel a, b je různé od nuly, nazýváme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obecná rovnice.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Definice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Vektor kolmý ke směrovému vektoru přímky v rovině se nazývá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normálový vektor </a:t>
            </a:r>
            <a:r>
              <a:rPr lang="cs-CZ" dirty="0" smtClean="0"/>
              <a:t>této přímky.</a:t>
            </a:r>
          </a:p>
          <a:p>
            <a:pPr marL="36000">
              <a:spcAft>
                <a:spcPts val="1200"/>
              </a:spcAft>
            </a:pPr>
            <a:r>
              <a:rPr lang="cs-CZ" dirty="0" smtClean="0"/>
              <a:t>Pro určení normálového vektoru stačí, když prohodíte souřadnice vektoru směrového a u jedné ze souřadnic změníte znaménko. (Př. Jestliže </a:t>
            </a:r>
            <a:r>
              <a:rPr lang="cs-CZ" b="1" dirty="0" smtClean="0"/>
              <a:t>s</a:t>
            </a:r>
            <a:r>
              <a:rPr lang="cs-CZ" dirty="0" smtClean="0"/>
              <a:t>=(a;b), pak </a:t>
            </a:r>
            <a:r>
              <a:rPr lang="cs-CZ" b="1" dirty="0" smtClean="0"/>
              <a:t>n</a:t>
            </a:r>
            <a:r>
              <a:rPr lang="cs-CZ" dirty="0" smtClean="0"/>
              <a:t>=(-b;a) nebo </a:t>
            </a:r>
            <a:r>
              <a:rPr lang="cs-CZ" b="1" dirty="0" smtClean="0"/>
              <a:t>n</a:t>
            </a:r>
            <a:r>
              <a:rPr lang="cs-CZ" dirty="0" smtClean="0"/>
              <a:t>=(b;-a))</a:t>
            </a:r>
          </a:p>
          <a:p>
            <a:pPr marL="360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Věta</a:t>
            </a:r>
          </a:p>
          <a:p>
            <a:r>
              <a:rPr lang="cs-CZ" dirty="0" smtClean="0"/>
              <a:t>V obecné rovnici </a:t>
            </a:r>
            <a:r>
              <a:rPr lang="cs-CZ" dirty="0" err="1" smtClean="0"/>
              <a:t>ax</a:t>
            </a:r>
            <a:r>
              <a:rPr lang="cs-CZ" dirty="0" smtClean="0"/>
              <a:t>+by+c=0 přímky p, čísla a, b jsou souřadnice normálového vektoru </a:t>
            </a:r>
            <a:r>
              <a:rPr lang="cs-CZ" b="1" dirty="0" smtClean="0"/>
              <a:t>n=(a;b)</a:t>
            </a:r>
          </a:p>
          <a:p>
            <a:pPr marL="342900" indent="-342900"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12912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Příklady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1704977" y="1043050"/>
          <a:ext cx="3448914" cy="421611"/>
        </p:xfrm>
        <a:graphic>
          <a:graphicData uri="http://schemas.openxmlformats.org/presentationml/2006/ole">
            <p:oleObj spid="_x0000_s59399" name="Rovnice" r:id="rId14" imgW="1663700" imgH="203200" progId="Equation.3">
              <p:embed/>
            </p:oleObj>
          </a:graphicData>
        </a:graphic>
      </p:graphicFrame>
      <p:pic>
        <p:nvPicPr>
          <p:cNvPr id="44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grpSp>
        <p:nvGrpSpPr>
          <p:cNvPr id="17" name="Skupina 16"/>
          <p:cNvGrpSpPr/>
          <p:nvPr/>
        </p:nvGrpSpPr>
        <p:grpSpPr>
          <a:xfrm>
            <a:off x="6650181" y="5355771"/>
            <a:ext cx="249382" cy="190005"/>
            <a:chOff x="2980706" y="4025735"/>
            <a:chExt cx="249382" cy="190005"/>
          </a:xfrm>
        </p:grpSpPr>
        <p:cxnSp>
          <p:nvCxnSpPr>
            <p:cNvPr id="16" name="Přímá spojovací čára 15"/>
            <p:cNvCxnSpPr/>
            <p:nvPr/>
          </p:nvCxnSpPr>
          <p:spPr>
            <a:xfrm>
              <a:off x="3051958" y="4025735"/>
              <a:ext cx="178130" cy="1900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ovací čára 24"/>
            <p:cNvCxnSpPr/>
            <p:nvPr/>
          </p:nvCxnSpPr>
          <p:spPr>
            <a:xfrm>
              <a:off x="2980706" y="4144488"/>
              <a:ext cx="213756" cy="593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ovéPole 25"/>
          <p:cNvSpPr txBox="1"/>
          <p:nvPr/>
        </p:nvSpPr>
        <p:spPr>
          <a:xfrm>
            <a:off x="6555180" y="5070763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s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1" name="Přímá spojovací šipka 20"/>
          <p:cNvCxnSpPr/>
          <p:nvPr/>
        </p:nvCxnSpPr>
        <p:spPr>
          <a:xfrm flipV="1">
            <a:off x="6175169" y="4429495"/>
            <a:ext cx="498763" cy="67689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6090063" y="445126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n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7" name="Picture 6" descr="C:\Users\admin\AppData\Local\Microsoft\Windows\Temporary Internet Files\Content.IE5\9XXS0L7U\MC900441734[1].png">
            <a:hlinkClick r:id="rId16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dirty="0" smtClean="0"/>
              <a:t>Najděte 5 bodů ležících na přímce vyjádřené obecnou rovnicí: 2</a:t>
            </a:r>
            <a:r>
              <a:rPr lang="cs-CZ" i="1" dirty="0" smtClean="0"/>
              <a:t>x</a:t>
            </a:r>
            <a:r>
              <a:rPr lang="cs-CZ" dirty="0" smtClean="0"/>
              <a:t> - </a:t>
            </a:r>
            <a:r>
              <a:rPr lang="cs-CZ" i="1" dirty="0" smtClean="0"/>
              <a:t>y</a:t>
            </a:r>
            <a:r>
              <a:rPr lang="cs-CZ" dirty="0" smtClean="0"/>
              <a:t> + 3 = 0.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pl-PL" dirty="0" smtClean="0"/>
              <a:t>Určete obecnou rovnici přímky </a:t>
            </a:r>
            <a:r>
              <a:rPr lang="pl-PL" i="1" dirty="0" smtClean="0"/>
              <a:t>p</a:t>
            </a:r>
            <a:r>
              <a:rPr lang="pl-PL" dirty="0" smtClean="0"/>
              <a:t>, která je určena body </a:t>
            </a:r>
            <a:r>
              <a:rPr lang="pl-PL" i="1" dirty="0" smtClean="0"/>
              <a:t>A</a:t>
            </a:r>
            <a:r>
              <a:rPr lang="pl-PL" dirty="0" smtClean="0"/>
              <a:t>[3; 1] a </a:t>
            </a:r>
            <a:r>
              <a:rPr lang="pl-PL" i="1" dirty="0" smtClean="0"/>
              <a:t>B</a:t>
            </a:r>
            <a:r>
              <a:rPr lang="pl-PL" dirty="0" smtClean="0"/>
              <a:t>[1; 2]. Dále určete, zda body C[5;-2], D[7;-1] náleží této </a:t>
            </a:r>
            <a:r>
              <a:rPr lang="pl-PL" dirty="0" smtClean="0"/>
              <a:t>přímce.</a:t>
            </a: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Zadání těchto příkladů uvádí KONČEL (1).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3021680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538307" y="1233134"/>
            <a:ext cx="288032" cy="288032"/>
          </a:xfrm>
          <a:prstGeom prst="rect">
            <a:avLst/>
          </a:prstGeom>
          <a:noFill/>
        </p:spPr>
      </p:pic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1963" y="2088156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6" descr="C:\Users\admin\AppData\Local\Microsoft\Windows\Temporary Internet Files\Content.IE5\9XXS0L7U\MC900441734[1].png">
            <a:hlinkClick r:id="rId14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cs-CZ" dirty="0" smtClean="0"/>
              <a:t>Najděte 5 bodů ležících na přímce vyjádřené obecnou rovnicí: 2</a:t>
            </a:r>
            <a:r>
              <a:rPr lang="cs-CZ" i="1" dirty="0" smtClean="0"/>
              <a:t>x</a:t>
            </a:r>
            <a:r>
              <a:rPr lang="cs-CZ" dirty="0" smtClean="0"/>
              <a:t> - </a:t>
            </a:r>
            <a:r>
              <a:rPr lang="cs-CZ" i="1" dirty="0" smtClean="0"/>
              <a:t>y</a:t>
            </a:r>
            <a:r>
              <a:rPr lang="cs-CZ" dirty="0" smtClean="0"/>
              <a:t> + 3 = 0.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Určení bodu ležícího na přímce je </a:t>
            </a:r>
            <a:r>
              <a:rPr lang="cs-CZ" dirty="0" smtClean="0"/>
              <a:t>jednoduché: </a:t>
            </a:r>
            <a:r>
              <a:rPr lang="cs-CZ" dirty="0" smtClean="0"/>
              <a:t>musíte zvolit jednu jeho souřadnici a z obecné rovnice dopočítat druhou.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Volte libovolně x=2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Dopočítáme y=?</a:t>
            </a:r>
          </a:p>
          <a:p>
            <a:endParaRPr lang="cs-CZ" dirty="0" smtClean="0"/>
          </a:p>
          <a:p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Na přímce leží např. bod</a:t>
            </a:r>
            <a:r>
              <a:rPr lang="cs-CZ" dirty="0" smtClean="0">
                <a:solidFill>
                  <a:srgbClr val="C00000"/>
                </a:solidFill>
              </a:rPr>
              <a:t> [2;7</a:t>
            </a:r>
            <a:r>
              <a:rPr lang="cs-CZ" dirty="0" smtClean="0">
                <a:solidFill>
                  <a:srgbClr val="C00000"/>
                </a:solidFill>
              </a:rPr>
              <a:t>]</a:t>
            </a:r>
            <a:r>
              <a:rPr lang="cs-CZ" dirty="0" smtClean="0"/>
              <a:t>.</a:t>
            </a: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pl-PL" dirty="0" smtClean="0"/>
              <a:t>Určete obecnou rovnici přímky </a:t>
            </a:r>
            <a:r>
              <a:rPr lang="pl-PL" i="1" dirty="0" smtClean="0"/>
              <a:t>p</a:t>
            </a:r>
            <a:r>
              <a:rPr lang="pl-PL" dirty="0" smtClean="0"/>
              <a:t>, která je určena body </a:t>
            </a:r>
            <a:r>
              <a:rPr lang="pl-PL" i="1" dirty="0" smtClean="0"/>
              <a:t>A</a:t>
            </a:r>
            <a:r>
              <a:rPr lang="pl-PL" dirty="0" smtClean="0"/>
              <a:t>[3; 1] a </a:t>
            </a:r>
            <a:r>
              <a:rPr lang="pl-PL" i="1" dirty="0" smtClean="0"/>
              <a:t>B</a:t>
            </a:r>
            <a:r>
              <a:rPr lang="pl-PL" dirty="0" smtClean="0"/>
              <a:t>[1; 2]. Dále určete, zda body C[5;-2], D[7;-1] náleží této </a:t>
            </a:r>
            <a:r>
              <a:rPr lang="pl-PL" dirty="0" smtClean="0"/>
              <a:t>přímce.</a:t>
            </a: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Zadání těchto příkladů uvádí KONČEL (1).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26364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13216" y="5401372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67452" y="1705459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2172010" y="3442215"/>
          <a:ext cx="1401762" cy="1039812"/>
        </p:xfrm>
        <a:graphic>
          <a:graphicData uri="http://schemas.openxmlformats.org/presentationml/2006/ole">
            <p:oleObj spid="_x0000_s92168" name="Rovnice" r:id="rId16" imgW="889000" imgH="660400" progId="Equation.3">
              <p:embed/>
            </p:oleObj>
          </a:graphicData>
        </a:graphic>
      </p:graphicFrame>
      <p:pic>
        <p:nvPicPr>
          <p:cNvPr id="15" name="Picture 6" descr="C:\Users\admin\AppData\Local\Microsoft\Windows\Temporary Internet Files\Content.IE5\9XXS0L7U\MC900441734[1].png">
            <a:hlinkClick r:id="rId17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pl-PL" dirty="0" smtClean="0"/>
              <a:t>Určete obecnou rovnici přímky </a:t>
            </a:r>
            <a:r>
              <a:rPr lang="pl-PL" i="1" dirty="0" smtClean="0"/>
              <a:t>p</a:t>
            </a:r>
            <a:r>
              <a:rPr lang="pl-PL" dirty="0" smtClean="0"/>
              <a:t>, která je určena body </a:t>
            </a:r>
            <a:r>
              <a:rPr lang="pl-PL" i="1" dirty="0" smtClean="0"/>
              <a:t>A</a:t>
            </a:r>
            <a:r>
              <a:rPr lang="pl-PL" dirty="0" smtClean="0"/>
              <a:t>[3; 1] a </a:t>
            </a:r>
            <a:r>
              <a:rPr lang="pl-PL" i="1" dirty="0" smtClean="0"/>
              <a:t>B</a:t>
            </a:r>
            <a:r>
              <a:rPr lang="pl-PL" dirty="0" smtClean="0"/>
              <a:t>[1; 2]. Dále určete, zda body C[5;-2], D[7;-1] náleží této </a:t>
            </a:r>
            <a:r>
              <a:rPr lang="pl-PL" dirty="0" smtClean="0"/>
              <a:t>přímce.</a:t>
            </a: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lphaLcParenR"/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26364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3702" y="1942965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176462" y="2008477"/>
          <a:ext cx="1422400" cy="320675"/>
        </p:xfrm>
        <a:graphic>
          <a:graphicData uri="http://schemas.openxmlformats.org/presentationml/2006/ole">
            <p:oleObj spid="_x0000_s93192" name="Rovnice" r:id="rId14" imgW="901309" imgH="203112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 flipH="1">
            <a:off x="2766949" y="1961212"/>
            <a:ext cx="60445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Nejprve určete normálový vektor </a:t>
            </a:r>
            <a:r>
              <a:rPr lang="cs-CZ" b="1" dirty="0" smtClean="0"/>
              <a:t>n</a:t>
            </a:r>
            <a:r>
              <a:rPr lang="cs-CZ" dirty="0" smtClean="0"/>
              <a:t>=(a;b</a:t>
            </a:r>
            <a:r>
              <a:rPr lang="cs-CZ" dirty="0" smtClean="0"/>
              <a:t>); </a:t>
            </a:r>
            <a:r>
              <a:rPr lang="cs-CZ" dirty="0" smtClean="0"/>
              <a:t>ten zjistíte ze směrového vektoru </a:t>
            </a:r>
            <a:r>
              <a:rPr lang="cs-CZ" b="1" dirty="0" smtClean="0"/>
              <a:t>s=AB=B-A=(-2;1).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Abychom získali normálový </a:t>
            </a:r>
            <a:r>
              <a:rPr lang="cs-CZ" dirty="0" smtClean="0"/>
              <a:t>vektor, </a:t>
            </a:r>
            <a:r>
              <a:rPr lang="cs-CZ" dirty="0" smtClean="0"/>
              <a:t>stačí, když prohodíte souřadnice vektoru směrového a u jedné ze souřadnic změníte znaménko.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cs-CZ" b="1" dirty="0" smtClean="0"/>
              <a:t>s</a:t>
            </a:r>
            <a:r>
              <a:rPr lang="cs-CZ" dirty="0" smtClean="0"/>
              <a:t>=(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smtClean="0"/>
              <a:t>2;1)</a:t>
            </a:r>
          </a:p>
          <a:p>
            <a:r>
              <a:rPr lang="cs-CZ" b="1" dirty="0" smtClean="0"/>
              <a:t>n</a:t>
            </a:r>
            <a:r>
              <a:rPr lang="cs-CZ" dirty="0" smtClean="0"/>
              <a:t>=(1;2) změna znaménka u -2 na 2</a:t>
            </a:r>
          </a:p>
          <a:p>
            <a:r>
              <a:rPr lang="cs-CZ" dirty="0" smtClean="0"/>
              <a:t>nebo </a:t>
            </a:r>
          </a:p>
          <a:p>
            <a:r>
              <a:rPr lang="cs-CZ" b="1" dirty="0" smtClean="0"/>
              <a:t>n</a:t>
            </a:r>
            <a:r>
              <a:rPr lang="cs-CZ" dirty="0" smtClean="0"/>
              <a:t>=(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smtClean="0"/>
              <a:t>1;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smtClean="0"/>
              <a:t>2) změna znaménka u 1 na -1</a:t>
            </a:r>
          </a:p>
          <a:p>
            <a:endParaRPr lang="cs-CZ" b="1" dirty="0"/>
          </a:p>
        </p:txBody>
      </p:sp>
      <p:sp>
        <p:nvSpPr>
          <p:cNvPr id="32" name="Zahnutá šipka nahoru 31"/>
          <p:cNvSpPr/>
          <p:nvPr/>
        </p:nvSpPr>
        <p:spPr>
          <a:xfrm>
            <a:off x="3182587" y="3895106"/>
            <a:ext cx="380011" cy="213756"/>
          </a:xfrm>
          <a:prstGeom prst="curvedUpArrow">
            <a:avLst>
              <a:gd name="adj1" fmla="val 25000"/>
              <a:gd name="adj2" fmla="val 50000"/>
              <a:gd name="adj3" fmla="val 52027"/>
            </a:avLst>
          </a:prstGeom>
          <a:ln>
            <a:tailEnd type="stealt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Šipka dolů 32">
            <a:hlinkClick r:id="" action="ppaction://hlinkshowjump?jump=nextslide"/>
          </p:cNvPr>
          <p:cNvSpPr/>
          <p:nvPr/>
        </p:nvSpPr>
        <p:spPr>
          <a:xfrm>
            <a:off x="3538846" y="5379522"/>
            <a:ext cx="522515" cy="546265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4" name="Picture 6" descr="C:\Users\admin\AppData\Local\Microsoft\Windows\Temporary Internet Files\Content.IE5\9XXS0L7U\MC900441734[1].png">
            <a:hlinkClick r:id="rId15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pl-PL" dirty="0" smtClean="0"/>
              <a:t>Určete obecnou rovnici přímky </a:t>
            </a:r>
            <a:r>
              <a:rPr lang="pl-PL" i="1" dirty="0" smtClean="0"/>
              <a:t>p</a:t>
            </a:r>
            <a:r>
              <a:rPr lang="pl-PL" dirty="0" smtClean="0"/>
              <a:t>, která je určena body </a:t>
            </a:r>
            <a:r>
              <a:rPr lang="pl-PL" i="1" dirty="0" smtClean="0"/>
              <a:t>A</a:t>
            </a:r>
            <a:r>
              <a:rPr lang="pl-PL" dirty="0" smtClean="0"/>
              <a:t>[3; 1] a </a:t>
            </a:r>
            <a:r>
              <a:rPr lang="pl-PL" i="1" dirty="0" smtClean="0"/>
              <a:t>B</a:t>
            </a:r>
            <a:r>
              <a:rPr lang="pl-PL" dirty="0" smtClean="0"/>
              <a:t>[1; 2]. Dále určete, zda body C[5;-2], D[7;-1] náleží této </a:t>
            </a:r>
            <a:r>
              <a:rPr lang="pl-PL" dirty="0" smtClean="0"/>
              <a:t>přímce.</a:t>
            </a: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Zbývá určit koeficient </a:t>
            </a:r>
            <a:r>
              <a:rPr lang="cs-CZ" i="1" dirty="0" smtClean="0"/>
              <a:t>c</a:t>
            </a:r>
            <a:r>
              <a:rPr lang="cs-CZ" dirty="0" smtClean="0"/>
              <a:t>, ten získáte např. dosazením souřadnic bodu </a:t>
            </a:r>
            <a:r>
              <a:rPr lang="cs-CZ" i="1" dirty="0" smtClean="0"/>
              <a:t>A </a:t>
            </a:r>
            <a:r>
              <a:rPr lang="cs-CZ" dirty="0" smtClean="0"/>
              <a:t>za</a:t>
            </a:r>
            <a:r>
              <a:rPr lang="cs-CZ" i="1" dirty="0" smtClean="0"/>
              <a:t> x, </a:t>
            </a:r>
            <a:r>
              <a:rPr lang="cs-CZ" i="1" dirty="0" err="1" smtClean="0"/>
              <a:t>y</a:t>
            </a:r>
            <a:r>
              <a:rPr lang="cs-CZ" i="1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i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i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i="1" dirty="0" smtClean="0">
                <a:solidFill>
                  <a:srgbClr val="FF0000"/>
                </a:solidFill>
              </a:rPr>
              <a:t>Obecná rovnice přímky je x+2y-5=0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26364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3702" y="1942965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295093" y="2030681"/>
          <a:ext cx="1422400" cy="681038"/>
        </p:xfrm>
        <a:graphic>
          <a:graphicData uri="http://schemas.openxmlformats.org/presentationml/2006/ole">
            <p:oleObj spid="_x0000_s94222" name="Rovnice" r:id="rId14" imgW="901309" imgH="431613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 flipH="1">
            <a:off x="2766949" y="1961212"/>
            <a:ext cx="6044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</a:t>
            </a:r>
            <a:r>
              <a:rPr lang="cs-CZ" dirty="0" smtClean="0"/>
              <a:t>=(1;2)</a:t>
            </a:r>
            <a:endParaRPr lang="cs-CZ" b="1" dirty="0"/>
          </a:p>
        </p:txBody>
      </p:sp>
      <p:sp>
        <p:nvSpPr>
          <p:cNvPr id="33" name="Šipka dolů 32">
            <a:hlinkClick r:id="" action="ppaction://hlinkshowjump?jump=nextslide"/>
          </p:cNvPr>
          <p:cNvSpPr/>
          <p:nvPr/>
        </p:nvSpPr>
        <p:spPr>
          <a:xfrm>
            <a:off x="3538846" y="5379522"/>
            <a:ext cx="522515" cy="546265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4211" name="Object 2"/>
          <p:cNvGraphicFramePr>
            <a:graphicFrameLocks noChangeAspect="1"/>
          </p:cNvGraphicFramePr>
          <p:nvPr/>
        </p:nvGraphicFramePr>
        <p:xfrm>
          <a:off x="283399" y="3677991"/>
          <a:ext cx="1362075" cy="1001712"/>
        </p:xfrm>
        <a:graphic>
          <a:graphicData uri="http://schemas.openxmlformats.org/presentationml/2006/ole">
            <p:oleObj spid="_x0000_s94223" name="Rovnice" r:id="rId15" imgW="863225" imgH="634725" progId="Equation.3">
              <p:embed/>
            </p:oleObj>
          </a:graphicData>
        </a:graphic>
      </p:graphicFrame>
      <p:pic>
        <p:nvPicPr>
          <p:cNvPr id="16" name="Picture 6" descr="C:\Users\admin\AppData\Local\Microsoft\Windows\Temporary Internet Files\Content.IE5\9XXS0L7U\MC900441734[1].png">
            <a:hlinkClick r:id="rId16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824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 startAt="2"/>
            </a:pPr>
            <a:r>
              <a:rPr lang="pl-PL" dirty="0" smtClean="0"/>
              <a:t>Dále určete, zda body C[5;-2], D[7;-1] náleží </a:t>
            </a:r>
            <a:r>
              <a:rPr lang="pl-PL" smtClean="0"/>
              <a:t>této </a:t>
            </a:r>
            <a:r>
              <a:rPr lang="pl-PL" smtClean="0"/>
              <a:t>přímce.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i="1" dirty="0" smtClean="0">
                <a:solidFill>
                  <a:srgbClr val="FF0000"/>
                </a:solidFill>
              </a:rPr>
              <a:t>                    </a:t>
            </a:r>
            <a:r>
              <a:rPr lang="cs-CZ" dirty="0" smtClean="0"/>
              <a:t>Obecná rovnice přímky je x+2y-5=0.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Pro </a:t>
            </a:r>
            <a:r>
              <a:rPr lang="cs-CZ" dirty="0" smtClean="0"/>
              <a:t>zjištění, </a:t>
            </a:r>
            <a:r>
              <a:rPr lang="cs-CZ" dirty="0" smtClean="0"/>
              <a:t>zda bod C náleží přímce, dosadíte souřadnice tohoto bodu do rovnice. Pokud bude vyhovovat rovnici, pak náleží bod přímce.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Bod C </a:t>
            </a:r>
            <a:r>
              <a:rPr lang="cs-CZ" dirty="0" smtClean="0">
                <a:solidFill>
                  <a:srgbClr val="FF0000"/>
                </a:solidFill>
              </a:rPr>
              <a:t>nenáleží </a:t>
            </a:r>
            <a:r>
              <a:rPr lang="cs-CZ" dirty="0" smtClean="0"/>
              <a:t>přímce.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r>
              <a:rPr lang="cs-CZ" dirty="0" smtClean="0"/>
              <a:t>Bod D </a:t>
            </a:r>
            <a:r>
              <a:rPr lang="cs-CZ" dirty="0" smtClean="0">
                <a:solidFill>
                  <a:srgbClr val="FF0000"/>
                </a:solidFill>
              </a:rPr>
              <a:t>náleží</a:t>
            </a:r>
            <a:r>
              <a:rPr lang="cs-CZ" dirty="0" smtClean="0"/>
              <a:t> přímce.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6424550"/>
          <a:ext cx="9144000" cy="433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67453" y="1764835"/>
            <a:ext cx="465700" cy="322964"/>
          </a:xfrm>
          <a:prstGeom prst="rect">
            <a:avLst/>
          </a:prstGeom>
          <a:noFill/>
        </p:spPr>
      </p:pic>
      <p:graphicFrame>
        <p:nvGraphicFramePr>
          <p:cNvPr id="94211" name="Object 2"/>
          <p:cNvGraphicFramePr>
            <a:graphicFrameLocks noChangeAspect="1"/>
          </p:cNvGraphicFramePr>
          <p:nvPr/>
        </p:nvGraphicFramePr>
        <p:xfrm>
          <a:off x="87313" y="3155950"/>
          <a:ext cx="1682750" cy="1001713"/>
        </p:xfrm>
        <a:graphic>
          <a:graphicData uri="http://schemas.openxmlformats.org/presentationml/2006/ole">
            <p:oleObj spid="_x0000_s95247" name="Rovnice" r:id="rId14" imgW="1066337" imgH="634725" progId="Equation.3">
              <p:embed/>
            </p:oleObj>
          </a:graphicData>
        </a:graphic>
      </p:graphicFrame>
      <p:graphicFrame>
        <p:nvGraphicFramePr>
          <p:cNvPr id="95236" name="Object 3"/>
          <p:cNvGraphicFramePr>
            <a:graphicFrameLocks noChangeAspect="1"/>
          </p:cNvGraphicFramePr>
          <p:nvPr/>
        </p:nvGraphicFramePr>
        <p:xfrm>
          <a:off x="217488" y="4832350"/>
          <a:ext cx="1663700" cy="1001713"/>
        </p:xfrm>
        <a:graphic>
          <a:graphicData uri="http://schemas.openxmlformats.org/presentationml/2006/ole">
            <p:oleObj spid="_x0000_s95248" name="Rovnice" r:id="rId15" imgW="1054100" imgH="635000" progId="Equation.3">
              <p:embed/>
            </p:oleObj>
          </a:graphicData>
        </a:graphic>
      </p:graphicFrame>
      <p:pic>
        <p:nvPicPr>
          <p:cNvPr id="16" name="Picture 6" descr="C:\Users\admin\AppData\Local\Microsoft\Windows\Temporary Internet Files\Content.IE5\9XXS0L7U\MC900441734[1].png">
            <a:hlinkClick r:id="rId16" action="ppaction://hlinkpres?slideindex=3&amp;slidetitle=Vzájemná poloha dvou přímek zadaných obecnou rovnicí. 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5401</TotalTime>
  <Words>818</Words>
  <Application>Microsoft Office PowerPoint</Application>
  <PresentationFormat>Předvádění na obrazovce (4:3)</PresentationFormat>
  <Paragraphs>103</Paragraphs>
  <Slides>13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Motiv sady Office</vt:lpstr>
      <vt:lpstr>Dokument</vt:lpstr>
      <vt:lpstr>Rovnice</vt:lpstr>
      <vt:lpstr>Snímek 1</vt:lpstr>
      <vt:lpstr>Analytická geometrie v rovině</vt:lpstr>
      <vt:lpstr>Obecná rovnice přímky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Další hodina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336</cp:revision>
  <dcterms:created xsi:type="dcterms:W3CDTF">2012-10-29T08:51:58Z</dcterms:created>
  <dcterms:modified xsi:type="dcterms:W3CDTF">2013-05-02T07:32:10Z</dcterms:modified>
</cp:coreProperties>
</file>