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7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E4B72-AC11-4694-A061-4CB2F30E1D8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5639FF-B9BA-477A-A2F6-E97AE9F0B216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858E8-EA94-42CF-A3CC-068B28067F71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6B3E8-838C-43F3-9F8F-30DD0A6AB53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B0FB4-05CD-40E8-A420-9C2911626FE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96647-F3B5-498D-A4C0-5873425A1B7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DE2A9-5DB3-44DA-9A31-12AD840DE2FF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599208-043F-45C8-B8BE-9DEC96DAA6A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C28360-5D4F-48C0-B004-C31AEA365A55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F54F8E-5096-4BE1-80D1-1E24D36D90E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8D84B-1652-4686-BE05-3ECF3B2F2F05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378DE06-CE12-4460-9035-EAAE7187D13D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981075"/>
            <a:ext cx="7772400" cy="1470025"/>
          </a:xfrm>
        </p:spPr>
        <p:txBody>
          <a:bodyPr/>
          <a:lstStyle/>
          <a:p>
            <a:r>
              <a:rPr lang="cs-CZ" b="1" dirty="0">
                <a:solidFill>
                  <a:srgbClr val="A50021"/>
                </a:solidFill>
              </a:rPr>
              <a:t>Syndrom vyhoření </a:t>
            </a:r>
            <a:br>
              <a:rPr lang="cs-CZ" b="1" dirty="0">
                <a:solidFill>
                  <a:srgbClr val="A50021"/>
                </a:solidFill>
              </a:rPr>
            </a:br>
            <a:r>
              <a:rPr lang="cs-CZ" b="1" dirty="0">
                <a:solidFill>
                  <a:srgbClr val="A50021"/>
                </a:solidFill>
              </a:rPr>
              <a:t> </a:t>
            </a:r>
            <a:r>
              <a:rPr lang="cs-CZ" dirty="0" err="1">
                <a:solidFill>
                  <a:srgbClr val="A50021"/>
                </a:solidFill>
              </a:rPr>
              <a:t>burn</a:t>
            </a:r>
            <a:r>
              <a:rPr lang="cs-CZ" dirty="0">
                <a:solidFill>
                  <a:srgbClr val="A50021"/>
                </a:solidFill>
              </a:rPr>
              <a:t>-</a:t>
            </a:r>
            <a:r>
              <a:rPr lang="cs-CZ" dirty="0" err="1">
                <a:solidFill>
                  <a:srgbClr val="A50021"/>
                </a:solidFill>
              </a:rPr>
              <a:t>out</a:t>
            </a:r>
            <a:r>
              <a:rPr lang="cs-CZ" dirty="0">
                <a:solidFill>
                  <a:srgbClr val="A50021"/>
                </a:solidFill>
              </a:rPr>
              <a:t> </a:t>
            </a:r>
            <a:r>
              <a:rPr lang="cs-CZ" dirty="0" smtClean="0">
                <a:solidFill>
                  <a:srgbClr val="A50021"/>
                </a:solidFill>
              </a:rPr>
              <a:t>syndrom</a:t>
            </a:r>
            <a:endParaRPr lang="cs-CZ" dirty="0">
              <a:solidFill>
                <a:srgbClr val="A5002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2420938"/>
            <a:ext cx="7561263" cy="3217862"/>
          </a:xfrm>
        </p:spPr>
        <p:txBody>
          <a:bodyPr/>
          <a:lstStyle/>
          <a:p>
            <a:r>
              <a:rPr lang="cs-CZ"/>
              <a:t>Vyhasnutí motivace a stimulujících podnětů v situaci, kdy práce nepřináší očekávané výsledky.</a:t>
            </a:r>
          </a:p>
          <a:p>
            <a:r>
              <a:rPr lang="cs-CZ"/>
              <a:t>Jde o stav psychického i fyzického vyčerpání, následuje po dlouhodobém, vyčerpávajícím stresu.</a:t>
            </a:r>
          </a:p>
        </p:txBody>
      </p:sp>
      <p:pic>
        <p:nvPicPr>
          <p:cNvPr id="2052" name="Picture 4" descr="MC900343197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9925" y="463550"/>
            <a:ext cx="2124075" cy="179228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solidFill>
                  <a:schemeClr val="accent2"/>
                </a:solidFill>
              </a:rPr>
              <a:t>Prevence sy. vyhoření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4957763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cs-CZ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cs-CZ" dirty="0"/>
              <a:t>profesionální sebedůvěra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cs-CZ" dirty="0" smtClean="0"/>
              <a:t>Sebehodnocení (sama </a:t>
            </a:r>
            <a:r>
              <a:rPr lang="cs-CZ" dirty="0"/>
              <a:t>jsem schopna posuzovat sama sebe, nakolik jsem kompetentní zvládnout  zadaný </a:t>
            </a:r>
            <a:r>
              <a:rPr lang="cs-CZ" dirty="0" smtClean="0"/>
              <a:t>úkol)</a:t>
            </a:r>
            <a:endParaRPr lang="cs-CZ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cs-CZ" dirty="0"/>
              <a:t>schopnost sebekontroly – jak mohu věci ovlivnit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cs-CZ" dirty="0"/>
              <a:t>zvládání tendencí vyhýbat se problémům</a:t>
            </a:r>
          </a:p>
        </p:txBody>
      </p:sp>
      <p:pic>
        <p:nvPicPr>
          <p:cNvPr id="13317" name="Picture 5" descr="MM900283255[1]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1125538"/>
            <a:ext cx="1439863" cy="1439862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solidFill>
                  <a:srgbClr val="A50021"/>
                </a:solidFill>
              </a:rPr>
              <a:t>Několik praktických rad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Ø"/>
            </a:pPr>
            <a:r>
              <a:rPr lang="cs-CZ" sz="2800" dirty="0"/>
              <a:t>snižte příliš vysoké nároky na sebe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Ø"/>
            </a:pPr>
            <a:r>
              <a:rPr lang="cs-CZ" sz="2800" dirty="0"/>
              <a:t>naučte se říkat NE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Ø"/>
            </a:pPr>
            <a:r>
              <a:rPr lang="cs-CZ" sz="2800" dirty="0"/>
              <a:t>předcházejte komunikačním problémům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Ø"/>
            </a:pPr>
            <a:r>
              <a:rPr lang="cs-CZ" sz="2800" dirty="0"/>
              <a:t>vyjadřujte otevřeně své pocity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Ø"/>
            </a:pPr>
            <a:r>
              <a:rPr lang="cs-CZ" sz="2800" dirty="0"/>
              <a:t>hledejte věcnou podporu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Ø"/>
            </a:pPr>
            <a:r>
              <a:rPr lang="cs-CZ" sz="2800" dirty="0"/>
              <a:t>doplňujte energii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Ø"/>
            </a:pPr>
            <a:r>
              <a:rPr lang="cs-CZ" sz="2800" dirty="0"/>
              <a:t>pečujte o své </a:t>
            </a:r>
            <a:r>
              <a:rPr lang="cs-CZ" sz="2800" dirty="0" smtClean="0"/>
              <a:t>zdraví, naslouchejte </a:t>
            </a:r>
            <a:r>
              <a:rPr lang="cs-CZ" sz="2800" dirty="0"/>
              <a:t>svému tělu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Ø"/>
            </a:pPr>
            <a:r>
              <a:rPr lang="cs-CZ" sz="2800" dirty="0"/>
              <a:t>nepropadejte „syndromu pomocníka“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Ø"/>
            </a:pPr>
            <a:r>
              <a:rPr lang="cs-CZ" sz="2800" dirty="0"/>
              <a:t>stanovte si priority, plánujte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Ø"/>
            </a:pPr>
            <a:r>
              <a:rPr lang="cs-CZ" sz="2800" dirty="0" smtClean="0"/>
              <a:t>hledejte </a:t>
            </a:r>
            <a:r>
              <a:rPr lang="cs-CZ" sz="2800" dirty="0"/>
              <a:t>emocionální podporu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498600"/>
          </a:xfrm>
        </p:spPr>
        <p:txBody>
          <a:bodyPr/>
          <a:lstStyle/>
          <a:p>
            <a:r>
              <a:rPr lang="cs-CZ" b="1">
                <a:solidFill>
                  <a:srgbClr val="A50021"/>
                </a:solidFill>
              </a:rPr>
              <a:t>Test–jsme ohroženi </a:t>
            </a:r>
            <a:br>
              <a:rPr lang="cs-CZ" b="1">
                <a:solidFill>
                  <a:srgbClr val="A50021"/>
                </a:solidFill>
              </a:rPr>
            </a:br>
            <a:r>
              <a:rPr lang="cs-CZ" b="1">
                <a:solidFill>
                  <a:srgbClr val="A50021"/>
                </a:solidFill>
              </a:rPr>
              <a:t>sy.vyhoření?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052736"/>
            <a:ext cx="8229600" cy="5327650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cs-CZ" sz="2800" dirty="0"/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cs-CZ" sz="2800" dirty="0"/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cs-CZ" sz="2800" dirty="0"/>
              <a:t>Když si v neděli odpoledne vzpomenu na to, že zítra musím zase do práce, nestojím už za nic.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cs-CZ" sz="2800" dirty="0"/>
              <a:t>Kdybych měla možnost odejít do důchodu (předčasného</a:t>
            </a:r>
            <a:r>
              <a:rPr lang="cs-CZ" sz="2800" dirty="0" smtClean="0"/>
              <a:t>, invalidního</a:t>
            </a:r>
            <a:r>
              <a:rPr lang="cs-CZ" sz="2800" dirty="0"/>
              <a:t>), udělám to hned zítra.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cs-CZ" sz="2800" dirty="0"/>
              <a:t>Nesnáším už ani spolupracovníky, ty jejich stále stejné řeči jsou k nevydržení.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cs-CZ" sz="2800" dirty="0"/>
              <a:t>To, jak mě dráždí spolupracovníci, ale není nic proti tomu, jak mě </a:t>
            </a:r>
            <a:r>
              <a:rPr lang="cs-CZ" sz="2800" dirty="0" err="1"/>
              <a:t>dokáží</a:t>
            </a:r>
            <a:r>
              <a:rPr lang="cs-CZ" sz="2800" dirty="0"/>
              <a:t> vyvést z míry klienti a jejich rodiny.</a:t>
            </a:r>
          </a:p>
        </p:txBody>
      </p:sp>
      <p:pic>
        <p:nvPicPr>
          <p:cNvPr id="14341" name="Picture 5" descr="MC900428067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0"/>
            <a:ext cx="2305050" cy="2108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endParaRPr lang="cs-CZ" sz="400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cs-CZ" sz="2800" dirty="0"/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cs-CZ" sz="2800" dirty="0"/>
              <a:t>Práce s lidmi mě už ubíjí, vysává ze mne síly.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cs-CZ" sz="2800"/>
              <a:t>Za poslední </a:t>
            </a:r>
            <a:r>
              <a:rPr lang="cs-CZ" sz="2800" smtClean="0"/>
              <a:t>3 měsíce </a:t>
            </a:r>
            <a:r>
              <a:rPr lang="cs-CZ" sz="2800"/>
              <a:t>jsem odmítl/a účast na vzdělávacích kurzech, </a:t>
            </a:r>
            <a:r>
              <a:rPr lang="cs-CZ" sz="2800" smtClean="0"/>
              <a:t>seminářích </a:t>
            </a:r>
            <a:r>
              <a:rPr lang="cs-CZ" sz="2800"/>
              <a:t>apod.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cs-CZ" sz="2800" dirty="0"/>
              <a:t>Svou práci zvládám „levou rukou“, myslím, že už mě nic nemůže překvapit.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cs-CZ" sz="2800" dirty="0"/>
              <a:t>O své práci se těžko dozvím něco nového.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cs-CZ" sz="2800" dirty="0"/>
              <a:t>Na konci pracovního dne bývám unaven/a tak, jako bych těžce fyzicky pracoval/a.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cs-CZ" sz="2800" dirty="0"/>
              <a:t>Mám pocit, že už je jen málo věcí, ze kterých se dokážu opravdu radovat.</a:t>
            </a:r>
          </a:p>
        </p:txBody>
      </p:sp>
      <p:pic>
        <p:nvPicPr>
          <p:cNvPr id="16390" name="Picture 6" descr="j02860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5084763"/>
            <a:ext cx="1639888" cy="15811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3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8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http://img.mf.cz/029/958/pl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549275"/>
            <a:ext cx="4084637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Obdélník 5"/>
          <p:cNvSpPr>
            <a:spLocks noChangeArrowheads="1"/>
          </p:cNvSpPr>
          <p:nvPr/>
        </p:nvSpPr>
        <p:spPr bwMode="auto">
          <a:xfrm>
            <a:off x="827088" y="4941888"/>
            <a:ext cx="4040187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4000" b="1">
                <a:latin typeface="Calibri" pitchFamily="34" charset="0"/>
              </a:rPr>
              <a:t>syndrom vyhoření</a:t>
            </a:r>
          </a:p>
        </p:txBody>
      </p:sp>
      <p:pic>
        <p:nvPicPr>
          <p:cNvPr id="19460" name="Picture 5" descr="C:\Users\Stany\Desktop\vitavera_clanky_Syndrom_vyhoren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525" y="4953000"/>
            <a:ext cx="2857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7" descr="Takhle n&amp;ecaron;jak se cítí profesn&amp;ecaron; vyho&amp;rcaron;elý &amp;ccaron;lov&amp;ecaron;k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1500" y="549275"/>
            <a:ext cx="270510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>
                <a:solidFill>
                  <a:schemeClr val="accent2"/>
                </a:solidFill>
              </a:rPr>
              <a:t>Co je společné </a:t>
            </a:r>
            <a:r>
              <a:rPr lang="cs-CZ" sz="4000" u="sng">
                <a:solidFill>
                  <a:schemeClr val="accent2"/>
                </a:solidFill>
              </a:rPr>
              <a:t>syndromu vyhoření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ü"/>
            </a:pPr>
            <a:endParaRPr lang="cs-CZ"/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cs-CZ"/>
              <a:t>postupná ztráta ideálů, energie a smysluplnosti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cs-CZ"/>
              <a:t>přítomnost negativních emocionálních prožitků – vyčerpání až deprese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cs-CZ"/>
              <a:t>nejčastěji je vázán na pomáhající profese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cs-CZ"/>
              <a:t>vyskytuje se u jinak psychicky zdravých lidí – nesouvisí s psychopatologií</a:t>
            </a:r>
          </a:p>
        </p:txBody>
      </p:sp>
      <p:pic>
        <p:nvPicPr>
          <p:cNvPr id="3076" name="Picture 4" descr="MC900030213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7050" y="1196975"/>
            <a:ext cx="2163763" cy="2232025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solidFill>
                  <a:schemeClr val="accent2"/>
                </a:solidFill>
              </a:rPr>
              <a:t>Podmínky vzniku sy. vyhoření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cs-CZ"/>
              <a:t>člověk více dává než dostává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cs-CZ"/>
              <a:t>nedostatek radosti a úspěchu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cs-CZ"/>
              <a:t>konflikt mezi ideály a realitou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cs-CZ"/>
              <a:t>málo svobody v rozhodování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cs-CZ"/>
              <a:t>necitlivé vedení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cs-CZ"/>
              <a:t>konflikt rolí</a:t>
            </a:r>
          </a:p>
        </p:txBody>
      </p:sp>
      <p:pic>
        <p:nvPicPr>
          <p:cNvPr id="4100" name="Picture 4" descr="MP900401567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11900" y="2060575"/>
            <a:ext cx="2832100" cy="424815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solidFill>
                  <a:schemeClr val="accent2"/>
                </a:solidFill>
              </a:rPr>
              <a:t>Klinické symptomy sy. vyhoření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u="sng">
                <a:solidFill>
                  <a:schemeClr val="accent2"/>
                </a:solidFill>
              </a:rPr>
              <a:t>Psychické</a:t>
            </a:r>
          </a:p>
          <a:p>
            <a:pPr>
              <a:buClr>
                <a:schemeClr val="accent2"/>
              </a:buClr>
            </a:pPr>
            <a:r>
              <a:rPr lang="cs-CZ"/>
              <a:t>ztráta chuti se pro něco nadchnout</a:t>
            </a:r>
          </a:p>
          <a:p>
            <a:pPr>
              <a:buClr>
                <a:schemeClr val="accent2"/>
              </a:buClr>
            </a:pPr>
            <a:r>
              <a:rPr lang="cs-CZ"/>
              <a:t>nechuť a lhostejnost k práci</a:t>
            </a:r>
          </a:p>
          <a:p>
            <a:pPr>
              <a:buClr>
                <a:schemeClr val="accent2"/>
              </a:buClr>
            </a:pPr>
            <a:r>
              <a:rPr lang="cs-CZ"/>
              <a:t>pochybnosti o sobě</a:t>
            </a:r>
          </a:p>
          <a:p>
            <a:pPr>
              <a:buClr>
                <a:schemeClr val="accent2"/>
              </a:buClr>
            </a:pPr>
            <a:r>
              <a:rPr lang="cs-CZ"/>
              <a:t>negativní postoj k sobě, k práci</a:t>
            </a:r>
          </a:p>
          <a:p>
            <a:pPr>
              <a:buClr>
                <a:schemeClr val="accent2"/>
              </a:buClr>
            </a:pPr>
            <a:r>
              <a:rPr lang="cs-CZ"/>
              <a:t>emocionální problémy-podezíravost….</a:t>
            </a:r>
          </a:p>
          <a:p>
            <a:pPr>
              <a:buClr>
                <a:schemeClr val="accent2"/>
              </a:buClr>
            </a:pPr>
            <a:r>
              <a:rPr lang="cs-CZ"/>
              <a:t>únava, vyčerpání až těžké deprese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solidFill>
                  <a:schemeClr val="accent2"/>
                </a:solidFill>
              </a:rPr>
              <a:t>Klinické symptomy sy. vyhoření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u="sng">
                <a:solidFill>
                  <a:schemeClr val="accent2"/>
                </a:solidFill>
              </a:rPr>
              <a:t>Tělesné</a:t>
            </a:r>
            <a:r>
              <a:rPr lang="cs-CZ">
                <a:solidFill>
                  <a:schemeClr val="accent2"/>
                </a:solidFill>
              </a:rPr>
              <a:t> – somatické</a:t>
            </a:r>
          </a:p>
          <a:p>
            <a:pPr>
              <a:buClr>
                <a:schemeClr val="accent2"/>
              </a:buClr>
            </a:pPr>
            <a:r>
              <a:rPr lang="cs-CZ"/>
              <a:t>nespecifické</a:t>
            </a:r>
          </a:p>
          <a:p>
            <a:pPr>
              <a:buClr>
                <a:schemeClr val="accent2"/>
              </a:buClr>
            </a:pPr>
            <a:r>
              <a:rPr lang="cs-CZ"/>
              <a:t>poruchy spánku</a:t>
            </a:r>
          </a:p>
          <a:p>
            <a:pPr>
              <a:buClr>
                <a:schemeClr val="accent2"/>
              </a:buClr>
            </a:pPr>
            <a:r>
              <a:rPr lang="cs-CZ"/>
              <a:t>ztráta chuti k jídlu</a:t>
            </a:r>
          </a:p>
          <a:p>
            <a:pPr>
              <a:buClr>
                <a:schemeClr val="accent2"/>
              </a:buClr>
            </a:pPr>
            <a:r>
              <a:rPr lang="cs-CZ"/>
              <a:t>zvýšená nemocnost</a:t>
            </a:r>
          </a:p>
        </p:txBody>
      </p:sp>
      <p:pic>
        <p:nvPicPr>
          <p:cNvPr id="6151" name="Picture 7" descr="MC900332578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1550" y="2060575"/>
            <a:ext cx="3740150" cy="424815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solidFill>
                  <a:schemeClr val="accent2"/>
                </a:solidFill>
              </a:rPr>
              <a:t>Osobnostní rizika sy. vyhoření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q"/>
            </a:pPr>
            <a:r>
              <a:rPr lang="cs-CZ"/>
              <a:t>  vysoké nároky na sebe</a:t>
            </a:r>
          </a:p>
          <a:p>
            <a:pPr>
              <a:buClr>
                <a:schemeClr val="accent2"/>
              </a:buClr>
              <a:buFont typeface="Wingdings" pitchFamily="2" charset="2"/>
              <a:buChar char="q"/>
            </a:pPr>
            <a:r>
              <a:rPr lang="cs-CZ"/>
              <a:t>  neschopnost požádat druhé o pomoc 	</a:t>
            </a:r>
            <a:r>
              <a:rPr lang="cs-CZ" sz="2800"/>
              <a:t>(obava z toho, co řeknou)</a:t>
            </a:r>
          </a:p>
          <a:p>
            <a:pPr>
              <a:buClr>
                <a:schemeClr val="accent2"/>
              </a:buClr>
              <a:buFont typeface="Wingdings" pitchFamily="2" charset="2"/>
              <a:buChar char="q"/>
            </a:pPr>
            <a:r>
              <a:rPr lang="cs-CZ"/>
              <a:t>  vnitřní puzení pomáhat </a:t>
            </a:r>
          </a:p>
          <a:p>
            <a:pPr>
              <a:buClr>
                <a:schemeClr val="accent2"/>
              </a:buClr>
              <a:buFont typeface="Wingdings" pitchFamily="2" charset="2"/>
              <a:buNone/>
            </a:pPr>
            <a:r>
              <a:rPr lang="cs-CZ"/>
              <a:t>		druhým</a:t>
            </a:r>
          </a:p>
          <a:p>
            <a:pPr>
              <a:buClr>
                <a:schemeClr val="accent2"/>
              </a:buClr>
              <a:buFont typeface="Wingdings" pitchFamily="2" charset="2"/>
              <a:buChar char="q"/>
            </a:pPr>
            <a:r>
              <a:rPr lang="cs-CZ"/>
              <a:t>  pocit nepochopení ze </a:t>
            </a:r>
          </a:p>
          <a:p>
            <a:pPr>
              <a:buClr>
                <a:schemeClr val="accent2"/>
              </a:buClr>
              <a:buFont typeface="Wingdings" pitchFamily="2" charset="2"/>
              <a:buNone/>
            </a:pPr>
            <a:r>
              <a:rPr lang="cs-CZ"/>
              <a:t>		strany druhých</a:t>
            </a:r>
          </a:p>
        </p:txBody>
      </p:sp>
      <p:pic>
        <p:nvPicPr>
          <p:cNvPr id="7176" name="Picture 8" descr="MP900182833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25" y="2997200"/>
            <a:ext cx="2273300" cy="36576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solidFill>
                  <a:schemeClr val="accent2"/>
                </a:solidFill>
              </a:rPr>
              <a:t>Změny v chování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accent2"/>
              </a:buClr>
            </a:pPr>
            <a:r>
              <a:rPr lang="cs-CZ"/>
              <a:t>změna postoje, člověk si přestává věřit</a:t>
            </a:r>
          </a:p>
          <a:p>
            <a:pPr>
              <a:buClr>
                <a:schemeClr val="accent2"/>
              </a:buClr>
            </a:pPr>
            <a:r>
              <a:rPr lang="cs-CZ"/>
              <a:t>odlidštění, trpící člověk již není středem zájmu</a:t>
            </a:r>
          </a:p>
          <a:p>
            <a:pPr>
              <a:buClr>
                <a:schemeClr val="accent2"/>
              </a:buClr>
            </a:pPr>
            <a:r>
              <a:rPr lang="cs-CZ"/>
              <a:t>vyhýbání se sociálním kontaktům</a:t>
            </a:r>
          </a:p>
          <a:p>
            <a:pPr>
              <a:buClr>
                <a:schemeClr val="accent2"/>
              </a:buClr>
            </a:pPr>
            <a:r>
              <a:rPr lang="cs-CZ"/>
              <a:t>emoční vyčerpání</a:t>
            </a:r>
          </a:p>
        </p:txBody>
      </p:sp>
      <p:pic>
        <p:nvPicPr>
          <p:cNvPr id="8199" name="Picture 7" descr="MC900233262[2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263" y="3730625"/>
            <a:ext cx="3487737" cy="285273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>
                <a:solidFill>
                  <a:schemeClr val="accent2"/>
                </a:solidFill>
              </a:rPr>
              <a:t>Rozdíl  STRES  x  SY.VYHOŘENÍ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557338"/>
            <a:ext cx="4535488" cy="4967287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cs-CZ" b="1" u="sng">
                <a:solidFill>
                  <a:schemeClr val="accent2"/>
                </a:solidFill>
              </a:rPr>
              <a:t>STRES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cs-CZ" b="1" u="sng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cs-CZ"/>
              <a:t>umíme vysadit a relaxovat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cs-CZ"/>
              <a:t>načerpat nové síly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</a:pPr>
            <a:endParaRPr lang="cs-CZ"/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</a:pPr>
            <a:endParaRPr lang="cs-CZ"/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</a:pPr>
            <a:r>
              <a:rPr lang="cs-CZ" sz="3200" b="1" u="sng">
                <a:solidFill>
                  <a:schemeClr val="accent2"/>
                </a:solidFill>
              </a:rPr>
              <a:t>Syndrom vyhoření nelze ztotožňovat 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</a:pPr>
            <a:r>
              <a:rPr lang="cs-CZ" sz="3200">
                <a:solidFill>
                  <a:schemeClr val="accent2"/>
                </a:solidFill>
              </a:rPr>
              <a:t>		</a:t>
            </a:r>
            <a:r>
              <a:rPr lang="cs-CZ" sz="3200" b="1" u="sng">
                <a:solidFill>
                  <a:schemeClr val="accent2"/>
                </a:solidFill>
              </a:rPr>
              <a:t>s depresí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4852988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cs-CZ" b="1" u="sng" dirty="0">
                <a:solidFill>
                  <a:schemeClr val="accent2"/>
                </a:solidFill>
              </a:rPr>
              <a:t>SY</a:t>
            </a:r>
            <a:r>
              <a:rPr lang="cs-CZ" b="1" u="sng" dirty="0" smtClean="0">
                <a:solidFill>
                  <a:schemeClr val="accent2"/>
                </a:solidFill>
              </a:rPr>
              <a:t>. VYHOŘENÍ</a:t>
            </a:r>
            <a:endParaRPr lang="cs-CZ" b="1" u="sng" dirty="0">
              <a:solidFill>
                <a:schemeClr val="accent2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endParaRPr lang="cs-CZ" b="1" u="sng" dirty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cs-CZ" dirty="0"/>
              <a:t>trpíme pocitem marnosti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cs-CZ" dirty="0"/>
              <a:t>duševní a emoční vyčerpání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cs-CZ" dirty="0"/>
              <a:t>únava až deprese</a:t>
            </a:r>
          </a:p>
        </p:txBody>
      </p:sp>
      <p:pic>
        <p:nvPicPr>
          <p:cNvPr id="11271" name="Picture 7" descr="MC90044202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163" y="4708525"/>
            <a:ext cx="2376487" cy="1681163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458</Words>
  <Application>Microsoft Office PowerPoint</Application>
  <PresentationFormat>Předvádění na obrazovce (4:3)</PresentationFormat>
  <Paragraphs>88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Výchozí návrh</vt:lpstr>
      <vt:lpstr>Syndrom vyhoření   burn-out syndrom</vt:lpstr>
      <vt:lpstr>Snímek 2</vt:lpstr>
      <vt:lpstr>Co je společné syndromu vyhoření</vt:lpstr>
      <vt:lpstr>Podmínky vzniku sy. vyhoření</vt:lpstr>
      <vt:lpstr>Klinické symptomy sy. vyhoření</vt:lpstr>
      <vt:lpstr>Klinické symptomy sy. vyhoření</vt:lpstr>
      <vt:lpstr>Osobnostní rizika sy. vyhoření</vt:lpstr>
      <vt:lpstr>Změny v chování</vt:lpstr>
      <vt:lpstr>Rozdíl  STRES  x  SY.VYHOŘENÍ</vt:lpstr>
      <vt:lpstr>Prevence sy. vyhoření</vt:lpstr>
      <vt:lpstr>Několik praktických rad</vt:lpstr>
      <vt:lpstr>Test–jsme ohroženi  sy.vyhoření?</vt:lpstr>
      <vt:lpstr>Snímek 13</vt:lpstr>
    </vt:vector>
  </TitlesOfParts>
  <Company>ssak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SSAKHK-Kantor</dc:creator>
  <cp:lastModifiedBy>lamic</cp:lastModifiedBy>
  <cp:revision>12</cp:revision>
  <dcterms:created xsi:type="dcterms:W3CDTF">2012-04-09T15:55:49Z</dcterms:created>
  <dcterms:modified xsi:type="dcterms:W3CDTF">2014-01-28T09:58:48Z</dcterms:modified>
</cp:coreProperties>
</file>