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0080625" cy="7559675"/>
  <p:notesSz cx="7559675" cy="106918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36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kern="0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960419-6BDD-4CED-96B2-829C95E12D24}" type="slidenum">
              <a:rPr lang="cs-CZ" kern="0"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cs-CZ" ker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cs-CZ" noProof="0" smtClean="0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fld id="{A3C9D59D-33B9-4CCD-818D-ECEA54D8199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cs-CZ" sz="2000" kern="1200">
        <a:solidFill>
          <a:srgbClr val="000000"/>
        </a:solidFill>
        <a:latin typeface="Arial" pitchFamily="18"/>
        <a:cs typeface="Tahoma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Zástupný symbol pro poznámky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cs typeface="Tahoma" pitchFamily="34" charset="0"/>
            </a:endParaRPr>
          </a:p>
        </p:txBody>
      </p:sp>
      <p:sp>
        <p:nvSpPr>
          <p:cNvPr id="40964" name="Zástupný symbol pro číslo snímku 3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hangingPunct="0"/>
            <a:fld id="{3D422B5C-2A17-4DC9-B3A3-BF7167E7CD3A}" type="slidenum">
              <a:rPr lang="cs-CZ" sz="1400">
                <a:solidFill>
                  <a:srgbClr val="000000"/>
                </a:solidFill>
                <a:latin typeface="Times New Roman" pitchFamily="18" charset="0"/>
                <a:ea typeface="Andale Sans UI"/>
                <a:cs typeface="Tahoma" pitchFamily="34" charset="0"/>
              </a:rPr>
              <a:pPr algn="r" hangingPunct="0"/>
              <a:t>13</a:t>
            </a:fld>
            <a:endParaRPr lang="cs-CZ" sz="1400">
              <a:solidFill>
                <a:srgbClr val="000000"/>
              </a:solidFill>
              <a:latin typeface="Times New Roman" pitchFamily="18" charset="0"/>
              <a:ea typeface="Andale Sans UI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Zástupný symbol pro poznámky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cs typeface="Tahoma" pitchFamily="34" charset="0"/>
            </a:endParaRPr>
          </a:p>
        </p:txBody>
      </p:sp>
      <p:sp>
        <p:nvSpPr>
          <p:cNvPr id="41988" name="Zástupný symbol pro číslo snímku 3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hangingPunct="0"/>
            <a:fld id="{46263196-FB1A-4272-BEC2-1C9EC42CD910}" type="slidenum">
              <a:rPr lang="cs-CZ" sz="1400">
                <a:solidFill>
                  <a:srgbClr val="000000"/>
                </a:solidFill>
                <a:latin typeface="Times New Roman" pitchFamily="18" charset="0"/>
                <a:ea typeface="Andale Sans UI"/>
                <a:cs typeface="Tahoma" pitchFamily="34" charset="0"/>
              </a:rPr>
              <a:pPr algn="r" hangingPunct="0"/>
              <a:t>24</a:t>
            </a:fld>
            <a:endParaRPr lang="cs-CZ" sz="1400">
              <a:solidFill>
                <a:srgbClr val="000000"/>
              </a:solidFill>
              <a:latin typeface="Times New Roman" pitchFamily="18" charset="0"/>
              <a:ea typeface="Andale Sans UI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media/image6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6"/>
          <p:cNvSpPr/>
          <p:nvPr/>
        </p:nvSpPr>
        <p:spPr>
          <a:xfrm>
            <a:off x="566738" y="5897563"/>
            <a:ext cx="9513887" cy="15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lIns="100794" tIns="50392" rIns="100794" bIns="50392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Franklin Gothic Book"/>
              <a:cs typeface="+mn-cs"/>
            </a:endParaRPr>
          </a:p>
        </p:txBody>
      </p:sp>
      <p:sp>
        <p:nvSpPr>
          <p:cNvPr id="3" name="Nadpis 28"/>
          <p:cNvSpPr txBox="1">
            <a:spLocks noGrp="1"/>
          </p:cNvSpPr>
          <p:nvPr>
            <p:ph type="ctrTitle"/>
          </p:nvPr>
        </p:nvSpPr>
        <p:spPr>
          <a:xfrm>
            <a:off x="420029" y="5349989"/>
            <a:ext cx="9324575" cy="1347441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Podnadpis 8"/>
          <p:cNvSpPr txBox="1">
            <a:spLocks noGrp="1"/>
          </p:cNvSpPr>
          <p:nvPr>
            <p:ph type="subTitle" idx="1"/>
          </p:nvPr>
        </p:nvSpPr>
        <p:spPr>
          <a:xfrm>
            <a:off x="420029" y="4283817"/>
            <a:ext cx="9324575" cy="1007961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600">
                <a:solidFill>
                  <a:srgbClr val="443329"/>
                </a:solidFill>
              </a:defRPr>
            </a:lvl1pPr>
          </a:lstStyle>
          <a:p>
            <a:pPr lvl="0"/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1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zápatí 1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8" name="Zástupný symbol pro číslo snímku 14"/>
          <p:cNvSpPr txBox="1"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33595C-9351-4A8B-BA19-026565D84DB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2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75540-014C-4287-B58D-E4B7B5C608A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7560469" y="605479"/>
            <a:ext cx="2016123" cy="645022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504035" y="605479"/>
            <a:ext cx="6888431" cy="645022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3DA838-2A50-46E1-8BC6-86E01AB3A9F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6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18"/>
          <p:cNvSpPr txBox="1"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15"/>
          <p:cNvSpPr txBox="1"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A839E-DAD0-498E-8A11-32370E2114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2" r:link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/>
          <p:nvPr/>
        </p:nvSpPr>
        <p:spPr>
          <a:xfrm>
            <a:off x="566738" y="3797300"/>
            <a:ext cx="9513887" cy="31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lIns="100794" tIns="50392" rIns="100794" bIns="50392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Franklin Gothic Book"/>
              <a:cs typeface="+mn-cs"/>
            </a:endParaRPr>
          </a:p>
        </p:txBody>
      </p:sp>
      <p:sp>
        <p:nvSpPr>
          <p:cNvPr id="3" name="Zástupný symbol pro text 5"/>
          <p:cNvSpPr txBox="1">
            <a:spLocks noGrp="1"/>
          </p:cNvSpPr>
          <p:nvPr>
            <p:ph type="body" idx="1"/>
          </p:nvPr>
        </p:nvSpPr>
        <p:spPr>
          <a:xfrm>
            <a:off x="420029" y="1847920"/>
            <a:ext cx="9324575" cy="1343939"/>
          </a:xfrm>
        </p:spPr>
        <p:txBody>
          <a:bodyPr anchor="b"/>
          <a:lstStyle>
            <a:lvl1pPr marL="0" indent="0" algn="r">
              <a:spcBef>
                <a:spcPts val="500"/>
              </a:spcBef>
              <a:buNone/>
              <a:defRPr sz="2200">
                <a:solidFill>
                  <a:srgbClr val="DDD2B1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Nadpis 7"/>
          <p:cNvSpPr txBox="1">
            <a:spLocks noGrp="1"/>
          </p:cNvSpPr>
          <p:nvPr>
            <p:ph type="title"/>
          </p:nvPr>
        </p:nvSpPr>
        <p:spPr>
          <a:xfrm>
            <a:off x="198964" y="3248616"/>
            <a:ext cx="9576593" cy="1306046"/>
          </a:xfrm>
        </p:spPr>
        <p:txBody>
          <a:bodyPr anchor="t"/>
          <a:lstStyle>
            <a:lvl1pPr algn="r">
              <a:defRPr>
                <a:solidFill>
                  <a:srgbClr val="FBEEC9"/>
                </a:solidFill>
              </a:defRPr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10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8" name="Zástupný symbol pro číslo snímku 1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3ED2D1-50F8-40E2-BBBA-5D527E95193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9"/>
          <p:cNvSpPr txBox="1">
            <a:spLocks noGrp="1"/>
          </p:cNvSpPr>
          <p:nvPr>
            <p:ph type="title"/>
          </p:nvPr>
        </p:nvSpPr>
        <p:spPr>
          <a:xfrm>
            <a:off x="332658" y="503980"/>
            <a:ext cx="9576593" cy="9273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13"/>
          <p:cNvSpPr txBox="1">
            <a:spLocks noGrp="1"/>
          </p:cNvSpPr>
          <p:nvPr>
            <p:ph idx="1"/>
          </p:nvPr>
        </p:nvSpPr>
        <p:spPr>
          <a:xfrm>
            <a:off x="336023" y="1763923"/>
            <a:ext cx="4620289" cy="5207773"/>
          </a:xfrm>
        </p:spPr>
        <p:txBody>
          <a:bodyPr/>
          <a:lstStyle>
            <a:lvl1pPr>
              <a:spcBef>
                <a:spcPts val="700"/>
              </a:spcBef>
              <a:defRPr sz="3100"/>
            </a:lvl1pPr>
            <a:lvl2pPr>
              <a:spcBef>
                <a:spcPts val="600"/>
              </a:spcBef>
              <a:defRPr sz="2600"/>
            </a:lvl2pPr>
            <a:lvl3pPr>
              <a:spcBef>
                <a:spcPts val="500"/>
              </a:spcBef>
              <a:defRPr sz="2200"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12"/>
          <p:cNvSpPr txBox="1">
            <a:spLocks noGrp="1"/>
          </p:cNvSpPr>
          <p:nvPr>
            <p:ph idx="2"/>
          </p:nvPr>
        </p:nvSpPr>
        <p:spPr>
          <a:xfrm>
            <a:off x="5124315" y="1763923"/>
            <a:ext cx="4788301" cy="5207773"/>
          </a:xfrm>
        </p:spPr>
        <p:txBody>
          <a:bodyPr/>
          <a:lstStyle>
            <a:lvl1pPr>
              <a:spcBef>
                <a:spcPts val="700"/>
              </a:spcBef>
              <a:defRPr sz="3100"/>
            </a:lvl1pPr>
            <a:lvl2pPr>
              <a:spcBef>
                <a:spcPts val="600"/>
              </a:spcBef>
              <a:defRPr sz="2600"/>
            </a:lvl2pPr>
            <a:lvl3pPr>
              <a:spcBef>
                <a:spcPts val="500"/>
              </a:spcBef>
              <a:defRPr sz="2200"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zápatí 2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symbol pro číslo snímku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901F7-C4C6-4B45-BF8D-B8D7F3C0BBC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0"/>
          <p:cNvSpPr/>
          <p:nvPr/>
        </p:nvSpPr>
        <p:spPr>
          <a:xfrm>
            <a:off x="566738" y="6635750"/>
            <a:ext cx="9513887" cy="31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lIns="100794" tIns="50392" rIns="100794" bIns="50392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Franklin Gothic Book"/>
              <a:cs typeface="+mn-cs"/>
            </a:endParaRPr>
          </a:p>
        </p:txBody>
      </p:sp>
      <p:sp>
        <p:nvSpPr>
          <p:cNvPr id="2" name="Nadpis 28"/>
          <p:cNvSpPr txBox="1">
            <a:spLocks noGrp="1"/>
          </p:cNvSpPr>
          <p:nvPr>
            <p:ph type="title"/>
          </p:nvPr>
        </p:nvSpPr>
        <p:spPr>
          <a:xfrm>
            <a:off x="336023" y="5963744"/>
            <a:ext cx="9492587" cy="9729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12"/>
          <p:cNvSpPr txBox="1">
            <a:spLocks noGrp="1"/>
          </p:cNvSpPr>
          <p:nvPr>
            <p:ph type="body" idx="1"/>
          </p:nvPr>
        </p:nvSpPr>
        <p:spPr>
          <a:xfrm>
            <a:off x="310274" y="734967"/>
            <a:ext cx="4730035" cy="705221"/>
          </a:xfrm>
        </p:spPr>
        <p:txBody>
          <a:bodyPr anchor="ctr"/>
          <a:lstStyle>
            <a:lvl1pPr marL="0" indent="0">
              <a:spcBef>
                <a:spcPts val="500"/>
              </a:spcBef>
              <a:buNone/>
              <a:defRPr sz="2000" cap="all">
                <a:solidFill>
                  <a:srgbClr val="B0761F"/>
                </a:solidFill>
                <a:latin typeface="Franklin Gothic Medium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24"/>
          <p:cNvSpPr txBox="1">
            <a:spLocks noGrp="1"/>
          </p:cNvSpPr>
          <p:nvPr>
            <p:ph type="body" idx="3"/>
          </p:nvPr>
        </p:nvSpPr>
        <p:spPr>
          <a:xfrm>
            <a:off x="5120813" y="734967"/>
            <a:ext cx="4731901" cy="705221"/>
          </a:xfrm>
        </p:spPr>
        <p:txBody>
          <a:bodyPr anchor="ctr"/>
          <a:lstStyle>
            <a:lvl1pPr marL="0" indent="0">
              <a:spcBef>
                <a:spcPts val="500"/>
              </a:spcBef>
              <a:buNone/>
              <a:defRPr sz="2000" cap="all">
                <a:solidFill>
                  <a:srgbClr val="B0761F"/>
                </a:solidFill>
                <a:latin typeface="Franklin Gothic Medium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3"/>
          <p:cNvSpPr txBox="1">
            <a:spLocks noGrp="1"/>
          </p:cNvSpPr>
          <p:nvPr>
            <p:ph idx="2"/>
          </p:nvPr>
        </p:nvSpPr>
        <p:spPr>
          <a:xfrm>
            <a:off x="310274" y="1450686"/>
            <a:ext cx="4730035" cy="4345064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spcBef>
                <a:spcPts val="500"/>
              </a:spcBef>
              <a:defRPr sz="22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27"/>
          <p:cNvSpPr txBox="1">
            <a:spLocks noGrp="1"/>
          </p:cNvSpPr>
          <p:nvPr>
            <p:ph idx="4"/>
          </p:nvPr>
        </p:nvSpPr>
        <p:spPr>
          <a:xfrm>
            <a:off x="5124901" y="1450686"/>
            <a:ext cx="4727813" cy="4345064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spcBef>
                <a:spcPts val="500"/>
              </a:spcBef>
              <a:defRPr sz="22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Zástupný symbol pro datum 9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Zástupný symbol pro zápatí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10" name="Zástupný symbol pro číslo snímku 6"/>
          <p:cNvSpPr txBox="1"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FB26B5-0C42-4A89-9D83-3BC7B664CF7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9"/>
          <p:cNvSpPr txBox="1">
            <a:spLocks noGrp="1"/>
          </p:cNvSpPr>
          <p:nvPr>
            <p:ph type="title"/>
          </p:nvPr>
        </p:nvSpPr>
        <p:spPr>
          <a:xfrm>
            <a:off x="332658" y="503980"/>
            <a:ext cx="9576593" cy="9273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Zástupný symbol pro zápatí 2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9452F-9B8D-4993-84DB-726FED6EAA2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Zástupný symbol pro zápatí 2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Zástupný symbol pro číslo snímku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750E19-67E5-40AB-9960-9CAE684A6DF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římá spojovací čára 7"/>
          <p:cNvSpPr/>
          <p:nvPr/>
        </p:nvSpPr>
        <p:spPr>
          <a:xfrm>
            <a:off x="566738" y="6446838"/>
            <a:ext cx="9513887" cy="31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lIns="100794" tIns="50392" rIns="100794" bIns="50392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Franklin Gothic Book"/>
              <a:cs typeface="+mn-cs"/>
            </a:endParaRPr>
          </a:p>
        </p:txBody>
      </p:sp>
      <p:sp>
        <p:nvSpPr>
          <p:cNvPr id="3" name="Nadpis 11"/>
          <p:cNvSpPr txBox="1">
            <a:spLocks noGrp="1"/>
          </p:cNvSpPr>
          <p:nvPr>
            <p:ph type="title"/>
          </p:nvPr>
        </p:nvSpPr>
        <p:spPr>
          <a:xfrm>
            <a:off x="504035" y="6047741"/>
            <a:ext cx="9324575" cy="573978"/>
          </a:xfrm>
        </p:spPr>
        <p:txBody>
          <a:bodyPr/>
          <a:lstStyle>
            <a:lvl1pPr>
              <a:defRPr sz="2200" b="1"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text 25"/>
          <p:cNvSpPr txBox="1">
            <a:spLocks noGrp="1"/>
          </p:cNvSpPr>
          <p:nvPr>
            <p:ph type="body" idx="2"/>
          </p:nvPr>
        </p:nvSpPr>
        <p:spPr>
          <a:xfrm>
            <a:off x="504035" y="671974"/>
            <a:ext cx="3316455" cy="5291769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5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13"/>
          <p:cNvSpPr txBox="1">
            <a:spLocks noGrp="1"/>
          </p:cNvSpPr>
          <p:nvPr>
            <p:ph idx="1"/>
          </p:nvPr>
        </p:nvSpPr>
        <p:spPr>
          <a:xfrm>
            <a:off x="3941246" y="671974"/>
            <a:ext cx="5887364" cy="52917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2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2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8" name="Zástupný symbol pro zápatí 2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Zástupný symbol pro číslo snímku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6384F-8639-46AD-969A-5A024C92854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12"/>
          <p:cNvSpPr txBox="1">
            <a:spLocks noGrp="1"/>
          </p:cNvSpPr>
          <p:nvPr>
            <p:ph type="pic" idx="1"/>
          </p:nvPr>
        </p:nvSpPr>
        <p:spPr>
          <a:xfrm>
            <a:off x="3864236" y="679728"/>
            <a:ext cx="5544345" cy="4031827"/>
          </a:xfrm>
          <a:solidFill>
            <a:srgbClr val="FFFFFF"/>
          </a:solidFill>
          <a:ln w="6345">
            <a:solidFill>
              <a:srgbClr val="F0A22E"/>
            </a:solidFill>
            <a:prstDash val="solid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6" name="Nadpis 16"/>
          <p:cNvSpPr txBox="1">
            <a:spLocks noGrp="1"/>
          </p:cNvSpPr>
          <p:nvPr>
            <p:ph type="title"/>
          </p:nvPr>
        </p:nvSpPr>
        <p:spPr>
          <a:xfrm>
            <a:off x="420029" y="5504697"/>
            <a:ext cx="6468401" cy="575724"/>
          </a:xfrm>
        </p:spPr>
        <p:txBody>
          <a:bodyPr/>
          <a:lstStyle>
            <a:lvl1pPr>
              <a:defRPr sz="2200" b="1"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text 25"/>
          <p:cNvSpPr txBox="1">
            <a:spLocks noGrp="1"/>
          </p:cNvSpPr>
          <p:nvPr>
            <p:ph type="body" idx="2"/>
          </p:nvPr>
        </p:nvSpPr>
        <p:spPr>
          <a:xfrm>
            <a:off x="420029" y="6099349"/>
            <a:ext cx="6468401" cy="846963"/>
          </a:xfrm>
        </p:spPr>
        <p:txBody>
          <a:bodyPr lIns="120956" tIns="0"/>
          <a:lstStyle>
            <a:lvl1pPr marL="0" indent="0">
              <a:spcBef>
                <a:spcPts val="400"/>
              </a:spcBef>
              <a:buNone/>
              <a:defRPr sz="15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8" name="Zástupný symbol pro zápatí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Zástupný symbol pro číslo snímku 30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3A2BD0-DC53-4611-8777-3640B1DF7A2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5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r:link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římá spojovací čára 6"/>
          <p:cNvSpPr/>
          <p:nvPr/>
        </p:nvSpPr>
        <p:spPr>
          <a:xfrm>
            <a:off x="566738" y="1158875"/>
            <a:ext cx="9513887" cy="15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lIns="100794" tIns="50392" rIns="100794" bIns="50392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Franklin Gothic Book"/>
              <a:cs typeface="+mn-cs"/>
            </a:endParaRPr>
          </a:p>
        </p:txBody>
      </p:sp>
      <p:sp>
        <p:nvSpPr>
          <p:cNvPr id="1027" name="Zástupný symbol pro text 7"/>
          <p:cNvSpPr txBox="1"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2" rIns="100794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Zástupný symbol pro datum 10"/>
          <p:cNvSpPr txBox="1"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392" rIns="100794" bIns="50392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300" b="0" i="0" u="none" strike="noStrike" kern="1200" cap="none" spc="0" baseline="0" smtClean="0">
                <a:solidFill>
                  <a:srgbClr val="D38E27"/>
                </a:solidFill>
                <a:uFillTx/>
                <a:latin typeface="Franklin Gothic Book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Zástupný symbol pro zápatí 27"/>
          <p:cNvSpPr txBox="1"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392" rIns="100794" bIns="50392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300" b="0" i="0" u="none" strike="noStrike" kern="1200" cap="none" spc="0" baseline="0" smtClean="0">
                <a:solidFill>
                  <a:srgbClr val="D38E27"/>
                </a:solidFill>
                <a:uFillTx/>
                <a:latin typeface="Franklin Gothic Book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Zástupný symbol pro číslo snímku 4"/>
          <p:cNvSpPr txBox="1"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392" rIns="100794" bIns="50392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300" b="0" i="0" u="none" strike="noStrike" kern="1200" cap="none" spc="0" baseline="0" smtClean="0">
                <a:solidFill>
                  <a:srgbClr val="D38E27"/>
                </a:solidFill>
                <a:uFillTx/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CAD67C8E-431D-499B-828B-B5D2AF22DF7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Zástupný symbol pro nadpis 9"/>
          <p:cNvSpPr txBox="1"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392" rIns="100794" bIns="50392" anchor="ctr" anchorCtr="0" compatLnSpc="1"/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Přímá spojovací čára 8"/>
          <p:cNvSpPr/>
          <p:nvPr/>
        </p:nvSpPr>
        <p:spPr>
          <a:xfrm>
            <a:off x="566738" y="1158875"/>
            <a:ext cx="9513887" cy="15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lIns="100794" tIns="50392" rIns="100794" bIns="50392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Franklin Gothic Book"/>
              <a:cs typeface="+mn-cs"/>
            </a:endParaRPr>
          </a:p>
        </p:txBody>
      </p:sp>
      <p:sp>
        <p:nvSpPr>
          <p:cNvPr id="9" name="Přímá spojovací čára 11"/>
          <p:cNvSpPr/>
          <p:nvPr/>
        </p:nvSpPr>
        <p:spPr>
          <a:xfrm>
            <a:off x="566738" y="1166813"/>
            <a:ext cx="9513887" cy="15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lIns="100794" tIns="50392" rIns="100794" bIns="50392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8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70" r:id="rId10"/>
    <p:sldLayoutId id="2147483678" r:id="rId11"/>
  </p:sldLayoutIdLst>
  <p:transition/>
  <p:txStyles>
    <p:titleStyle>
      <a:lvl1pPr algn="l" rtl="0" eaLnBrk="0" fontAlgn="base">
        <a:spcBef>
          <a:spcPct val="0"/>
        </a:spcBef>
        <a:spcAft>
          <a:spcPct val="0"/>
        </a:spcAft>
        <a:defRPr lang="cs-CZ" sz="4000" kern="1200" cap="all">
          <a:solidFill>
            <a:srgbClr val="4E3B30"/>
          </a:solidFill>
          <a:latin typeface="Franklin Gothic Medium"/>
        </a:defRPr>
      </a:lvl1pPr>
      <a:lvl2pPr algn="l" rtl="0" eaLnBrk="0" fontAlgn="base">
        <a:spcBef>
          <a:spcPct val="0"/>
        </a:spcBef>
        <a:spcAft>
          <a:spcPct val="0"/>
        </a:spcAft>
        <a:defRPr sz="4000">
          <a:solidFill>
            <a:srgbClr val="4E3B30"/>
          </a:solidFill>
          <a:latin typeface="Franklin Gothic Medium" pitchFamily="34" charset="0"/>
        </a:defRPr>
      </a:lvl2pPr>
      <a:lvl3pPr algn="l" rtl="0" eaLnBrk="0" fontAlgn="base">
        <a:spcBef>
          <a:spcPct val="0"/>
        </a:spcBef>
        <a:spcAft>
          <a:spcPct val="0"/>
        </a:spcAft>
        <a:defRPr sz="4000">
          <a:solidFill>
            <a:srgbClr val="4E3B30"/>
          </a:solidFill>
          <a:latin typeface="Franklin Gothic Medium" pitchFamily="34" charset="0"/>
        </a:defRPr>
      </a:lvl3pPr>
      <a:lvl4pPr algn="l" rtl="0" eaLnBrk="0" fontAlgn="base">
        <a:spcBef>
          <a:spcPct val="0"/>
        </a:spcBef>
        <a:spcAft>
          <a:spcPct val="0"/>
        </a:spcAft>
        <a:defRPr sz="4000">
          <a:solidFill>
            <a:srgbClr val="4E3B30"/>
          </a:solidFill>
          <a:latin typeface="Franklin Gothic Medium" pitchFamily="34" charset="0"/>
        </a:defRPr>
      </a:lvl4pPr>
      <a:lvl5pPr algn="l" rtl="0" eaLnBrk="0" fontAlgn="base">
        <a:spcBef>
          <a:spcPct val="0"/>
        </a:spcBef>
        <a:spcAft>
          <a:spcPct val="0"/>
        </a:spcAft>
        <a:defRPr sz="4000">
          <a:solidFill>
            <a:srgbClr val="4E3B30"/>
          </a:solidFill>
          <a:latin typeface="Franklin Gothic Medium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4000">
          <a:solidFill>
            <a:srgbClr val="4E3B30"/>
          </a:solidFill>
          <a:latin typeface="Franklin Gothic Medium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4000">
          <a:solidFill>
            <a:srgbClr val="4E3B30"/>
          </a:solidFill>
          <a:latin typeface="Franklin Gothic Medium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4000">
          <a:solidFill>
            <a:srgbClr val="4E3B30"/>
          </a:solidFill>
          <a:latin typeface="Franklin Gothic Medium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4000">
          <a:solidFill>
            <a:srgbClr val="4E3B30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>
        <a:spcBef>
          <a:spcPts val="800"/>
        </a:spcBef>
        <a:spcAft>
          <a:spcPct val="0"/>
        </a:spcAft>
        <a:buClr>
          <a:srgbClr val="F0A22E"/>
        </a:buClr>
        <a:buSzPct val="70000"/>
        <a:buFont typeface="Wingdings 2" pitchFamily="18" charset="2"/>
        <a:buChar char=""/>
        <a:defRPr lang="cs-CZ" sz="3500" kern="1200">
          <a:solidFill>
            <a:srgbClr val="4E3B30"/>
          </a:solidFill>
          <a:latin typeface="Franklin Gothic Book"/>
        </a:defRPr>
      </a:lvl1pPr>
      <a:lvl2pPr marL="817563" lvl="1" indent="-314325" algn="l" rtl="0" eaLnBrk="0" fontAlgn="base">
        <a:spcBef>
          <a:spcPts val="700"/>
        </a:spcBef>
        <a:spcAft>
          <a:spcPct val="0"/>
        </a:spcAft>
        <a:buClr>
          <a:srgbClr val="F0A22E"/>
        </a:buClr>
        <a:buSzPct val="70000"/>
        <a:buFont typeface="Wingdings 2" pitchFamily="18" charset="2"/>
        <a:buChar char=""/>
        <a:defRPr lang="cs-CZ" sz="3100" kern="1200">
          <a:solidFill>
            <a:srgbClr val="4E3B30"/>
          </a:solidFill>
          <a:latin typeface="Franklin Gothic Book"/>
        </a:defRPr>
      </a:lvl2pPr>
      <a:lvl3pPr marL="1258888" lvl="2" indent="-250825" algn="l" rtl="0" eaLnBrk="0" fontAlgn="base">
        <a:spcBef>
          <a:spcPts val="600"/>
        </a:spcBef>
        <a:spcAft>
          <a:spcPct val="0"/>
        </a:spcAft>
        <a:buClr>
          <a:srgbClr val="F0A22E"/>
        </a:buClr>
        <a:buSzPct val="70000"/>
        <a:buFont typeface="Wingdings 2" pitchFamily="18" charset="2"/>
        <a:buChar char=""/>
        <a:defRPr lang="cs-CZ" sz="2600" kern="1200">
          <a:solidFill>
            <a:srgbClr val="4E3B30"/>
          </a:solidFill>
          <a:latin typeface="Franklin Gothic Book"/>
        </a:defRPr>
      </a:lvl3pPr>
      <a:lvl4pPr marL="1763713" lvl="3" indent="-250825" algn="l" rtl="0" eaLnBrk="0" fontAlgn="base">
        <a:spcBef>
          <a:spcPts val="500"/>
        </a:spcBef>
        <a:spcAft>
          <a:spcPct val="0"/>
        </a:spcAft>
        <a:buClr>
          <a:srgbClr val="F0A22E"/>
        </a:buClr>
        <a:buSzPct val="70000"/>
        <a:buFont typeface="Wingdings 2" pitchFamily="18" charset="2"/>
        <a:buChar char=""/>
        <a:defRPr lang="cs-CZ" sz="2200" kern="1200">
          <a:solidFill>
            <a:srgbClr val="4E3B30"/>
          </a:solidFill>
          <a:latin typeface="Franklin Gothic Book"/>
        </a:defRPr>
      </a:lvl4pPr>
      <a:lvl5pPr marL="2266950" lvl="4" indent="-250825" algn="l" rtl="0" eaLnBrk="0" fontAlgn="base">
        <a:spcBef>
          <a:spcPts val="5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 lang="cs-CZ" sz="2000" kern="1200">
          <a:solidFill>
            <a:srgbClr val="4E3B30"/>
          </a:solidFill>
          <a:latin typeface="Franklin Gothic Book"/>
        </a:defRPr>
      </a:lvl5pPr>
      <a:lvl6pPr marL="2724150" indent="-250825" algn="l" rtl="0" eaLnBrk="0" fontAlgn="base">
        <a:spcBef>
          <a:spcPts val="5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 lang="cs-CZ" sz="2000" kern="1200">
          <a:solidFill>
            <a:srgbClr val="4E3B30"/>
          </a:solidFill>
          <a:latin typeface="Franklin Gothic Book"/>
        </a:defRPr>
      </a:lvl6pPr>
      <a:lvl7pPr marL="3181350" indent="-250825" algn="l" rtl="0" eaLnBrk="0" fontAlgn="base">
        <a:spcBef>
          <a:spcPts val="5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 lang="cs-CZ" sz="2000" kern="1200">
          <a:solidFill>
            <a:srgbClr val="4E3B30"/>
          </a:solidFill>
          <a:latin typeface="Franklin Gothic Book"/>
        </a:defRPr>
      </a:lvl7pPr>
      <a:lvl8pPr marL="3638550" indent="-250825" algn="l" rtl="0" eaLnBrk="0" fontAlgn="base">
        <a:spcBef>
          <a:spcPts val="5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 lang="cs-CZ" sz="2000" kern="1200">
          <a:solidFill>
            <a:srgbClr val="4E3B30"/>
          </a:solidFill>
          <a:latin typeface="Franklin Gothic Book"/>
        </a:defRPr>
      </a:lvl8pPr>
      <a:lvl9pPr marL="4095750" indent="-250825" algn="l" rtl="0" eaLnBrk="0" fontAlgn="base">
        <a:spcBef>
          <a:spcPts val="500"/>
        </a:spcBef>
        <a:spcAft>
          <a:spcPct val="0"/>
        </a:spcAft>
        <a:buClr>
          <a:srgbClr val="F0A22E"/>
        </a:buClr>
        <a:buSzPct val="60000"/>
        <a:buFont typeface="Wingdings 2" pitchFamily="18" charset="2"/>
        <a:buChar char=""/>
        <a:defRPr lang="cs-CZ" sz="2000" kern="1200">
          <a:solidFill>
            <a:srgbClr val="4E3B30"/>
          </a:solidFill>
          <a:latin typeface="Franklin Gothic Book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cbacukrovky.cz/selfmonitoring-samostatna-kontrola-diabet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420688" y="5349875"/>
            <a:ext cx="9323387" cy="1347788"/>
          </a:xfrm>
        </p:spPr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Péče o klienta s diabetem mellitem</a:t>
            </a:r>
          </a:p>
        </p:txBody>
      </p:sp>
      <p:sp>
        <p:nvSpPr>
          <p:cNvPr id="10243" name="Podnadpis 2"/>
          <p:cNvSpPr txBox="1">
            <a:spLocks noGrp="1"/>
          </p:cNvSpPr>
          <p:nvPr>
            <p:ph type="subTitle" idx="1"/>
          </p:nvPr>
        </p:nvSpPr>
        <p:spPr>
          <a:xfrm>
            <a:off x="420688" y="4283075"/>
            <a:ext cx="9323387" cy="1008063"/>
          </a:xfrm>
        </p:spPr>
        <p:txBody>
          <a:bodyPr/>
          <a:lstStyle/>
          <a:p>
            <a:pPr eaLnBrk="1"/>
            <a:endParaRPr smtClean="0">
              <a:latin typeface="Franklin Gothic Book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992" y="899517"/>
            <a:ext cx="5760720" cy="98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  <p:sp>
        <p:nvSpPr>
          <p:cNvPr id="19459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r>
              <a:rPr u="sng" smtClean="0">
                <a:latin typeface="Franklin Gothic Book" pitchFamily="34" charset="0"/>
              </a:rPr>
              <a:t>terapie</a:t>
            </a:r>
          </a:p>
          <a:p>
            <a:pPr eaLnBrk="1"/>
            <a:r>
              <a:rPr smtClean="0">
                <a:latin typeface="Franklin Gothic Book" pitchFamily="34" charset="0"/>
              </a:rPr>
              <a:t>inzulin, náhrada tekutin a iontů</a:t>
            </a:r>
          </a:p>
          <a:p>
            <a:pPr eaLnBrk="1"/>
            <a:endParaRPr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Komplikace pozdní</a:t>
            </a:r>
          </a:p>
        </p:txBody>
      </p:sp>
      <p:sp>
        <p:nvSpPr>
          <p:cNvPr id="2048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b="1" smtClean="0">
                <a:latin typeface="Franklin Gothic Book" pitchFamily="34" charset="0"/>
              </a:rPr>
              <a:t>specifické</a:t>
            </a:r>
            <a:endParaRPr smtClean="0">
              <a:latin typeface="Franklin Gothic Book" pitchFamily="34" charset="0"/>
            </a:endParaRPr>
          </a:p>
          <a:p>
            <a:pPr lvl="1" eaLnBrk="1"/>
            <a:r>
              <a:rPr smtClean="0">
                <a:latin typeface="Franklin Gothic Book" pitchFamily="34" charset="0"/>
              </a:rPr>
              <a:t>postižení cév sítnice</a:t>
            </a:r>
          </a:p>
          <a:p>
            <a:pPr lvl="1" eaLnBrk="1"/>
            <a:r>
              <a:rPr smtClean="0">
                <a:latin typeface="Franklin Gothic Book" pitchFamily="34" charset="0"/>
              </a:rPr>
              <a:t>postižení ledvin</a:t>
            </a:r>
          </a:p>
          <a:p>
            <a:pPr lvl="1" eaLnBrk="1"/>
            <a:r>
              <a:rPr smtClean="0">
                <a:latin typeface="Franklin Gothic Book" pitchFamily="34" charset="0"/>
              </a:rPr>
              <a:t>postižení nervů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nespecifické</a:t>
            </a:r>
            <a:endParaRPr smtClean="0">
              <a:latin typeface="Franklin Gothic Book" pitchFamily="34" charset="0"/>
            </a:endParaRPr>
          </a:p>
          <a:p>
            <a:pPr lvl="1" eaLnBrk="1"/>
            <a:r>
              <a:rPr smtClean="0">
                <a:latin typeface="Franklin Gothic Book" pitchFamily="34" charset="0"/>
              </a:rPr>
              <a:t>ateroskleróza (ICHS, CMP, ICHDK)</a:t>
            </a:r>
          </a:p>
          <a:p>
            <a:pPr lvl="1" eaLnBrk="1"/>
            <a:r>
              <a:rPr smtClean="0">
                <a:latin typeface="Franklin Gothic Book" pitchFamily="34" charset="0"/>
              </a:rPr>
              <a:t>sklon k infekcím, zejména močových cest a kůže</a:t>
            </a:r>
          </a:p>
          <a:p>
            <a:pPr eaLnBrk="1"/>
            <a:endParaRPr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Komplikace pozdní</a:t>
            </a:r>
          </a:p>
        </p:txBody>
      </p:sp>
      <p:sp>
        <p:nvSpPr>
          <p:cNvPr id="21507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b="1" smtClean="0">
                <a:latin typeface="Franklin Gothic Book" pitchFamily="34" charset="0"/>
              </a:rPr>
              <a:t>smíšené</a:t>
            </a:r>
            <a:endParaRPr smtClean="0">
              <a:latin typeface="Franklin Gothic Book" pitchFamily="34" charset="0"/>
            </a:endParaRPr>
          </a:p>
          <a:p>
            <a:pPr eaLnBrk="1"/>
            <a:r>
              <a:rPr b="1" smtClean="0">
                <a:latin typeface="Franklin Gothic Book" pitchFamily="34" charset="0"/>
              </a:rPr>
              <a:t>diabetická noha –</a:t>
            </a:r>
            <a:r>
              <a:rPr smtClean="0">
                <a:latin typeface="Franklin Gothic Book" pitchFamily="34" charset="0"/>
              </a:rPr>
              <a:t> změny dolních končetin pod kotníkem vznikající v důsledku diabetu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smtClean="0"/>
              <a:t>Terapie </a:t>
            </a:r>
            <a:br>
              <a:rPr sz="3600" smtClean="0"/>
            </a:br>
            <a:endParaRPr sz="3600" smtClean="0"/>
          </a:p>
        </p:txBody>
      </p:sp>
      <p:sp>
        <p:nvSpPr>
          <p:cNvPr id="22531" name="Zástupný symbol pro obsah 2"/>
          <p:cNvSpPr txBox="1">
            <a:spLocks noGrp="1"/>
          </p:cNvSpPr>
          <p:nvPr>
            <p:ph idx="1"/>
          </p:nvPr>
        </p:nvSpPr>
        <p:spPr>
          <a:xfrm>
            <a:off x="503238" y="1258888"/>
            <a:ext cx="9072562" cy="5905500"/>
          </a:xfrm>
        </p:spPr>
        <p:txBody>
          <a:bodyPr/>
          <a:lstStyle/>
          <a:p>
            <a:pPr eaLnBrk="1">
              <a:lnSpc>
                <a:spcPct val="90000"/>
              </a:lnSpc>
              <a:buFont typeface="Wingdings 2" pitchFamily="18" charset="2"/>
              <a:buNone/>
            </a:pPr>
            <a:r>
              <a:rPr b="1" smtClean="0">
                <a:latin typeface="Franklin Gothic Book" pitchFamily="34" charset="0"/>
              </a:rPr>
              <a:t>režimová opatření</a:t>
            </a:r>
            <a:endParaRPr smtClean="0">
              <a:latin typeface="Franklin Gothic Book" pitchFamily="34" charset="0"/>
            </a:endParaRPr>
          </a:p>
          <a:p>
            <a:pPr eaLnBrk="1">
              <a:lnSpc>
                <a:spcPct val="90000"/>
              </a:lnSpc>
            </a:pPr>
            <a:r>
              <a:rPr b="1" smtClean="0">
                <a:latin typeface="Franklin Gothic Book" pitchFamily="34" charset="0"/>
              </a:rPr>
              <a:t>diabetická dieta č.9 - </a:t>
            </a:r>
            <a:r>
              <a:rPr smtClean="0">
                <a:latin typeface="Franklin Gothic Book" pitchFamily="34" charset="0"/>
              </a:rPr>
              <a:t>racionální strava podle odhadu energetické potřeby diabetika na den, menší porce rozdělené do 6-7 dávek v pravidelných intervalech - redukce příjmu cholesterolu a soli </a:t>
            </a:r>
            <a:br>
              <a:rPr smtClean="0">
                <a:latin typeface="Franklin Gothic Book" pitchFamily="34" charset="0"/>
              </a:rPr>
            </a:br>
            <a:r>
              <a:rPr smtClean="0">
                <a:latin typeface="Franklin Gothic Book" pitchFamily="34" charset="0"/>
              </a:rPr>
              <a:t>ovoce, zelenina, vláknina, pitný režim (min. 2,5 l tekutin/den) – minerálky, slabý čaj</a:t>
            </a:r>
          </a:p>
          <a:p>
            <a:pPr eaLnBrk="1">
              <a:lnSpc>
                <a:spcPct val="90000"/>
              </a:lnSpc>
            </a:pPr>
            <a:r>
              <a:rPr b="1" smtClean="0">
                <a:latin typeface="Franklin Gothic Book" pitchFamily="34" charset="0"/>
              </a:rPr>
              <a:t>fyzická aktivita</a:t>
            </a:r>
          </a:p>
          <a:p>
            <a:pPr eaLnBrk="1">
              <a:lnSpc>
                <a:spcPct val="90000"/>
              </a:lnSpc>
            </a:pPr>
            <a:r>
              <a:rPr b="1" smtClean="0">
                <a:latin typeface="Franklin Gothic Book" pitchFamily="34" charset="0"/>
              </a:rPr>
              <a:t>farmakologická léčba – </a:t>
            </a:r>
            <a:r>
              <a:rPr smtClean="0">
                <a:latin typeface="Franklin Gothic Book" pitchFamily="34" charset="0"/>
              </a:rPr>
              <a:t>inzuliny, perorální antidiabetika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336550" y="539750"/>
            <a:ext cx="9575800" cy="936625"/>
          </a:xfrm>
        </p:spPr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/>
            </a:r>
            <a:br>
              <a:rPr smtClean="0"/>
            </a:br>
            <a:r>
              <a:rPr smtClean="0"/>
              <a:t>ošetřovatelská péče - </a:t>
            </a:r>
            <a:r>
              <a:rPr b="1" smtClean="0"/>
              <a:t>Monitoring</a:t>
            </a:r>
            <a:br>
              <a:rPr b="1" smtClean="0"/>
            </a:br>
            <a:endParaRPr smtClean="0"/>
          </a:p>
        </p:txBody>
      </p:sp>
      <p:sp>
        <p:nvSpPr>
          <p:cNvPr id="23555" name="Zástupný symbol pro obsah 2"/>
          <p:cNvSpPr txBox="1">
            <a:spLocks noGrp="1"/>
          </p:cNvSpPr>
          <p:nvPr>
            <p:ph idx="1"/>
          </p:nvPr>
        </p:nvSpPr>
        <p:spPr>
          <a:xfrm>
            <a:off x="336550" y="1547813"/>
            <a:ext cx="9575800" cy="5761037"/>
          </a:xfrm>
        </p:spPr>
        <p:txBody>
          <a:bodyPr/>
          <a:lstStyle/>
          <a:p>
            <a:pPr eaLnBrk="1"/>
            <a:r>
              <a:rPr b="1" smtClean="0">
                <a:latin typeface="Franklin Gothic Book" pitchFamily="34" charset="0"/>
              </a:rPr>
              <a:t>výsledky glykémie – měření glukometrem </a:t>
            </a:r>
            <a:r>
              <a:rPr sz="1800" b="1" smtClean="0">
                <a:latin typeface="Franklin Gothic Book" pitchFamily="34" charset="0"/>
              </a:rPr>
              <a:t> </a:t>
            </a:r>
            <a:endParaRPr b="1" smtClean="0">
              <a:latin typeface="Franklin Gothic Book" pitchFamily="34" charset="0"/>
            </a:endParaRPr>
          </a:p>
          <a:p>
            <a:pPr eaLnBrk="1">
              <a:buFont typeface="Wingdings 2" pitchFamily="18" charset="2"/>
              <a:buNone/>
            </a:pPr>
            <a:r>
              <a:rPr sz="2400" b="1" smtClean="0">
                <a:latin typeface="Franklin Gothic Book" pitchFamily="34" charset="0"/>
                <a:hlinkClick r:id="rId2"/>
              </a:rPr>
              <a:t>http://www.lecbacukrovky.cz/selfmonitoring-samostatna-kontrola-diabetu</a:t>
            </a:r>
            <a:endParaRPr sz="2400" b="1" smtClean="0">
              <a:latin typeface="Franklin Gothic Book" pitchFamily="34" charset="0"/>
            </a:endParaRPr>
          </a:p>
          <a:p>
            <a:pPr eaLnBrk="1"/>
            <a:r>
              <a:rPr b="1" smtClean="0">
                <a:latin typeface="Franklin Gothic Book" pitchFamily="34" charset="0"/>
              </a:rPr>
              <a:t>fyziologické funkce – krevní tlak, puls, tělesná teplota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bilanci tekutin / hlavně množství moči/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příznaky onemocnění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příznaky komplikací</a:t>
            </a:r>
          </a:p>
          <a:p>
            <a:pPr eaLnBrk="1"/>
            <a:r>
              <a:rPr lang="pl-PL" b="1" smtClean="0">
                <a:latin typeface="Franklin Gothic Book" pitchFamily="34" charset="0"/>
              </a:rPr>
              <a:t>změny na kůži a sliznicích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hmotnost</a:t>
            </a:r>
          </a:p>
          <a:p>
            <a:pPr eaLnBrk="1"/>
            <a:endParaRPr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ošetřovatelská péče - Hygiena</a:t>
            </a:r>
            <a:br>
              <a:rPr smtClean="0"/>
            </a:br>
            <a:endParaRPr smtClean="0"/>
          </a:p>
        </p:txBody>
      </p:sp>
      <p:sp>
        <p:nvSpPr>
          <p:cNvPr id="24579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r>
              <a:rPr b="1" u="sng" smtClean="0">
                <a:latin typeface="Franklin Gothic Book" pitchFamily="34" charset="0"/>
              </a:rPr>
              <a:t>Péče o kůži</a:t>
            </a:r>
          </a:p>
          <a:p>
            <a:pPr eaLnBrk="1">
              <a:buFont typeface="Wingdings 2" pitchFamily="18" charset="2"/>
              <a:buNone/>
            </a:pPr>
            <a:endParaRPr b="1" u="sng" smtClean="0">
              <a:latin typeface="Franklin Gothic Book" pitchFamily="34" charset="0"/>
            </a:endParaRPr>
          </a:p>
          <a:p>
            <a:pPr eaLnBrk="1"/>
            <a:r>
              <a:rPr b="1" smtClean="0">
                <a:latin typeface="Franklin Gothic Book" pitchFamily="34" charset="0"/>
              </a:rPr>
              <a:t>pozornost věnovat záhybům, podpaží, tříslům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pravidelné sprchování, kůži udržovat v suchu, promazávat, nezasypávat /zásypy-vysušují kůži/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prevence kožních zánětů a defektů</a:t>
            </a:r>
          </a:p>
          <a:p>
            <a:pPr eaLnBrk="1"/>
            <a:endParaRPr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  <p:sp>
        <p:nvSpPr>
          <p:cNvPr id="2560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r>
              <a:rPr b="1" u="sng" smtClean="0">
                <a:latin typeface="Franklin Gothic Book" pitchFamily="34" charset="0"/>
              </a:rPr>
              <a:t>péče o genitál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sklon k plísňovým infekcím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boj proti svědění / koupele, aplikace léků, vhodné kosmetické prostředky, osobní prádlo/</a:t>
            </a:r>
          </a:p>
          <a:p>
            <a:pPr eaLnBrk="1"/>
            <a:endParaRPr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  <p:sp>
        <p:nvSpPr>
          <p:cNvPr id="26627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r>
              <a:rPr b="1" u="sng" smtClean="0">
                <a:latin typeface="Franklin Gothic Book" pitchFamily="34" charset="0"/>
              </a:rPr>
              <a:t>péče o DK</a:t>
            </a:r>
          </a:p>
          <a:p>
            <a:pPr eaLnBrk="1">
              <a:buFont typeface="Wingdings 2" pitchFamily="18" charset="2"/>
              <a:buNone/>
            </a:pPr>
            <a:endParaRPr b="1" u="sng" smtClean="0">
              <a:latin typeface="Franklin Gothic Book" pitchFamily="34" charset="0"/>
            </a:endParaRPr>
          </a:p>
          <a:p>
            <a:pPr eaLnBrk="1">
              <a:buFont typeface="Wingdings 2" pitchFamily="18" charset="2"/>
              <a:buNone/>
            </a:pPr>
            <a:r>
              <a:rPr b="1" smtClean="0">
                <a:latin typeface="Franklin Gothic Book" pitchFamily="34" charset="0"/>
              </a:rPr>
              <a:t>špatné prokrvení </a:t>
            </a:r>
            <a:r>
              <a:rPr smtClean="0">
                <a:latin typeface="Franklin Gothic Book" pitchFamily="34" charset="0"/>
              </a:rPr>
              <a:t>a ↓</a:t>
            </a:r>
            <a:r>
              <a:rPr b="1" smtClean="0">
                <a:latin typeface="Franklin Gothic Book" pitchFamily="34" charset="0"/>
              </a:rPr>
              <a:t>citlivost DK vlivem cévních změn vede ke špatnému hojení drobných ran, zejména na DK - riziko diabetické gangrény</a:t>
            </a:r>
          </a:p>
          <a:p>
            <a:pPr eaLnBrk="1">
              <a:buFont typeface="Wingdings 2" pitchFamily="18" charset="2"/>
              <a:buNone/>
            </a:pPr>
            <a:endParaRPr b="1"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  <p:sp>
        <p:nvSpPr>
          <p:cNvPr id="27651" name="Zástupný symbol pro obsah 2"/>
          <p:cNvSpPr txBox="1">
            <a:spLocks noGrp="1"/>
          </p:cNvSpPr>
          <p:nvPr>
            <p:ph idx="1"/>
          </p:nvPr>
        </p:nvSpPr>
        <p:spPr>
          <a:xfrm>
            <a:off x="336550" y="1187450"/>
            <a:ext cx="9575800" cy="6121400"/>
          </a:xfrm>
        </p:spPr>
        <p:txBody>
          <a:bodyPr/>
          <a:lstStyle/>
          <a:p>
            <a:pPr eaLnBrk="1">
              <a:buFont typeface="Wingdings 2" pitchFamily="18" charset="2"/>
              <a:buNone/>
            </a:pPr>
            <a:r>
              <a:rPr b="1" u="sng" smtClean="0">
                <a:latin typeface="Franklin Gothic Book" pitchFamily="34" charset="0"/>
              </a:rPr>
              <a:t>Prevence: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opatrné stříhání nehtů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vhodná obuv, netěsnící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bavlněné ponožky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koupele nohou, boj proti zatvrdlinám, promazávat DK, denní hygiena DK,péče o meziprstní prostory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nechodit naboso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vzniklá poranění okamžitě ošetřit, nahlásit lékaři</a:t>
            </a:r>
          </a:p>
          <a:p>
            <a:pPr eaLnBrk="1"/>
            <a:endParaRPr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  <p:sp>
        <p:nvSpPr>
          <p:cNvPr id="28675" name="Zástupný symbol pro obsah 2"/>
          <p:cNvSpPr txBox="1">
            <a:spLocks noGrp="1"/>
          </p:cNvSpPr>
          <p:nvPr>
            <p:ph idx="1"/>
          </p:nvPr>
        </p:nvSpPr>
        <p:spPr>
          <a:xfrm>
            <a:off x="336550" y="1476375"/>
            <a:ext cx="9575800" cy="5226050"/>
          </a:xfrm>
        </p:spPr>
        <p:txBody>
          <a:bodyPr/>
          <a:lstStyle/>
          <a:p>
            <a:pPr eaLnBrk="1">
              <a:buFont typeface="Wingdings 2" pitchFamily="18" charset="2"/>
              <a:buNone/>
            </a:pPr>
            <a:r>
              <a:rPr b="1" u="sng" smtClean="0">
                <a:latin typeface="Franklin Gothic Book" pitchFamily="34" charset="0"/>
              </a:rPr>
              <a:t>Vyprazdňování</a:t>
            </a:r>
          </a:p>
          <a:p>
            <a:pPr eaLnBrk="1"/>
            <a:r>
              <a:rPr smtClean="0">
                <a:latin typeface="Franklin Gothic Book" pitchFamily="34" charset="0"/>
              </a:rPr>
              <a:t>boj proti močové infekci</a:t>
            </a:r>
          </a:p>
          <a:p>
            <a:pPr eaLnBrk="1"/>
            <a:r>
              <a:rPr smtClean="0">
                <a:latin typeface="Franklin Gothic Book" pitchFamily="34" charset="0"/>
              </a:rPr>
              <a:t>omezit cévkování</a:t>
            </a:r>
          </a:p>
          <a:p>
            <a:pPr eaLnBrk="1"/>
            <a:r>
              <a:rPr smtClean="0">
                <a:latin typeface="Franklin Gothic Book" pitchFamily="34" charset="0"/>
              </a:rPr>
              <a:t>pokud je zavedena močová cévka dodržovat uzavřený systém</a:t>
            </a:r>
          </a:p>
          <a:p>
            <a:pPr eaLnBrk="1"/>
            <a:r>
              <a:rPr smtClean="0">
                <a:latin typeface="Franklin Gothic Book" pitchFamily="34" charset="0"/>
              </a:rPr>
              <a:t>hygiena genitálu</a:t>
            </a:r>
          </a:p>
          <a:p>
            <a:pPr eaLnBrk="1"/>
            <a:r>
              <a:rPr smtClean="0">
                <a:latin typeface="Franklin Gothic Book" pitchFamily="34" charset="0"/>
              </a:rPr>
              <a:t>pravidelné vyprazdňování</a:t>
            </a:r>
          </a:p>
          <a:p>
            <a:pPr eaLnBrk="1"/>
            <a:r>
              <a:rPr smtClean="0">
                <a:latin typeface="Franklin Gothic Book" pitchFamily="34" charset="0"/>
              </a:rPr>
              <a:t>sledovat denní množství moči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Charakteristika onemocnění</a:t>
            </a:r>
          </a:p>
        </p:txBody>
      </p:sp>
      <p:sp>
        <p:nvSpPr>
          <p:cNvPr id="11267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smtClean="0">
                <a:latin typeface="Franklin Gothic Book" pitchFamily="34" charset="0"/>
              </a:rPr>
              <a:t>Diabetes mellitus je metabolické onemocnění, které vzniká v důsledku absolutního nebo relativního nedostatku inzulinu.</a:t>
            </a:r>
          </a:p>
          <a:p>
            <a:pPr eaLnBrk="1"/>
            <a:endParaRPr smtClean="0">
              <a:latin typeface="Franklin Gothic Book" pitchFamily="34" charset="0"/>
            </a:endParaRPr>
          </a:p>
          <a:p>
            <a:pPr eaLnBrk="1"/>
            <a:r>
              <a:rPr smtClean="0">
                <a:latin typeface="Franklin Gothic Book" pitchFamily="34" charset="0"/>
              </a:rPr>
              <a:t>Je charakterizované zvýšenou hladinou cukru v krvi a přítomností cukru v moči.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  <p:sp>
        <p:nvSpPr>
          <p:cNvPr id="29699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b="1" u="sng" smtClean="0">
                <a:latin typeface="Franklin Gothic Book" pitchFamily="34" charset="0"/>
              </a:rPr>
              <a:t>Strava</a:t>
            </a:r>
            <a:endParaRPr smtClean="0">
              <a:latin typeface="Franklin Gothic Book" pitchFamily="34" charset="0"/>
            </a:endParaRPr>
          </a:p>
          <a:p>
            <a:pPr eaLnBrk="1"/>
            <a:r>
              <a:rPr b="1" smtClean="0">
                <a:latin typeface="Franklin Gothic Book" pitchFamily="34" charset="0"/>
              </a:rPr>
              <a:t>diabetická dieta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preferovat potraviny rostlinného původu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potraviny s rychlými cukry vyloučit, potraviny s pomalými cukry /polysacharidy/ omezit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zařazovat zeleninu a ovoce / sladké ovoce pouze omezeně/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zařazovat luštěniny, celozrnné pečivo</a:t>
            </a:r>
          </a:p>
          <a:p>
            <a:pPr eaLnBrk="1"/>
            <a:endParaRPr b="1" smtClean="0">
              <a:latin typeface="Franklin Gothic Book" pitchFamily="34" charset="0"/>
            </a:endParaRPr>
          </a:p>
          <a:p>
            <a:pPr eaLnBrk="1">
              <a:buFont typeface="Wingdings 2" pitchFamily="18" charset="2"/>
              <a:buNone/>
            </a:pPr>
            <a:endParaRPr b="1" u="sng"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  <p:sp>
        <p:nvSpPr>
          <p:cNvPr id="3072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b="1" smtClean="0">
                <a:latin typeface="Franklin Gothic Book" pitchFamily="34" charset="0"/>
              </a:rPr>
              <a:t>dostatečný přívod bílkovin, preferuj odtučněné mléčné výrobky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omezit tuky v potravě –zařazovat nízkotučné potraviny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dostatečný pitný režim-preferovat vodu, čaj, nízkoenergetické nápoje,nápoje s umělými sladidly</a:t>
            </a:r>
            <a:endParaRPr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  <p:sp>
        <p:nvSpPr>
          <p:cNvPr id="31747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b="1" smtClean="0">
                <a:latin typeface="Franklin Gothic Book" pitchFamily="34" charset="0"/>
              </a:rPr>
              <a:t>strava pravidelná 6x denně / druhá večeře po 21.hodině - zkracuje se noční interval bez jídla -rizika nočních hypoglykémii/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redukce váhy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při sestavování jídelníčku přihlížet k věku klienta, hmotnosti a druhu vykonávané práce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sestavování jídelníčku pomocí výměnných jednotek</a:t>
            </a:r>
          </a:p>
          <a:p>
            <a:pPr eaLnBrk="1"/>
            <a:endParaRPr b="1" smtClean="0">
              <a:latin typeface="Franklin Gothic Book" pitchFamily="34" charset="0"/>
            </a:endParaRPr>
          </a:p>
          <a:p>
            <a:pPr eaLnBrk="1"/>
            <a:endParaRPr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  <p:sp>
        <p:nvSpPr>
          <p:cNvPr id="32771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r>
              <a:rPr b="1" u="sng" smtClean="0">
                <a:latin typeface="Franklin Gothic Book" pitchFamily="34" charset="0"/>
              </a:rPr>
              <a:t>Výměnná jednotka potravin</a:t>
            </a:r>
          </a:p>
          <a:p>
            <a:pPr eaLnBrk="1"/>
            <a:endParaRPr b="1" smtClean="0">
              <a:latin typeface="Franklin Gothic Book" pitchFamily="34" charset="0"/>
            </a:endParaRPr>
          </a:p>
          <a:p>
            <a:pPr eaLnBrk="1"/>
            <a:r>
              <a:rPr b="1" smtClean="0">
                <a:latin typeface="Franklin Gothic Book" pitchFamily="34" charset="0"/>
              </a:rPr>
              <a:t>1 výměnná jednotka obsahuje 10–12 g sacharidů – cukrů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je to množství potravin, které obsahuje 10 g sacharidů a je tak možné potraviny snadno navzájem vyměňovat </a:t>
            </a:r>
            <a:endParaRPr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3" cstate="print"/>
          <a:srcRect l="7677" t="9961" r="8456" b="7353"/>
          <a:stretch>
            <a:fillRect/>
          </a:stretch>
        </p:blipFill>
        <p:spPr bwMode="auto">
          <a:xfrm>
            <a:off x="144463" y="179388"/>
            <a:ext cx="9936162" cy="73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2" cstate="print"/>
          <a:srcRect l="8269" t="11436" r="8453" b="5138"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 cstate="print"/>
          <a:srcRect l="7677" t="12175" r="9047" b="6615"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/>
          </p:cNvPicPr>
          <p:nvPr/>
        </p:nvPicPr>
        <p:blipFill>
          <a:blip r:embed="rId2" cstate="print"/>
          <a:srcRect l="7677" t="9961" r="8456" b="7353"/>
          <a:stretch>
            <a:fillRect/>
          </a:stretch>
        </p:blipFill>
        <p:spPr bwMode="auto">
          <a:xfrm>
            <a:off x="0" y="0"/>
            <a:ext cx="10080625" cy="74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  <p:sp>
        <p:nvSpPr>
          <p:cNvPr id="37891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r>
              <a:rPr b="1" u="sng" smtClean="0">
                <a:latin typeface="Franklin Gothic Book" pitchFamily="34" charset="0"/>
              </a:rPr>
              <a:t>RHB</a:t>
            </a:r>
          </a:p>
          <a:p>
            <a:pPr eaLnBrk="1"/>
            <a:r>
              <a:rPr b="1" smtClean="0">
                <a:latin typeface="Franklin Gothic Book" pitchFamily="34" charset="0"/>
              </a:rPr>
              <a:t>pohyb je součástí léčby -pohybem dochází k přirozenému spalování cukrů</a:t>
            </a:r>
          </a:p>
          <a:p>
            <a:pPr eaLnBrk="1">
              <a:buFont typeface="Wingdings 2" pitchFamily="18" charset="2"/>
              <a:buNone/>
            </a:pPr>
            <a:endParaRPr b="1" smtClean="0">
              <a:latin typeface="Franklin Gothic Book" pitchFamily="34" charset="0"/>
            </a:endParaRPr>
          </a:p>
          <a:p>
            <a:pPr eaLnBrk="1"/>
            <a:r>
              <a:rPr b="1" smtClean="0">
                <a:latin typeface="Franklin Gothic Book" pitchFamily="34" charset="0"/>
              </a:rPr>
              <a:t>možnost jakékoliv sportovní činnosti s výjimkou fyzicky náročných či vytrvalostních sportů</a:t>
            </a:r>
          </a:p>
          <a:p>
            <a:pPr eaLnBrk="1"/>
            <a:endParaRPr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Zdroje:</a:t>
            </a:r>
          </a:p>
        </p:txBody>
      </p:sp>
      <p:sp>
        <p:nvSpPr>
          <p:cNvPr id="38915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smtClean="0">
                <a:latin typeface="Franklin Gothic Book" pitchFamily="34" charset="0"/>
              </a:rPr>
              <a:t>http://www.lecbacukrovky.cz/vymenne-jednotky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smtClean="0"/>
              <a:t>DM 1. typu</a:t>
            </a:r>
            <a:br>
              <a:rPr sz="3200" smtClean="0"/>
            </a:br>
            <a:endParaRPr sz="3200" smtClean="0"/>
          </a:p>
        </p:txBody>
      </p:sp>
      <p:sp>
        <p:nvSpPr>
          <p:cNvPr id="12291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smtClean="0">
                <a:latin typeface="Franklin Gothic Book" pitchFamily="34" charset="0"/>
              </a:rPr>
              <a:t>Absolutní nedostatek inzulinu v důsledku pomalého zániku </a:t>
            </a:r>
            <a:r>
              <a:rPr lang="el-GR" smtClean="0">
                <a:latin typeface="Franklin Gothic Book" pitchFamily="34" charset="0"/>
              </a:rPr>
              <a:t>β</a:t>
            </a:r>
            <a:r>
              <a:rPr smtClean="0">
                <a:latin typeface="Franklin Gothic Book" pitchFamily="34" charset="0"/>
              </a:rPr>
              <a:t> buněk Langerhansových ostrůvků.</a:t>
            </a:r>
          </a:p>
          <a:p>
            <a:pPr eaLnBrk="1"/>
            <a:r>
              <a:rPr smtClean="0">
                <a:latin typeface="Franklin Gothic Book" pitchFamily="34" charset="0"/>
              </a:rPr>
              <a:t>Je vždy závislý na léčbě inzulinem.</a:t>
            </a:r>
          </a:p>
          <a:p>
            <a:pPr eaLnBrk="1"/>
            <a:r>
              <a:rPr smtClean="0">
                <a:latin typeface="Franklin Gothic Book" pitchFamily="34" charset="0"/>
              </a:rPr>
              <a:t>Objevuje se častěji v mladším věku.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smtClean="0"/>
              <a:t>DM 2. typu</a:t>
            </a:r>
            <a:br>
              <a:rPr sz="3600" smtClean="0"/>
            </a:br>
            <a:endParaRPr sz="3600" smtClean="0"/>
          </a:p>
        </p:txBody>
      </p:sp>
      <p:sp>
        <p:nvSpPr>
          <p:cNvPr id="13315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smtClean="0">
                <a:latin typeface="Franklin Gothic Book" pitchFamily="34" charset="0"/>
              </a:rPr>
              <a:t>Relativní nedostatek inzulinu – tělo tvoří normální až zvýšené množství inzulinu, ale tkáně na něj nereagují.</a:t>
            </a:r>
          </a:p>
          <a:p>
            <a:pPr eaLnBrk="1"/>
            <a:r>
              <a:rPr smtClean="0">
                <a:latin typeface="Franklin Gothic Book" pitchFamily="34" charset="0"/>
              </a:rPr>
              <a:t>Objevuje se familiárně u dospělých osob, u obézních.</a:t>
            </a:r>
          </a:p>
          <a:p>
            <a:pPr eaLnBrk="1"/>
            <a:r>
              <a:rPr smtClean="0">
                <a:latin typeface="Franklin Gothic Book" pitchFamily="34" charset="0"/>
              </a:rPr>
              <a:t>V léčbě je důležitá dieta a pohybová aktivita.</a:t>
            </a:r>
          </a:p>
          <a:p>
            <a:pPr eaLnBrk="1"/>
            <a:endParaRPr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smtClean="0"/>
              <a:t/>
            </a:r>
            <a:br>
              <a:rPr sz="3600" smtClean="0"/>
            </a:br>
            <a:r>
              <a:rPr sz="3600" smtClean="0"/>
              <a:t>Ostatní specifické typy</a:t>
            </a:r>
            <a:br>
              <a:rPr sz="3600" smtClean="0"/>
            </a:br>
            <a:endParaRPr sz="3600" smtClean="0"/>
          </a:p>
        </p:txBody>
      </p:sp>
      <p:sp>
        <p:nvSpPr>
          <p:cNvPr id="14339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smtClean="0">
                <a:latin typeface="Franklin Gothic Book" pitchFamily="34" charset="0"/>
              </a:rPr>
              <a:t>diabetes, který vzniká druhotně při jiném onemocnění (pankreatitida, karcinom pankreatu, Cushingova choroba), po lécích (kortikoidy)</a:t>
            </a:r>
          </a:p>
          <a:p>
            <a:pPr eaLnBrk="1"/>
            <a:endParaRPr smtClean="0">
              <a:latin typeface="Franklin Gothic Book" pitchFamily="34" charset="0"/>
            </a:endParaRPr>
          </a:p>
          <a:p>
            <a:pPr eaLnBrk="1"/>
            <a:r>
              <a:rPr smtClean="0">
                <a:latin typeface="Franklin Gothic Book" pitchFamily="34" charset="0"/>
              </a:rPr>
              <a:t>diabetes v těhotenství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Příznaky</a:t>
            </a:r>
          </a:p>
        </p:txBody>
      </p:sp>
      <p:sp>
        <p:nvSpPr>
          <p:cNvPr id="15363" name="Zástupný symbol pro obsah 2"/>
          <p:cNvSpPr txBox="1">
            <a:spLocks noGrp="1"/>
          </p:cNvSpPr>
          <p:nvPr>
            <p:ph idx="1"/>
          </p:nvPr>
        </p:nvSpPr>
        <p:spPr>
          <a:xfrm>
            <a:off x="503238" y="1476375"/>
            <a:ext cx="9001125" cy="5759450"/>
          </a:xfrm>
        </p:spPr>
        <p:txBody>
          <a:bodyPr/>
          <a:lstStyle/>
          <a:p>
            <a:pPr eaLnBrk="1">
              <a:spcBef>
                <a:spcPts val="600"/>
              </a:spcBef>
            </a:pPr>
            <a:r>
              <a:rPr sz="2400" smtClean="0">
                <a:latin typeface="Franklin Gothic Book" pitchFamily="34" charset="0"/>
              </a:rPr>
              <a:t>Kompenzovaný diabetik je bez obtíží.</a:t>
            </a:r>
          </a:p>
          <a:p>
            <a:pPr eaLnBrk="1">
              <a:spcBef>
                <a:spcPts val="600"/>
              </a:spcBef>
            </a:pPr>
            <a:r>
              <a:rPr sz="2400" smtClean="0">
                <a:latin typeface="Franklin Gothic Book" pitchFamily="34" charset="0"/>
              </a:rPr>
              <a:t>Při zvýšené hladině cukru v krvi je:</a:t>
            </a:r>
          </a:p>
          <a:p>
            <a:pPr eaLnBrk="1">
              <a:spcBef>
                <a:spcPts val="600"/>
              </a:spcBef>
            </a:pPr>
            <a:r>
              <a:rPr sz="2400" smtClean="0">
                <a:latin typeface="Franklin Gothic Book" pitchFamily="34" charset="0"/>
              </a:rPr>
              <a:t>nadměrná žízeň</a:t>
            </a:r>
          </a:p>
          <a:p>
            <a:pPr eaLnBrk="1">
              <a:spcBef>
                <a:spcPts val="600"/>
              </a:spcBef>
            </a:pPr>
            <a:r>
              <a:rPr sz="2400" smtClean="0">
                <a:latin typeface="Franklin Gothic Book" pitchFamily="34" charset="0"/>
              </a:rPr>
              <a:t>nadměrné močení – glukóza se vylučuje do moči a stahuje s sebou vodu, to vede k nadměrnému močení. Při tom se pacient dehydratuje a vyvolává to pocit žízně.</a:t>
            </a:r>
          </a:p>
          <a:p>
            <a:pPr eaLnBrk="1">
              <a:spcBef>
                <a:spcPts val="600"/>
              </a:spcBef>
            </a:pPr>
            <a:r>
              <a:rPr sz="2400" smtClean="0">
                <a:latin typeface="Franklin Gothic Book" pitchFamily="34" charset="0"/>
              </a:rPr>
              <a:t>hubnutí při normální chuti k jídlu</a:t>
            </a:r>
          </a:p>
          <a:p>
            <a:pPr eaLnBrk="1">
              <a:spcBef>
                <a:spcPts val="600"/>
              </a:spcBef>
            </a:pPr>
            <a:r>
              <a:rPr sz="2400" smtClean="0">
                <a:latin typeface="Franklin Gothic Book" pitchFamily="34" charset="0"/>
              </a:rPr>
              <a:t>pokles tělesné výkonnosti, slabost a vleklá únava</a:t>
            </a:r>
          </a:p>
          <a:p>
            <a:pPr eaLnBrk="1">
              <a:spcBef>
                <a:spcPts val="600"/>
              </a:spcBef>
            </a:pPr>
            <a:r>
              <a:rPr sz="2400" smtClean="0">
                <a:latin typeface="Franklin Gothic Book" pitchFamily="34" charset="0"/>
              </a:rPr>
              <a:t>častější výskyt kožních onemocnění, sklon k infekcím</a:t>
            </a:r>
          </a:p>
          <a:p>
            <a:pPr eaLnBrk="1">
              <a:spcBef>
                <a:spcPts val="600"/>
              </a:spcBef>
            </a:pPr>
            <a:r>
              <a:rPr sz="2400" smtClean="0">
                <a:latin typeface="Franklin Gothic Book" pitchFamily="34" charset="0"/>
              </a:rPr>
              <a:t>svědění genitálií</a:t>
            </a:r>
          </a:p>
          <a:p>
            <a:pPr eaLnBrk="1">
              <a:spcBef>
                <a:spcPts val="600"/>
              </a:spcBef>
            </a:pPr>
            <a:r>
              <a:rPr sz="2400" smtClean="0">
                <a:latin typeface="Franklin Gothic Book" pitchFamily="34" charset="0"/>
              </a:rPr>
              <a:t>poruchy vidění - zrakové ostrosti</a:t>
            </a:r>
          </a:p>
          <a:p>
            <a:pPr eaLnBrk="1">
              <a:spcBef>
                <a:spcPts val="600"/>
              </a:spcBef>
            </a:pPr>
            <a:endParaRPr sz="2400"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/>
              <a:t>Komplikace akutní</a:t>
            </a:r>
          </a:p>
        </p:txBody>
      </p:sp>
      <p:sp>
        <p:nvSpPr>
          <p:cNvPr id="16387" name="Zástupný symbol pro obsah 2"/>
          <p:cNvSpPr txBox="1">
            <a:spLocks noGrp="1"/>
          </p:cNvSpPr>
          <p:nvPr>
            <p:ph idx="1"/>
          </p:nvPr>
        </p:nvSpPr>
        <p:spPr>
          <a:xfrm>
            <a:off x="503238" y="1768475"/>
            <a:ext cx="9072562" cy="5467350"/>
          </a:xfrm>
        </p:spPr>
        <p:txBody>
          <a:bodyPr/>
          <a:lstStyle/>
          <a:p>
            <a:pPr eaLnBrk="1">
              <a:buFont typeface="Wingdings 2" pitchFamily="18" charset="2"/>
              <a:buNone/>
            </a:pPr>
            <a:r>
              <a:rPr b="1" smtClean="0">
                <a:latin typeface="Franklin Gothic Book" pitchFamily="34" charset="0"/>
              </a:rPr>
              <a:t>hypoglykemie</a:t>
            </a:r>
            <a:endParaRPr smtClean="0">
              <a:latin typeface="Franklin Gothic Book" pitchFamily="34" charset="0"/>
            </a:endParaRPr>
          </a:p>
          <a:p>
            <a:pPr lvl="1" eaLnBrk="1"/>
            <a:r>
              <a:rPr smtClean="0">
                <a:latin typeface="Franklin Gothic Book" pitchFamily="34" charset="0"/>
              </a:rPr>
              <a:t>pokles hladiny krevního cukru</a:t>
            </a:r>
          </a:p>
          <a:p>
            <a:pPr eaLnBrk="1">
              <a:buFont typeface="Wingdings 2" pitchFamily="18" charset="2"/>
              <a:buNone/>
            </a:pPr>
            <a:r>
              <a:rPr u="sng" smtClean="0">
                <a:latin typeface="Franklin Gothic Book" pitchFamily="34" charset="0"/>
              </a:rPr>
              <a:t>příčina</a:t>
            </a:r>
          </a:p>
          <a:p>
            <a:pPr eaLnBrk="1">
              <a:spcBef>
                <a:spcPts val="700"/>
              </a:spcBef>
            </a:pPr>
            <a:r>
              <a:rPr sz="2800" smtClean="0">
                <a:latin typeface="Franklin Gothic Book" pitchFamily="34" charset="0"/>
              </a:rPr>
              <a:t>předávkování inzulinem nebo PAD, nedostatek jídla, fyzická aktivita</a:t>
            </a:r>
          </a:p>
          <a:p>
            <a:pPr eaLnBrk="1">
              <a:buFont typeface="Wingdings 2" pitchFamily="18" charset="2"/>
              <a:buNone/>
            </a:pPr>
            <a:r>
              <a:rPr u="sng" smtClean="0">
                <a:latin typeface="Franklin Gothic Book" pitchFamily="34" charset="0"/>
              </a:rPr>
              <a:t>příznaky</a:t>
            </a:r>
          </a:p>
          <a:p>
            <a:pPr lvl="1" eaLnBrk="1"/>
            <a:r>
              <a:rPr smtClean="0">
                <a:latin typeface="Franklin Gothic Book" pitchFamily="34" charset="0"/>
              </a:rPr>
              <a:t>pocení, třes, hlad, zrychlený puls, nervozita, bolesti hlavy, poruchy paměti, dvojité vidění, křeče až kóma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  <p:sp>
        <p:nvSpPr>
          <p:cNvPr id="17411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r>
              <a:rPr u="sng" smtClean="0">
                <a:latin typeface="Franklin Gothic Book" pitchFamily="34" charset="0"/>
              </a:rPr>
              <a:t>terapie</a:t>
            </a:r>
          </a:p>
          <a:p>
            <a:pPr lvl="1" eaLnBrk="1"/>
            <a:r>
              <a:rPr smtClean="0">
                <a:latin typeface="Franklin Gothic Book" pitchFamily="34" charset="0"/>
              </a:rPr>
              <a:t>Při vědomí - kostka cukru, sladký čaj, Coca-cola</a:t>
            </a:r>
          </a:p>
          <a:p>
            <a:pPr lvl="1" eaLnBrk="1"/>
            <a:r>
              <a:rPr smtClean="0">
                <a:latin typeface="Franklin Gothic Book" pitchFamily="34" charset="0"/>
              </a:rPr>
              <a:t>Při poruše vědomí volat</a:t>
            </a:r>
          </a:p>
          <a:p>
            <a:pPr eaLnBrk="1"/>
            <a:endParaRPr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smtClean="0"/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03238" y="1768475"/>
            <a:ext cx="9072562" cy="5540375"/>
          </a:xfrm>
        </p:spPr>
        <p:txBody>
          <a:bodyPr/>
          <a:lstStyle/>
          <a:p>
            <a:pPr marL="377976" indent="-377976" eaLnBrk="1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b="1" smtClean="0"/>
              <a:t>hyperglykemie</a:t>
            </a:r>
          </a:p>
          <a:p>
            <a:pPr marL="431999" lvl="1" indent="-314983" eaLnBrk="1" fontAlgn="auto" hangingPunct="0">
              <a:lnSpc>
                <a:spcPct val="90000"/>
              </a:lnSpc>
              <a:spcAft>
                <a:spcPts val="1415"/>
              </a:spcAft>
              <a:buFont typeface="Wingdings 2"/>
              <a:buChar char=""/>
              <a:defRPr/>
            </a:pPr>
            <a:r>
              <a:rPr smtClean="0"/>
              <a:t>vzestup hladiny krevního cukru</a:t>
            </a:r>
          </a:p>
          <a:p>
            <a:pPr marL="377976" indent="-377976" eaLnBrk="1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u="sng" smtClean="0"/>
              <a:t>příčina</a:t>
            </a:r>
          </a:p>
          <a:p>
            <a:pPr marL="818954" lvl="1" indent="-314983" eaLnBrk="1" fontAlgn="auto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smtClean="0"/>
              <a:t>zvýšená spotřeba inzulinu (stres, horečka, infekce, operace, úrazy, infarkt) , porušení diety, nedostatek pohybu, nově vzniklý diabetes</a:t>
            </a:r>
          </a:p>
          <a:p>
            <a:pPr marL="377976" indent="-377976" eaLnBrk="1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u="sng" smtClean="0"/>
              <a:t>příznaky</a:t>
            </a:r>
          </a:p>
          <a:p>
            <a:pPr marL="818954" lvl="1" indent="-314983" eaLnBrk="1" fontAlgn="auto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smtClean="0"/>
              <a:t>žízeň, polyurie, slabost, suchá kůže, hypohydratace až dehydratace</a:t>
            </a:r>
          </a:p>
          <a:p>
            <a:pPr marL="818954" lvl="1" indent="-314983" eaLnBrk="1" fontAlgn="auto">
              <a:lnSpc>
                <a:spcPct val="90000"/>
              </a:lnSpc>
              <a:spcAft>
                <a:spcPts val="0"/>
              </a:spcAft>
              <a:buFont typeface="Wingdings 2"/>
              <a:buChar char=""/>
              <a:defRPr/>
            </a:pPr>
            <a:r>
              <a:rPr smtClean="0"/>
              <a:t>inzulin, náhrada tekutin a iontů</a:t>
            </a:r>
          </a:p>
          <a:p>
            <a:pPr marL="377976" indent="-377976" eaLnBrk="1"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st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742</Words>
  <Application>Microsoft Office PowerPoint</Application>
  <PresentationFormat>Vlastní</PresentationFormat>
  <Paragraphs>122</Paragraphs>
  <Slides>29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Cesta</vt:lpstr>
      <vt:lpstr>Péče o klienta s diabetem mellitem</vt:lpstr>
      <vt:lpstr>Charakteristika onemocnění</vt:lpstr>
      <vt:lpstr>DM 1. typu </vt:lpstr>
      <vt:lpstr>DM 2. typu </vt:lpstr>
      <vt:lpstr> Ostatní specifické typy </vt:lpstr>
      <vt:lpstr>Příznaky</vt:lpstr>
      <vt:lpstr>Komplikace akutní</vt:lpstr>
      <vt:lpstr>Snímek 8</vt:lpstr>
      <vt:lpstr>Snímek 9</vt:lpstr>
      <vt:lpstr>Snímek 10</vt:lpstr>
      <vt:lpstr>Komplikace pozdní</vt:lpstr>
      <vt:lpstr>Komplikace pozdní</vt:lpstr>
      <vt:lpstr>Terapie  </vt:lpstr>
      <vt:lpstr> ošetřovatelská péče - Monitoring </vt:lpstr>
      <vt:lpstr>ošetřovatelská péče - Hygiena 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Péče o klienta s diabetem mellitem</dc:title>
  <dc:creator>strna</dc:creator>
  <cp:lastModifiedBy>Honza</cp:lastModifiedBy>
  <cp:revision>18</cp:revision>
  <dcterms:created xsi:type="dcterms:W3CDTF">2009-04-16T11:32:32Z</dcterms:created>
  <dcterms:modified xsi:type="dcterms:W3CDTF">2014-06-18T13:27:34Z</dcterms:modified>
</cp:coreProperties>
</file>