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76" r:id="rId6"/>
    <p:sldId id="277" r:id="rId7"/>
    <p:sldId id="278" r:id="rId8"/>
    <p:sldId id="259" r:id="rId9"/>
    <p:sldId id="260" r:id="rId10"/>
    <p:sldId id="267" r:id="rId11"/>
    <p:sldId id="274" r:id="rId12"/>
    <p:sldId id="275" r:id="rId13"/>
    <p:sldId id="281" r:id="rId14"/>
    <p:sldId id="283" r:id="rId15"/>
    <p:sldId id="282" r:id="rId16"/>
    <p:sldId id="284" r:id="rId17"/>
    <p:sldId id="285" r:id="rId18"/>
    <p:sldId id="286" r:id="rId19"/>
    <p:sldId id="262" r:id="rId20"/>
    <p:sldId id="263" r:id="rId21"/>
    <p:sldId id="269" r:id="rId22"/>
    <p:sldId id="272" r:id="rId23"/>
    <p:sldId id="273" r:id="rId24"/>
    <p:sldId id="279" r:id="rId25"/>
    <p:sldId id="280" r:id="rId26"/>
    <p:sldId id="27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18. 6. 2014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ozkovaprihoda.cz/jnp/cz/zivot_s_cmp/index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lovnik.kvalitne.cz/obrazy/poj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ose.zshk.cz/vyuka/edukace.aspx?id=1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zkovaprihoda.cz/jnp/cz/cmp_rodina/jak_pecovat_o_sebe_i_blizkeho_po_cmp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us.czhttp/ose.zshk.cz/vyuka/edukace.aspx?id=14" TargetMode="External"/><Relationship Id="rId2" Type="http://schemas.openxmlformats.org/officeDocument/2006/relationships/hyperlink" Target="http://www.mozkovaprihod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ovnik.kvalitne.cz/obrazy/poj.jpg" TargetMode="External"/><Relationship Id="rId4" Type="http://schemas.openxmlformats.org/officeDocument/2006/relationships/hyperlink" Target="http://www.ose.zshk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Péče o klienta s cévní mozkovou příhodou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760720" cy="9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íte že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14356"/>
            <a:ext cx="4857784" cy="406343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500694" y="5460326"/>
            <a:ext cx="300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mozkovaprihoda.cz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ošetřovatelské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zlepšit pohyblivost a </a:t>
            </a:r>
            <a:r>
              <a:rPr lang="cs-CZ" sz="2800" dirty="0" err="1" smtClean="0"/>
              <a:t>sebeobsluhu</a:t>
            </a:r>
            <a:r>
              <a:rPr lang="cs-CZ" sz="2800" dirty="0" smtClean="0"/>
              <a:t> nemocného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zlepšit porozumění a komunikaci s nemocným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upravit vyprazdňování nemocného, zaškolit v používaných pomůckách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zabránit vzniku dekubitů a opruzenin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zajistit dostatečnou výživu a hydrataci nemocného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515672" cy="51125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r>
              <a:rPr lang="cs-CZ" sz="4500" dirty="0" smtClean="0"/>
              <a:t>snažit se zmírnit bolest úpravou polohy, rehabilitací, bazální stimulací a podáním léků</a:t>
            </a:r>
          </a:p>
          <a:p>
            <a:pPr>
              <a:lnSpc>
                <a:spcPct val="160000"/>
              </a:lnSpc>
            </a:pPr>
            <a:r>
              <a:rPr lang="cs-CZ" sz="4500" dirty="0" smtClean="0"/>
              <a:t>zamezit vzniku komplikací z imobilizace nemocného</a:t>
            </a:r>
          </a:p>
          <a:p>
            <a:pPr>
              <a:lnSpc>
                <a:spcPct val="160000"/>
              </a:lnSpc>
            </a:pPr>
            <a:r>
              <a:rPr lang="cs-CZ" sz="4500" dirty="0" smtClean="0"/>
              <a:t>spolupracovat s rodinou a zapojit ji do ošetřovatelské péče a starosti člena rodiny</a:t>
            </a:r>
          </a:p>
          <a:p>
            <a:pPr>
              <a:lnSpc>
                <a:spcPct val="160000"/>
              </a:lnSpc>
            </a:pPr>
            <a:r>
              <a:rPr lang="cs-CZ" sz="4500" dirty="0" smtClean="0"/>
              <a:t>dbát o bezpečnost nemocného</a:t>
            </a:r>
          </a:p>
          <a:p>
            <a:pPr>
              <a:lnSpc>
                <a:spcPct val="160000"/>
              </a:lnSpc>
            </a:pPr>
            <a:r>
              <a:rPr lang="cs-CZ" sz="4500" dirty="0" smtClean="0"/>
              <a:t>snažit se o odstranění strachu a nejistoty nemocného z budoucnosti</a:t>
            </a:r>
          </a:p>
          <a:p>
            <a:pPr>
              <a:lnSpc>
                <a:spcPct val="160000"/>
              </a:lnSpc>
            </a:pPr>
            <a:r>
              <a:rPr lang="cs-CZ" sz="4500" dirty="0" smtClean="0"/>
              <a:t>zajistit nemocnému a jeho rodině dostatek informací o nemoci a ošetřování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Edukace klienta a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Poučit klienta o rehabilitaci</a:t>
            </a:r>
          </a:p>
          <a:p>
            <a:r>
              <a:rPr lang="cs-CZ" dirty="0" smtClean="0"/>
              <a:t>Poučit klienta o dietě</a:t>
            </a:r>
          </a:p>
          <a:p>
            <a:r>
              <a:rPr lang="cs-CZ" dirty="0" smtClean="0"/>
              <a:t>Naučit klienta soběstačnosti v aktivitách denního života</a:t>
            </a:r>
          </a:p>
          <a:p>
            <a:r>
              <a:rPr lang="cs-CZ" dirty="0" smtClean="0"/>
              <a:t>Poučit klienta o důležitých informacích pro nemocné po CMP</a:t>
            </a:r>
          </a:p>
          <a:p>
            <a:r>
              <a:rPr lang="cs-CZ" dirty="0" smtClean="0"/>
              <a:t>Poučit klienta  a jeho rodinu o možnostech využití domácí péče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pPr lvl="1"/>
            <a:r>
              <a:rPr lang="cs-CZ" dirty="0" smtClean="0"/>
              <a:t>je nedílnou součástí léčby</a:t>
            </a:r>
          </a:p>
          <a:p>
            <a:pPr lvl="1"/>
            <a:r>
              <a:rPr lang="cs-CZ" dirty="0" smtClean="0"/>
              <a:t>nutno začít v prvních hodinách po vzniku CMP nebo okamžitě, jakmile to stav nemocného dovolí.</a:t>
            </a:r>
          </a:p>
          <a:p>
            <a:pPr lvl="1"/>
            <a:r>
              <a:rPr lang="cs-CZ" dirty="0" smtClean="0"/>
              <a:t>významné jsou i pasivní formy rehabilitace a polohování.</a:t>
            </a:r>
          </a:p>
          <a:p>
            <a:pPr lvl="1"/>
            <a:r>
              <a:rPr lang="cs-CZ" dirty="0" smtClean="0"/>
              <a:t>musí být komplexní, zajištěná fyzioterapeutem (rehabilitační pracovník), logopedem (nácvik řeči), psychologem, ergoterapeutem (léčba prací).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omezení živočišných tuků, soli, cholesterolu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strava bohatá na ovoce, zeleninu, celozrnné potraviny, luštěniny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 denního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cs-CZ" dirty="0" smtClean="0"/>
              <a:t>maximální soběstačnosti při činnostech, které bude postupně zvládat sám. nikdy nepospíchejte a vždy nemocného pochvalte!</a:t>
            </a:r>
          </a:p>
          <a:p>
            <a:pPr lvl="1"/>
            <a:r>
              <a:rPr lang="cs-CZ" dirty="0" smtClean="0"/>
              <a:t>nejprve se začíná s pasivním cvičením postižených končetin</a:t>
            </a:r>
          </a:p>
          <a:p>
            <a:pPr lvl="1"/>
            <a:r>
              <a:rPr lang="cs-CZ" dirty="0" smtClean="0"/>
              <a:t>procvičují se všechny klouby postižených končetin</a:t>
            </a:r>
          </a:p>
          <a:p>
            <a:pPr lvl="1"/>
            <a:r>
              <a:rPr lang="cs-CZ" dirty="0" smtClean="0"/>
              <a:t>důležitá je rehabilitace ramenního kloubu, kdy se jedná o prevenci syndromu „ztuhlého ramene" 3-4krát denně</a:t>
            </a:r>
          </a:p>
          <a:p>
            <a:pPr lvl="1"/>
            <a:r>
              <a:rPr lang="cs-CZ" dirty="0" smtClean="0"/>
              <a:t>nacvičujeme úchop lžíce. při jídle na nemocného nespěcháme</a:t>
            </a:r>
          </a:p>
          <a:p>
            <a:pPr lvl="1"/>
            <a:r>
              <a:rPr lang="cs-CZ" dirty="0" smtClean="0"/>
              <a:t>nacvičujeme oblékání osobního prádla</a:t>
            </a:r>
          </a:p>
          <a:p>
            <a:pPr lvl="1"/>
            <a:r>
              <a:rPr lang="cs-CZ" dirty="0" smtClean="0"/>
              <a:t>nacvičujeme kontinenci</a:t>
            </a:r>
          </a:p>
          <a:p>
            <a:pPr lvl="1"/>
            <a:r>
              <a:rPr lang="cs-CZ" dirty="0" smtClean="0"/>
              <a:t>procvičování mluvidel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Rehabilitace řečových poruch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u="sng" dirty="0" smtClean="0"/>
              <a:t>Afázie motorická</a:t>
            </a:r>
            <a:r>
              <a:rPr lang="cs-CZ" sz="2000" dirty="0" smtClean="0"/>
              <a:t>. </a:t>
            </a:r>
          </a:p>
          <a:p>
            <a:pPr>
              <a:buNone/>
            </a:pPr>
            <a:r>
              <a:rPr lang="cs-CZ" sz="2000" dirty="0" smtClean="0"/>
              <a:t>Postižený velmi dobře chápe, co mu sdělujeme, ale řeč není plynulá.</a:t>
            </a:r>
          </a:p>
          <a:p>
            <a:pPr lvl="2"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u="sng" dirty="0" smtClean="0"/>
              <a:t>Afázie senzorická</a:t>
            </a:r>
            <a:r>
              <a:rPr lang="cs-CZ" sz="2000" dirty="0" smtClean="0"/>
              <a:t>. </a:t>
            </a:r>
          </a:p>
          <a:p>
            <a:pPr>
              <a:buNone/>
            </a:pPr>
            <a:r>
              <a:rPr lang="cs-CZ" sz="2000" dirty="0" smtClean="0"/>
              <a:t>Nemocný není schopen pochopit naše sdělení. Řeč je plynulá, ale postrádá smysluplnost.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u="sng" dirty="0" smtClean="0"/>
              <a:t>Cvičení mluvidel</a:t>
            </a:r>
            <a:r>
              <a:rPr lang="cs-CZ" sz="2000" dirty="0" smtClean="0"/>
              <a:t>. </a:t>
            </a:r>
          </a:p>
          <a:p>
            <a:pPr>
              <a:buNone/>
            </a:pPr>
            <a:r>
              <a:rPr lang="cs-CZ" sz="2000" dirty="0" smtClean="0"/>
              <a:t>Důležité je masírování ochrnutých svalů v oblasti úst. Vyzýváme nemocného, aby cvičil pohyby jazyka a rtů. K lepší komunikaci používáme afatický slovník. </a:t>
            </a:r>
          </a:p>
          <a:p>
            <a:pPr>
              <a:buNone/>
            </a:pPr>
            <a:r>
              <a:rPr lang="cs-CZ" sz="2000" b="1" u="sng" dirty="0" smtClean="0"/>
              <a:t>Afatický obrazový slovník </a:t>
            </a:r>
            <a:r>
              <a:rPr lang="cs-CZ" sz="2000" dirty="0" smtClean="0"/>
              <a:t>je určen především pro počáteční léčbu afázie. Obrázky jsou vyjádřena podstatná jména, přídavná jména, slovesa a životní situace.</a:t>
            </a:r>
          </a:p>
          <a:p>
            <a:pPr lvl="1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>
              <a:buNone/>
            </a:pPr>
            <a:endParaRPr lang="cs-CZ" sz="2000" dirty="0" smtClean="0"/>
          </a:p>
          <a:p>
            <a:pPr lvl="1"/>
            <a:r>
              <a:rPr lang="cs-CZ" sz="2000" dirty="0" smtClean="0"/>
              <a:t>.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276" r="3729" b="8454"/>
          <a:stretch>
            <a:fillRect/>
          </a:stretch>
        </p:blipFill>
        <p:spPr bwMode="auto">
          <a:xfrm>
            <a:off x="118610" y="404664"/>
            <a:ext cx="9025390" cy="62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644008" y="6453336"/>
            <a:ext cx="4084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http://slovnik.kvalitne.cz/obrazy/poj.jpg</a:t>
            </a:r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Základy pohybové podpory u klienta s </a:t>
            </a:r>
            <a:r>
              <a:rPr lang="cs-CZ" dirty="0" err="1" smtClean="0"/>
              <a:t>CMp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 je nepostradatelný pro udržování vnitřních funkcí</a:t>
            </a:r>
          </a:p>
          <a:p>
            <a:endParaRPr lang="cs-CZ" dirty="0" smtClean="0"/>
          </a:p>
          <a:p>
            <a:r>
              <a:rPr lang="cs-CZ" dirty="0" smtClean="0"/>
              <a:t>Pacient dlouhodobě upoutaný na lůžko trpí úbytkem svalstva, ztrátou kostní hmoty,svaly ztrácí pružnost, vazy elasticitu, každý pohyb je bolestivý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Cévní mozková příhoda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Stav, při němž dochází k přerušení průtoku krve a k poškození mozku nedostatečným prokrvením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 důsledku prasknutí cévy a krvácení do mozku</a:t>
            </a:r>
          </a:p>
          <a:p>
            <a:pPr lvl="1"/>
            <a:r>
              <a:rPr lang="cs-CZ" dirty="0" smtClean="0"/>
              <a:t>v důsledku uzavření cévy krevní sraženinou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Základy pohybové podpory u klienta s </a:t>
            </a:r>
            <a:r>
              <a:rPr lang="cs-CZ" dirty="0" err="1" smtClean="0"/>
              <a:t>CMp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kinestetické mobilizaci jsou nepohybliví pacienti při všech změnách polohy podporováni v postupném pohybu vpřed.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>
                <a:hlinkClick r:id="rId2"/>
              </a:rPr>
              <a:t>http://ose.</a:t>
            </a:r>
            <a:r>
              <a:rPr lang="cs-CZ" sz="2400" dirty="0" err="1" smtClean="0">
                <a:hlinkClick r:id="rId2"/>
              </a:rPr>
              <a:t>zshk.cz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vyuka</a:t>
            </a:r>
            <a:r>
              <a:rPr lang="cs-CZ" sz="2400" dirty="0" smtClean="0">
                <a:hlinkClick r:id="rId2"/>
              </a:rPr>
              <a:t>/edukace.</a:t>
            </a:r>
            <a:r>
              <a:rPr lang="cs-CZ" sz="2400" dirty="0" err="1" smtClean="0">
                <a:hlinkClick r:id="rId2"/>
              </a:rPr>
              <a:t>aspx</a:t>
            </a:r>
            <a:r>
              <a:rPr lang="cs-CZ" sz="2400" dirty="0" smtClean="0">
                <a:hlinkClick r:id="rId2"/>
              </a:rPr>
              <a:t>?id=14</a:t>
            </a: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Základy pohybové podpory u klienta s </a:t>
            </a:r>
            <a:r>
              <a:rPr lang="cs-CZ" dirty="0" err="1" smtClean="0"/>
              <a:t>CMp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základy pohybové podpory</a:t>
            </a:r>
          </a:p>
          <a:p>
            <a:pPr lvl="1"/>
            <a:r>
              <a:rPr lang="cs-CZ" dirty="0" smtClean="0"/>
              <a:t>transfer v lůžku</a:t>
            </a:r>
          </a:p>
          <a:p>
            <a:pPr lvl="1"/>
            <a:r>
              <a:rPr lang="cs-CZ" dirty="0" smtClean="0"/>
              <a:t>posun na kraj lůžka</a:t>
            </a:r>
          </a:p>
          <a:p>
            <a:pPr lvl="1"/>
            <a:r>
              <a:rPr lang="cs-CZ" dirty="0" smtClean="0"/>
              <a:t>poloha na boku</a:t>
            </a:r>
          </a:p>
          <a:p>
            <a:pPr lvl="1"/>
            <a:r>
              <a:rPr lang="cs-CZ" dirty="0" smtClean="0"/>
              <a:t>posazení na kraj lůžka</a:t>
            </a:r>
          </a:p>
          <a:p>
            <a:pPr lvl="1"/>
            <a:r>
              <a:rPr lang="cs-CZ" dirty="0" smtClean="0"/>
              <a:t>přesun lůžko - židle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Kouříte-li, pokuste se přestat. Jestliže se Vám to nedaří, obraťte se na poradnu pro odvykání kouření.</a:t>
            </a:r>
          </a:p>
          <a:p>
            <a:endParaRPr lang="cs-CZ" sz="1800" dirty="0" smtClean="0"/>
          </a:p>
          <a:p>
            <a:r>
              <a:rPr lang="cs-CZ" sz="1800" dirty="0" smtClean="0"/>
              <a:t>Najděte si pohybovou aktivitu, která je pro Vás vhodná a věnujte jí alespoň 30 minut denně.</a:t>
            </a:r>
          </a:p>
          <a:p>
            <a:endParaRPr lang="cs-CZ" sz="1800" dirty="0" smtClean="0"/>
          </a:p>
          <a:p>
            <a:r>
              <a:rPr lang="cs-CZ" sz="1800" dirty="0" smtClean="0"/>
              <a:t>Udržujte si přiměřenou váhu.</a:t>
            </a:r>
          </a:p>
          <a:p>
            <a:endParaRPr lang="cs-CZ" sz="1800" dirty="0" smtClean="0"/>
          </a:p>
          <a:p>
            <a:r>
              <a:rPr lang="cs-CZ" sz="1800" dirty="0" smtClean="0"/>
              <a:t>Vylepšete svůj jídelníček – omezte sůl, tuky a cukry. 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Dodržujte pitný režim.</a:t>
            </a:r>
          </a:p>
          <a:p>
            <a:endParaRPr lang="cs-CZ" sz="1800" dirty="0" smtClean="0"/>
          </a:p>
          <a:p>
            <a:r>
              <a:rPr lang="cs-CZ" sz="1800" dirty="0" smtClean="0"/>
              <a:t>Zajímejte se o svůj zdravotní stav, pravidelně si nechte zkontrolovat tlak, hodnoty krevního cukru a cholesterolu a pokud jsou zvýšené nad normální hodnoty, pak je nutná snaha o jejich snížení – vždy v prvé řadě dietními opatřeními, dále léky, které Vám předepíše Váš lékař. 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Vyhněte se pití nadměrného množství alkoholu, zejména destilátů.</a:t>
            </a:r>
          </a:p>
          <a:p>
            <a:endParaRPr lang="cs-CZ" dirty="0" smtClean="0"/>
          </a:p>
          <a:p>
            <a:r>
              <a:rPr lang="cs-CZ" dirty="0" smtClean="0"/>
              <a:t>Snažte se vyvarovat stressových situací a máte-li pocit, že je nezvládnete, vyhledejte pomoc odborníků.</a:t>
            </a:r>
          </a:p>
          <a:p>
            <a:endParaRPr lang="cs-CZ" dirty="0" smtClean="0"/>
          </a:p>
          <a:p>
            <a:r>
              <a:rPr lang="cs-CZ" dirty="0" smtClean="0"/>
              <a:t>Nemoci srdce a jiná dříve vzniklá onemocnění sice sami jistě neovlivníte, ale pravidelnými kontrolami u specialistů a dodržováním léčebného režimu můžete předejít cévním komplikacím.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Věnujte se svým koníčkům, choďte do společnosti, buďte optimisty.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Jak pečovat o sebe i blízkého po CMP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cs-CZ" sz="6400" dirty="0" smtClean="0"/>
              <a:t>zařiďte si alespoň jedno odpoledne či večer v týdnu, kdy Vás někde u nemocného zastoupí</a:t>
            </a:r>
          </a:p>
          <a:p>
            <a:pPr>
              <a:lnSpc>
                <a:spcPct val="170000"/>
              </a:lnSpc>
            </a:pPr>
            <a:r>
              <a:rPr lang="cs-CZ" sz="6400" dirty="0" smtClean="0"/>
              <a:t>Zajděte si sami do kina, na procházku nebo si udělejte výlet…</a:t>
            </a:r>
          </a:p>
          <a:p>
            <a:pPr>
              <a:lnSpc>
                <a:spcPct val="170000"/>
              </a:lnSpc>
            </a:pPr>
            <a:r>
              <a:rPr lang="cs-CZ" sz="6400" dirty="0" smtClean="0"/>
              <a:t>Dopřejte si chvilku jen pro sebe nad šálkem dobrého čaje či kávy a zkuste pustit všechny starosti z hlavy…</a:t>
            </a:r>
          </a:p>
          <a:p>
            <a:pPr>
              <a:lnSpc>
                <a:spcPct val="170000"/>
              </a:lnSpc>
            </a:pPr>
            <a:r>
              <a:rPr lang="cs-CZ" sz="6400" dirty="0" smtClean="0"/>
              <a:t>Zavolejte příteli či kamarádce</a:t>
            </a:r>
          </a:p>
          <a:p>
            <a:pPr>
              <a:lnSpc>
                <a:spcPct val="170000"/>
              </a:lnSpc>
            </a:pPr>
            <a:r>
              <a:rPr lang="cs-CZ" sz="6400" dirty="0" smtClean="0"/>
              <a:t>Poslouchejte hudbu, která Vás potěší</a:t>
            </a:r>
          </a:p>
          <a:p>
            <a:pPr>
              <a:lnSpc>
                <a:spcPct val="170000"/>
              </a:lnSpc>
            </a:pPr>
            <a:r>
              <a:rPr lang="cs-CZ" sz="6400" dirty="0" smtClean="0"/>
              <a:t>Kupte si drobnost, která Vám udělá radost – sladkost, knihu, květinu, něco na sebe, hrneček…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cs-CZ" sz="4200" dirty="0" smtClean="0"/>
              <a:t>zeptejte se nemocného, nechce-li pozvat své přátele, může jej to povzbudit a vy budete mít chvíli volna…</a:t>
            </a:r>
          </a:p>
          <a:p>
            <a:pPr>
              <a:lnSpc>
                <a:spcPct val="170000"/>
              </a:lnSpc>
            </a:pPr>
            <a:r>
              <a:rPr lang="cs-CZ" sz="4200" dirty="0" smtClean="0"/>
              <a:t>zkuste se sami i s nemocným podívat i na nějaký pěkný film</a:t>
            </a:r>
          </a:p>
          <a:p>
            <a:pPr>
              <a:lnSpc>
                <a:spcPct val="170000"/>
              </a:lnSpc>
            </a:pPr>
            <a:r>
              <a:rPr lang="cs-CZ" sz="4200" dirty="0" smtClean="0"/>
              <a:t>kupte něco, co máte oba rádi a udělejte si nemocným „malou oslavu“, tak jak jste to dříve dělali</a:t>
            </a:r>
          </a:p>
          <a:p>
            <a:pPr>
              <a:lnSpc>
                <a:spcPct val="170000"/>
              </a:lnSpc>
            </a:pPr>
            <a:r>
              <a:rPr lang="cs-CZ" sz="4200" dirty="0" smtClean="0"/>
              <a:t>nabídněte dětem, vnoučatům, jestli nechtějí přijít na chvíli něco nemocnému přečítat…</a:t>
            </a:r>
          </a:p>
          <a:p>
            <a:pPr>
              <a:lnSpc>
                <a:spcPct val="170000"/>
              </a:lnSpc>
            </a:pPr>
            <a:r>
              <a:rPr lang="cs-CZ" sz="4200" dirty="0" smtClean="0"/>
              <a:t>neostýchejte se svěřit těm, kteří byli v podobné situaci, nejspíše vás vyslechnou, porozumí či poradí…</a:t>
            </a:r>
          </a:p>
          <a:p>
            <a:pPr>
              <a:lnSpc>
                <a:spcPct val="170000"/>
              </a:lnSpc>
            </a:pPr>
            <a:r>
              <a:rPr lang="cs-CZ" sz="4200" dirty="0" smtClean="0"/>
              <a:t>pokud máte k dispozici počítač, nejdete takové spřízněné duše i prostřednictvím internetu, aniž byste museli odcházet z domova…</a:t>
            </a:r>
          </a:p>
          <a:p>
            <a:endParaRPr lang="cs-CZ" sz="4200" dirty="0" smtClean="0"/>
          </a:p>
          <a:p>
            <a:endParaRPr lang="cs-CZ" sz="4200" dirty="0" smtClean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mozkovaprihoda.cz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jnp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cmp</a:t>
            </a:r>
            <a:r>
              <a:rPr lang="cs-CZ" dirty="0" smtClean="0">
                <a:hlinkClick r:id="rId2"/>
              </a:rPr>
              <a:t>_rodina/jak_</a:t>
            </a:r>
            <a:r>
              <a:rPr lang="cs-CZ" dirty="0" err="1" smtClean="0">
                <a:hlinkClick r:id="rId2"/>
              </a:rPr>
              <a:t>pecovat</a:t>
            </a:r>
            <a:r>
              <a:rPr lang="cs-CZ" dirty="0" smtClean="0">
                <a:hlinkClick r:id="rId2"/>
              </a:rPr>
              <a:t>_o_sebe_i_</a:t>
            </a:r>
            <a:r>
              <a:rPr lang="cs-CZ" dirty="0" err="1" smtClean="0">
                <a:hlinkClick r:id="rId2"/>
              </a:rPr>
              <a:t>blizkeho</a:t>
            </a:r>
            <a:r>
              <a:rPr lang="cs-CZ" dirty="0" smtClean="0">
                <a:hlinkClick r:id="rId2"/>
              </a:rPr>
              <a:t>_po_</a:t>
            </a:r>
            <a:r>
              <a:rPr lang="cs-CZ" dirty="0" err="1" smtClean="0">
                <a:hlinkClick r:id="rId2"/>
              </a:rPr>
              <a:t>cmp.html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FEIGIN, </a:t>
            </a:r>
            <a:r>
              <a:rPr lang="cs-CZ" sz="2400" dirty="0" err="1" smtClean="0"/>
              <a:t>Valery</a:t>
            </a:r>
            <a:r>
              <a:rPr lang="cs-CZ" sz="2400" dirty="0" smtClean="0"/>
              <a:t> L. </a:t>
            </a:r>
            <a:r>
              <a:rPr lang="cs-CZ" sz="2400" i="1" dirty="0" smtClean="0"/>
              <a:t>Cévní mozková příhoda: prevence a léčba mozkového iktu</a:t>
            </a:r>
            <a:r>
              <a:rPr lang="cs-CZ" sz="2400" dirty="0" smtClean="0"/>
              <a:t>. 1. české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</a:t>
            </a:r>
            <a:r>
              <a:rPr lang="cs-CZ" sz="2400" dirty="0" err="1" smtClean="0"/>
              <a:t>Galén</a:t>
            </a:r>
            <a:r>
              <a:rPr lang="cs-CZ" sz="2400" dirty="0" smtClean="0"/>
              <a:t>, c2007, 207 s. ISBN 978-80-7262-428-7. </a:t>
            </a:r>
            <a:endParaRPr lang="cs-CZ" sz="2400" dirty="0" smtClean="0">
              <a:hlinkClick r:id="rId2"/>
            </a:endParaRPr>
          </a:p>
          <a:p>
            <a:r>
              <a:rPr lang="cs-CZ" sz="2400" dirty="0" smtClean="0">
                <a:hlinkClick r:id="rId2"/>
              </a:rPr>
              <a:t>www.</a:t>
            </a:r>
            <a:r>
              <a:rPr lang="cs-CZ" sz="2400" dirty="0" err="1" smtClean="0">
                <a:hlinkClick r:id="rId2"/>
              </a:rPr>
              <a:t>mozkovaprihoda.cz</a:t>
            </a:r>
            <a:endParaRPr lang="cs-CZ" sz="2400" dirty="0" smtClean="0"/>
          </a:p>
          <a:p>
            <a:r>
              <a:rPr lang="cs-CZ" sz="2400" dirty="0" smtClean="0">
                <a:hlinkClick r:id="rId3"/>
              </a:rPr>
              <a:t>www.</a:t>
            </a:r>
            <a:r>
              <a:rPr lang="cs-CZ" sz="2400" dirty="0" err="1" smtClean="0">
                <a:hlinkClick r:id="rId3"/>
              </a:rPr>
              <a:t>ictus.cz</a:t>
            </a:r>
            <a:endParaRPr lang="cs-CZ" sz="2400" smtClean="0">
              <a:hlinkClick r:id="rId3"/>
            </a:endParaRPr>
          </a:p>
          <a:p>
            <a:r>
              <a:rPr lang="cs-CZ" sz="2400" smtClean="0">
                <a:hlinkClick r:id="rId3"/>
              </a:rPr>
              <a:t>http</a:t>
            </a:r>
            <a:r>
              <a:rPr lang="cs-CZ" sz="2400" dirty="0" smtClean="0">
                <a:hlinkClick r:id="rId3"/>
              </a:rPr>
              <a:t>://ose.</a:t>
            </a:r>
            <a:r>
              <a:rPr lang="cs-CZ" sz="2400" dirty="0" err="1" smtClean="0">
                <a:hlinkClick r:id="rId3"/>
              </a:rPr>
              <a:t>zshk.cz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err="1" smtClean="0">
                <a:hlinkClick r:id="rId3"/>
              </a:rPr>
              <a:t>vyuka</a:t>
            </a:r>
            <a:r>
              <a:rPr lang="cs-CZ" sz="2400" dirty="0" smtClean="0">
                <a:hlinkClick r:id="rId3"/>
              </a:rPr>
              <a:t>/edukace.</a:t>
            </a:r>
            <a:r>
              <a:rPr lang="cs-CZ" sz="2400" dirty="0" err="1" smtClean="0">
                <a:hlinkClick r:id="rId3"/>
              </a:rPr>
              <a:t>aspx</a:t>
            </a:r>
            <a:r>
              <a:rPr lang="cs-CZ" sz="2400" dirty="0" smtClean="0">
                <a:hlinkClick r:id="rId3"/>
              </a:rPr>
              <a:t>?id=14</a:t>
            </a:r>
            <a:endParaRPr lang="cs-CZ" sz="2400" dirty="0" smtClean="0"/>
          </a:p>
          <a:p>
            <a:r>
              <a:rPr lang="cs-CZ" sz="2400" dirty="0" smtClean="0">
                <a:hlinkClick r:id="rId4"/>
              </a:rPr>
              <a:t>www.ose.</a:t>
            </a:r>
            <a:r>
              <a:rPr lang="cs-CZ" sz="2400" dirty="0" err="1" smtClean="0">
                <a:hlinkClick r:id="rId4"/>
              </a:rPr>
              <a:t>zshk.cz</a:t>
            </a:r>
            <a:endParaRPr lang="cs-CZ" sz="2400" dirty="0" smtClean="0"/>
          </a:p>
          <a:p>
            <a:r>
              <a:rPr lang="cs-CZ" sz="2400" dirty="0" smtClean="0">
                <a:hlinkClick r:id="rId5"/>
              </a:rPr>
              <a:t>http://slovnik.kvalitne.cz/obrazy/poj.jpg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207" t="42310" r="39453" b="28027"/>
          <a:stretch>
            <a:fillRect/>
          </a:stretch>
        </p:blipFill>
        <p:spPr bwMode="auto">
          <a:xfrm>
            <a:off x="428596" y="1857364"/>
            <a:ext cx="800370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CMP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86380" y="60007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mozkovaprihoda.cz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CMP podle průběhu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→</a:t>
            </a:r>
            <a:r>
              <a:rPr lang="cs-CZ" b="1" u="sng" dirty="0" smtClean="0"/>
              <a:t>TIA (tranzitorní ischemická ataka</a:t>
            </a:r>
            <a:r>
              <a:rPr lang="cs-CZ" b="1" dirty="0" smtClean="0"/>
              <a:t>)</a:t>
            </a:r>
          </a:p>
          <a:p>
            <a:pPr>
              <a:buNone/>
            </a:pPr>
            <a:r>
              <a:rPr lang="cs-CZ" dirty="0" smtClean="0"/>
              <a:t>	přechodná ischemie mozkových cév,zdrav.stav se upraví do 24 hodin,větší riziko vzniku těžší formy CMP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→</a:t>
            </a:r>
            <a:r>
              <a:rPr lang="cs-CZ" b="1" u="sng" dirty="0" smtClean="0"/>
              <a:t>postupující cévní mozková příhoda 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	CMP se neukončí do 24 hodin a dále se rozvíjí,zpravidla 3-5 dnů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→</a:t>
            </a:r>
            <a:r>
              <a:rPr lang="cs-CZ" b="1" u="sng" dirty="0" smtClean="0"/>
              <a:t>dokončená CMP </a:t>
            </a:r>
          </a:p>
          <a:p>
            <a:pPr>
              <a:buNone/>
            </a:pPr>
            <a:r>
              <a:rPr lang="cs-CZ" dirty="0" smtClean="0"/>
              <a:t>	příznaky se neupraví do 24 hod.,stav se dále nerozvíjí a klinické příznaky jsou i několik týdnů stejné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PŘÍZNAKY HROZÍCÍHO IKTU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angina</a:t>
            </a:r>
            <a:r>
              <a:rPr lang="cs-CZ" dirty="0" smtClean="0"/>
              <a:t> </a:t>
            </a:r>
            <a:r>
              <a:rPr lang="cs-CZ" dirty="0" err="1" smtClean="0"/>
              <a:t>pectoris</a:t>
            </a:r>
            <a:endParaRPr lang="cs-CZ" dirty="0" smtClean="0"/>
          </a:p>
          <a:p>
            <a:r>
              <a:rPr lang="cs-CZ" dirty="0" smtClean="0"/>
              <a:t>ischemická choroba srdeční</a:t>
            </a:r>
          </a:p>
          <a:p>
            <a:r>
              <a:rPr lang="cs-CZ" dirty="0" smtClean="0"/>
              <a:t>prodělaný infarkt myokardu</a:t>
            </a:r>
          </a:p>
          <a:p>
            <a:r>
              <a:rPr lang="cs-CZ" dirty="0" smtClean="0"/>
              <a:t>bolest v končetinách při chůzi </a:t>
            </a:r>
          </a:p>
          <a:p>
            <a:r>
              <a:rPr lang="cs-CZ" dirty="0" smtClean="0"/>
              <a:t>dočasný výpadek některé funkce mozku, který se do 24 hodin upraví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ROZVÍJEJÍCÍHO SE 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slabost nebo jednostranné ochrnutí</a:t>
            </a:r>
          </a:p>
          <a:p>
            <a:r>
              <a:rPr lang="cs-CZ" dirty="0" smtClean="0"/>
              <a:t>ztráta citlivosti, brnění jedné poloviny těla</a:t>
            </a:r>
          </a:p>
          <a:p>
            <a:r>
              <a:rPr lang="cs-CZ" dirty="0" smtClean="0"/>
              <a:t>náhlé zastření zraku</a:t>
            </a:r>
          </a:p>
          <a:p>
            <a:r>
              <a:rPr lang="cs-CZ" dirty="0" smtClean="0"/>
              <a:t>ztráta chápání nebo tvorby řeči – afázie</a:t>
            </a:r>
          </a:p>
          <a:p>
            <a:r>
              <a:rPr lang="cs-CZ" dirty="0" smtClean="0"/>
              <a:t>prudké bolesti hlavy</a:t>
            </a:r>
          </a:p>
          <a:p>
            <a:r>
              <a:rPr lang="cs-CZ" dirty="0" smtClean="0"/>
              <a:t>ztráta rovnováhy, i ztráta vědomí</a:t>
            </a:r>
          </a:p>
          <a:p>
            <a:r>
              <a:rPr lang="cs-CZ" dirty="0" smtClean="0"/>
              <a:t>záchvat křečí</a:t>
            </a:r>
          </a:p>
          <a:p>
            <a:r>
              <a:rPr lang="cs-CZ" dirty="0" smtClean="0"/>
              <a:t>inkontinence moče i stolice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CMP PO PŘEKONÁNÍ AKUTNÍHO STADIA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ochrnutí pravé nebo levé poloviny těla, svalová ztuhlost</a:t>
            </a:r>
          </a:p>
          <a:p>
            <a:r>
              <a:rPr lang="cs-CZ" dirty="0" smtClean="0"/>
              <a:t>stranové výpadky čití</a:t>
            </a:r>
          </a:p>
          <a:p>
            <a:r>
              <a:rPr lang="cs-CZ" dirty="0" smtClean="0"/>
              <a:t>výpad zorného pole, dvojité vidění</a:t>
            </a:r>
          </a:p>
          <a:p>
            <a:r>
              <a:rPr lang="cs-CZ" dirty="0" smtClean="0"/>
              <a:t>porucha rovnováhy</a:t>
            </a:r>
          </a:p>
          <a:p>
            <a:r>
              <a:rPr lang="cs-CZ" dirty="0" smtClean="0"/>
              <a:t>poruchy řeči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/>
              <a:t>hrozící CMP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        zmatenost,mdloby</a:t>
            </a:r>
          </a:p>
          <a:p>
            <a:r>
              <a:rPr lang="cs-CZ" dirty="0" smtClean="0"/>
              <a:t>         bolesti hlavy</a:t>
            </a:r>
          </a:p>
          <a:p>
            <a:r>
              <a:rPr lang="cs-CZ" dirty="0" smtClean="0"/>
              <a:t>         potíže při chůzi</a:t>
            </a:r>
          </a:p>
          <a:p>
            <a:r>
              <a:rPr lang="cs-CZ" dirty="0" smtClean="0"/>
              <a:t>         hůře pohybuje prsty ruky</a:t>
            </a:r>
          </a:p>
          <a:p>
            <a:r>
              <a:rPr lang="cs-CZ" dirty="0" smtClean="0"/>
              <a:t>         zhoršené vidění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u="sng" dirty="0" smtClean="0"/>
              <a:t>rozvinuté CMP</a:t>
            </a:r>
          </a:p>
          <a:p>
            <a:r>
              <a:rPr lang="cs-CZ" dirty="0" smtClean="0"/>
              <a:t>  </a:t>
            </a:r>
            <a:r>
              <a:rPr lang="cs-CZ" b="1" dirty="0" smtClean="0"/>
              <a:t>poruchy vědomí</a:t>
            </a:r>
          </a:p>
          <a:p>
            <a:r>
              <a:rPr lang="cs-CZ" dirty="0" smtClean="0"/>
              <a:t>  </a:t>
            </a:r>
            <a:r>
              <a:rPr lang="cs-CZ" b="1" dirty="0" smtClean="0"/>
              <a:t>poruchy pohyb. aparátu</a:t>
            </a:r>
          </a:p>
          <a:p>
            <a:pPr lvl="1"/>
            <a:r>
              <a:rPr lang="cs-CZ" dirty="0" smtClean="0"/>
              <a:t> částečné nebo úplné ochrnutí poloviny těla</a:t>
            </a:r>
          </a:p>
          <a:p>
            <a:pPr lvl="1"/>
            <a:r>
              <a:rPr lang="cs-CZ" dirty="0" smtClean="0"/>
              <a:t>úplné nebo částečné ochrnutí 1 končetiny</a:t>
            </a:r>
          </a:p>
          <a:p>
            <a:pPr lvl="1"/>
            <a:r>
              <a:rPr lang="cs-CZ" dirty="0" smtClean="0"/>
              <a:t> ochrnutí ve tváři - pokles ústního koutku,nedovře oko,nepokrčí čelo..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 smtClean="0"/>
              <a:t>svalová ztuhlost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b="1" dirty="0" smtClean="0"/>
              <a:t>poruchy smyslových orgánů</a:t>
            </a:r>
          </a:p>
          <a:p>
            <a:pPr lvl="1"/>
            <a:r>
              <a:rPr lang="cs-CZ" dirty="0" smtClean="0"/>
              <a:t>poruchy rovnováhy a vnímání polohy částí těla</a:t>
            </a:r>
          </a:p>
          <a:p>
            <a:pPr lvl="1"/>
            <a:r>
              <a:rPr lang="cs-CZ" dirty="0" smtClean="0"/>
              <a:t>výpadky částí zorného pole-budí dojem nevidomého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 </a:t>
            </a:r>
            <a:r>
              <a:rPr lang="cs-CZ" b="1" dirty="0" smtClean="0"/>
              <a:t>poruchy citlivosti</a:t>
            </a:r>
          </a:p>
          <a:p>
            <a:endParaRPr lang="cs-CZ" b="1" dirty="0" smtClean="0"/>
          </a:p>
          <a:p>
            <a:r>
              <a:rPr lang="cs-CZ" b="1" dirty="0" smtClean="0"/>
              <a:t> porucha řeči</a:t>
            </a:r>
          </a:p>
          <a:p>
            <a:pPr lvl="1"/>
            <a:r>
              <a:rPr lang="cs-CZ" dirty="0" smtClean="0"/>
              <a:t>není schopen rozumět slovům</a:t>
            </a:r>
          </a:p>
          <a:p>
            <a:pPr lvl="1"/>
            <a:r>
              <a:rPr lang="cs-CZ" dirty="0" smtClean="0"/>
              <a:t> není schopen vyjádřit se slovy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1091</Words>
  <Application>Microsoft Office PowerPoint</Application>
  <PresentationFormat>Předvádění na obrazovce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Cesta</vt:lpstr>
      <vt:lpstr>Péče o klienta s cévní mozkovou příhodou</vt:lpstr>
      <vt:lpstr>Cévní mozková příhoda</vt:lpstr>
      <vt:lpstr>Příčiny CMP</vt:lpstr>
      <vt:lpstr> CMP podle průběhu </vt:lpstr>
      <vt:lpstr>PŘÍZNAKY HROZÍCÍHO IKTU </vt:lpstr>
      <vt:lpstr>PŘÍZNAKY ROZVÍJEJÍCÍHO SE IKTU</vt:lpstr>
      <vt:lpstr>CMP PO PŘEKONÁNÍ AKUTNÍHO STADIA</vt:lpstr>
      <vt:lpstr>PŘÍZNAKY</vt:lpstr>
      <vt:lpstr>Snímek 9</vt:lpstr>
      <vt:lpstr>Snímek 10</vt:lpstr>
      <vt:lpstr>Cíle ošetřovatelské péče</vt:lpstr>
      <vt:lpstr>Snímek 12</vt:lpstr>
      <vt:lpstr>Edukace klienta a rodiny</vt:lpstr>
      <vt:lpstr>Rehabilitace</vt:lpstr>
      <vt:lpstr>dieta</vt:lpstr>
      <vt:lpstr>Aktivity denního života</vt:lpstr>
      <vt:lpstr>Rehabilitace řečových poruch</vt:lpstr>
      <vt:lpstr>Snímek 18</vt:lpstr>
      <vt:lpstr>Základy pohybové podpory u klienta s CMp</vt:lpstr>
      <vt:lpstr>Základy pohybové podpory u klienta s CMp</vt:lpstr>
      <vt:lpstr>Základy pohybové podpory u klienta s CMp</vt:lpstr>
      <vt:lpstr>Desatero prevence</vt:lpstr>
      <vt:lpstr>Snímek 23</vt:lpstr>
      <vt:lpstr>Jak pečovat o sebe i blízkého po CMP 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klienta s cévní mozkovou příhodou</dc:title>
  <cp:lastModifiedBy>Honza</cp:lastModifiedBy>
  <cp:revision>27</cp:revision>
  <dcterms:modified xsi:type="dcterms:W3CDTF">2014-06-18T13:27:08Z</dcterms:modified>
</cp:coreProperties>
</file>