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19" name="Zástupný symbol pro zápatí 18"/>
          <p:cNvSpPr>
            <a:spLocks noGrp="1"/>
          </p:cNvSpPr>
          <p:nvPr>
            <p:ph type="ftr" sz="quarter" idx="11"/>
          </p:nvPr>
        </p:nvSpPr>
        <p:spPr/>
        <p:txBody>
          <a:bodyPr/>
          <a:lstStyle/>
          <a:p>
            <a:endParaRPr lang="cs-CZ"/>
          </a:p>
        </p:txBody>
      </p:sp>
      <p:sp>
        <p:nvSpPr>
          <p:cNvPr id="27" name="Zástupný symbol pro číslo snímku 26"/>
          <p:cNvSpPr>
            <a:spLocks noGrp="1"/>
          </p:cNvSpPr>
          <p:nvPr>
            <p:ph type="sldNum" sz="quarter" idx="12"/>
          </p:nvPr>
        </p:nvSpPr>
        <p:spPr/>
        <p:txBody>
          <a:bodyPr/>
          <a:lstStyle/>
          <a:p>
            <a:fld id="{A3AA83F5-44C4-49DD-BEED-D6818965C38B}" type="slidenum">
              <a:rPr lang="cs-CZ" smtClean="0"/>
              <a:pPr/>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3AA83F5-44C4-49DD-BEED-D6818965C38B}"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3AA83F5-44C4-49DD-BEED-D6818965C38B}"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3AA83F5-44C4-49DD-BEED-D6818965C38B}"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3AA83F5-44C4-49DD-BEED-D6818965C38B}" type="slidenum">
              <a:rPr lang="cs-CZ" smtClean="0"/>
              <a:pPr/>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3AA83F5-44C4-49DD-BEED-D6818965C38B}"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3AA83F5-44C4-49DD-BEED-D6818965C38B}"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3AA83F5-44C4-49DD-BEED-D6818965C38B}"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3AA83F5-44C4-49DD-BEED-D6818965C38B}"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3AA83F5-44C4-49DD-BEED-D6818965C38B}"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fld id="{CA33B0B5-763F-4352-B984-7630694C0C22}" type="datetimeFigureOut">
              <a:rPr lang="cs-CZ" smtClean="0"/>
              <a:pPr/>
              <a:t>18.12.2011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fld id="{A3AA83F5-44C4-49DD-BEED-D6818965C38B}" type="slidenum">
              <a:rPr lang="cs-CZ" smtClean="0"/>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A33B0B5-763F-4352-B984-7630694C0C22}" type="datetimeFigureOut">
              <a:rPr lang="cs-CZ" smtClean="0"/>
              <a:pPr/>
              <a:t>18.12.2011</a:t>
            </a:fld>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3AA83F5-44C4-49DD-BEED-D6818965C38B}" type="slidenum">
              <a:rPr lang="cs-CZ" smtClean="0"/>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Úvod do DRG</a:t>
            </a:r>
            <a:endParaRPr lang="cs-CZ" dirty="0"/>
          </a:p>
        </p:txBody>
      </p:sp>
      <p:sp>
        <p:nvSpPr>
          <p:cNvPr id="3" name="Podnadpis 2"/>
          <p:cNvSpPr>
            <a:spLocks noGrp="1"/>
          </p:cNvSpPr>
          <p:nvPr>
            <p:ph type="subTitle" idx="1"/>
          </p:nvPr>
        </p:nvSpPr>
        <p:spPr/>
        <p:txBody>
          <a:bodyPr/>
          <a:lstStyle/>
          <a:p>
            <a:r>
              <a:rPr lang="cs-CZ" dirty="0" smtClean="0"/>
              <a:t>Mgr. David </a:t>
            </a:r>
            <a:r>
              <a:rPr lang="cs-CZ" dirty="0" err="1" smtClean="0"/>
              <a:t>Zlatovský</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Historie:</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První pokusy o vytvoření systému – 1852</a:t>
            </a:r>
          </a:p>
          <a:p>
            <a:r>
              <a:rPr lang="cs-CZ" dirty="0" smtClean="0"/>
              <a:t>Nárůst zájmu o problém 1965</a:t>
            </a:r>
          </a:p>
          <a:p>
            <a:pPr lvl="1"/>
            <a:r>
              <a:rPr lang="cs-CZ" dirty="0" smtClean="0"/>
              <a:t>Vývoj techniky</a:t>
            </a:r>
          </a:p>
          <a:p>
            <a:pPr lvl="1"/>
            <a:r>
              <a:rPr lang="cs-CZ" dirty="0" smtClean="0"/>
              <a:t>Nárůst nákladů na zdravotnickou péči</a:t>
            </a:r>
          </a:p>
          <a:p>
            <a:r>
              <a:rPr lang="cs-CZ" dirty="0" smtClean="0"/>
              <a:t>Řešení začalo r. 1966 (</a:t>
            </a:r>
            <a:r>
              <a:rPr lang="cs-CZ" dirty="0" err="1" smtClean="0"/>
              <a:t>Yalská</a:t>
            </a:r>
            <a:r>
              <a:rPr lang="cs-CZ" dirty="0" smtClean="0"/>
              <a:t> univerzita)</a:t>
            </a:r>
          </a:p>
          <a:p>
            <a:r>
              <a:rPr lang="cs-CZ" dirty="0" smtClean="0"/>
              <a:t>Vztah mezi chorobami a náklady na jejich léčení</a:t>
            </a:r>
          </a:p>
          <a:p>
            <a:r>
              <a:rPr lang="cs-CZ" dirty="0" smtClean="0"/>
              <a:t>Systém DRG:</a:t>
            </a:r>
          </a:p>
          <a:p>
            <a:pPr lvl="1"/>
            <a:r>
              <a:rPr lang="cs-CZ" dirty="0" smtClean="0"/>
              <a:t>D-</a:t>
            </a:r>
            <a:r>
              <a:rPr lang="cs-CZ" dirty="0" err="1" smtClean="0"/>
              <a:t>diagnosis</a:t>
            </a:r>
            <a:endParaRPr lang="cs-CZ" dirty="0" smtClean="0"/>
          </a:p>
          <a:p>
            <a:pPr lvl="1"/>
            <a:r>
              <a:rPr lang="cs-CZ" dirty="0" smtClean="0"/>
              <a:t>R-</a:t>
            </a:r>
            <a:r>
              <a:rPr lang="cs-CZ" dirty="0" err="1" smtClean="0"/>
              <a:t>related</a:t>
            </a:r>
            <a:endParaRPr lang="cs-CZ" dirty="0" smtClean="0"/>
          </a:p>
          <a:p>
            <a:pPr lvl="1"/>
            <a:r>
              <a:rPr lang="cs-CZ" dirty="0" smtClean="0"/>
              <a:t>G- </a:t>
            </a:r>
            <a:r>
              <a:rPr lang="cs-CZ" dirty="0" err="1" smtClean="0"/>
              <a:t>groups</a:t>
            </a:r>
            <a:endParaRPr lang="cs-CZ" dirty="0" smtClean="0"/>
          </a:p>
          <a:p>
            <a:pPr lvl="1"/>
            <a:r>
              <a:rPr lang="cs-CZ" dirty="0" smtClean="0"/>
              <a:t>(</a:t>
            </a:r>
            <a:r>
              <a:rPr lang="cs-CZ" i="1" dirty="0" smtClean="0"/>
              <a:t>skupiny pacientů o stejné diagnóze</a:t>
            </a:r>
            <a:r>
              <a:rPr lang="cs-CZ" dirty="0" smtClean="0"/>
              <a:t>)</a:t>
            </a:r>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Důvody vzniku a princip:</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err="1" smtClean="0"/>
              <a:t>Managerské</a:t>
            </a:r>
            <a:r>
              <a:rPr lang="cs-CZ" dirty="0" smtClean="0"/>
              <a:t> hledisko pro řízení chodu nemocnice</a:t>
            </a:r>
          </a:p>
          <a:p>
            <a:endParaRPr lang="cs-CZ" dirty="0" smtClean="0"/>
          </a:p>
          <a:p>
            <a:r>
              <a:rPr lang="cs-CZ" dirty="0" smtClean="0"/>
              <a:t>Kontrola nákladů a úhrad na zdravotní péči</a:t>
            </a:r>
          </a:p>
          <a:p>
            <a:endParaRPr lang="cs-CZ" dirty="0" smtClean="0"/>
          </a:p>
          <a:p>
            <a:r>
              <a:rPr lang="cs-CZ" dirty="0" smtClean="0"/>
              <a:t>Nástroj pro stanovení dlouhodobější strategie z pohledu nemocnic, regionu, pojišťoven či státu</a:t>
            </a:r>
          </a:p>
          <a:p>
            <a:endParaRPr lang="cs-CZ" dirty="0" smtClean="0"/>
          </a:p>
          <a:p>
            <a:r>
              <a:rPr lang="cs-CZ" dirty="0" smtClean="0"/>
              <a:t>využíván:</a:t>
            </a:r>
          </a:p>
          <a:p>
            <a:pPr lvl="1"/>
            <a:r>
              <a:rPr lang="cs-CZ" dirty="0" smtClean="0"/>
              <a:t>managementem nemocnic</a:t>
            </a:r>
          </a:p>
          <a:p>
            <a:pPr lvl="1"/>
            <a:r>
              <a:rPr lang="cs-CZ" dirty="0" smtClean="0"/>
              <a:t>zřizovateli nemocnic</a:t>
            </a:r>
          </a:p>
          <a:p>
            <a:pPr lvl="1"/>
            <a:r>
              <a:rPr lang="cs-CZ" dirty="0" smtClean="0"/>
              <a:t>státní správou</a:t>
            </a:r>
          </a:p>
          <a:p>
            <a:pPr lvl="1"/>
            <a:r>
              <a:rPr lang="cs-CZ" dirty="0" smtClean="0"/>
              <a:t>odbornými společnostmi</a:t>
            </a:r>
          </a:p>
          <a:p>
            <a:pPr lvl="1"/>
            <a:r>
              <a:rPr lang="cs-CZ" dirty="0" smtClean="0"/>
              <a:t>plátci zdravotní péče.</a:t>
            </a:r>
          </a:p>
          <a:p>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Cíle DRG:</a:t>
            </a:r>
            <a:endParaRPr lang="cs-CZ" dirty="0"/>
          </a:p>
        </p:txBody>
      </p:sp>
      <p:sp>
        <p:nvSpPr>
          <p:cNvPr id="3" name="Zástupný symbol pro obsah 2"/>
          <p:cNvSpPr>
            <a:spLocks noGrp="1"/>
          </p:cNvSpPr>
          <p:nvPr>
            <p:ph idx="1"/>
          </p:nvPr>
        </p:nvSpPr>
        <p:spPr/>
        <p:txBody>
          <a:bodyPr>
            <a:normAutofit fontScale="92500"/>
          </a:bodyPr>
          <a:lstStyle/>
          <a:p>
            <a:r>
              <a:rPr lang="cs-CZ" sz="2400" dirty="0" smtClean="0"/>
              <a:t>zvýšit efektivitu systému poskytování zdravotní péče</a:t>
            </a:r>
          </a:p>
          <a:p>
            <a:endParaRPr lang="cs-CZ" sz="2400" dirty="0" smtClean="0"/>
          </a:p>
          <a:p>
            <a:r>
              <a:rPr lang="cs-CZ" sz="2400" dirty="0" smtClean="0"/>
              <a:t>zvýšit efektivitu práce jednotlivých zařízení a zdravotních oddělení</a:t>
            </a:r>
          </a:p>
          <a:p>
            <a:endParaRPr lang="cs-CZ" sz="2400" dirty="0" smtClean="0"/>
          </a:p>
          <a:p>
            <a:r>
              <a:rPr lang="cs-CZ" sz="2400" dirty="0" smtClean="0"/>
              <a:t>poskytnout dokonalejší přehled o spotřebě finančních zdrojů</a:t>
            </a:r>
          </a:p>
          <a:p>
            <a:endParaRPr lang="cs-CZ" sz="2400" dirty="0" smtClean="0"/>
          </a:p>
          <a:p>
            <a:r>
              <a:rPr lang="cs-CZ" sz="2400" dirty="0" smtClean="0"/>
              <a:t>umožnit jednodušší a průkaznější účtování zdravotní </a:t>
            </a:r>
            <a:r>
              <a:rPr lang="it-IT" sz="2400" dirty="0" smtClean="0"/>
              <a:t>péče mezi poskytovateli a plátci</a:t>
            </a:r>
            <a:endParaRPr lang="cs-CZ" sz="2400" dirty="0" smtClean="0"/>
          </a:p>
          <a:p>
            <a:endParaRPr lang="cs-CZ" sz="2400" dirty="0" smtClean="0"/>
          </a:p>
          <a:p>
            <a:r>
              <a:rPr lang="cs-CZ" sz="2400" dirty="0" smtClean="0"/>
              <a:t>umožnit efektivnější plánování</a:t>
            </a:r>
            <a:endParaRPr lang="cs-CZ"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Základní pojmy DRG</a:t>
            </a:r>
            <a:endParaRPr lang="cs-CZ" dirty="0"/>
          </a:p>
        </p:txBody>
      </p:sp>
      <p:sp>
        <p:nvSpPr>
          <p:cNvPr id="3" name="Zástupný symbol pro obsah 2"/>
          <p:cNvSpPr>
            <a:spLocks noGrp="1"/>
          </p:cNvSpPr>
          <p:nvPr>
            <p:ph idx="1"/>
          </p:nvPr>
        </p:nvSpPr>
        <p:spPr/>
        <p:txBody>
          <a:bodyPr>
            <a:normAutofit lnSpcReduction="10000"/>
          </a:bodyPr>
          <a:lstStyle/>
          <a:p>
            <a:r>
              <a:rPr lang="cs-CZ" b="1" dirty="0" smtClean="0"/>
              <a:t>Klasifikační systém:</a:t>
            </a:r>
            <a:endParaRPr lang="cs-CZ" dirty="0" smtClean="0"/>
          </a:p>
          <a:p>
            <a:pPr lvl="1"/>
            <a:r>
              <a:rPr lang="cs-CZ" dirty="0" smtClean="0"/>
              <a:t>umožňuje jevy a objekty do skupin podle určitých vlastností</a:t>
            </a:r>
          </a:p>
          <a:p>
            <a:endParaRPr lang="cs-CZ" dirty="0" smtClean="0"/>
          </a:p>
          <a:p>
            <a:r>
              <a:rPr lang="cs-CZ" b="1" dirty="0" smtClean="0"/>
              <a:t>Case-mix systém:</a:t>
            </a:r>
            <a:r>
              <a:rPr lang="cs-CZ" dirty="0" smtClean="0"/>
              <a:t> </a:t>
            </a:r>
          </a:p>
          <a:p>
            <a:pPr lvl="1"/>
            <a:r>
              <a:rPr lang="cs-CZ" dirty="0" smtClean="0"/>
              <a:t>nalezení podobnosti při léčení pacientů z hlediska nákladového a z hlediska klinické příbuznosti</a:t>
            </a:r>
          </a:p>
          <a:p>
            <a:pPr lvl="1"/>
            <a:r>
              <a:rPr lang="cs-CZ" dirty="0" smtClean="0"/>
              <a:t>Umožňuje rozlišit podstatné a nepodstatné rozdíly mezi pacienty</a:t>
            </a:r>
          </a:p>
          <a:p>
            <a:pPr lvl="1"/>
            <a:r>
              <a:rPr lang="cs-CZ" dirty="0" smtClean="0"/>
              <a:t>Případy rozděleny do skupiny na základě </a:t>
            </a:r>
            <a:r>
              <a:rPr lang="cs-CZ" i="1" dirty="0" smtClean="0"/>
              <a:t>klinického</a:t>
            </a:r>
            <a:r>
              <a:rPr lang="cs-CZ" dirty="0" smtClean="0"/>
              <a:t> a </a:t>
            </a:r>
            <a:r>
              <a:rPr lang="cs-CZ" i="1" dirty="0" smtClean="0"/>
              <a:t>ekonomickéh</a:t>
            </a:r>
            <a:r>
              <a:rPr lang="cs-CZ" dirty="0" smtClean="0"/>
              <a:t>o hlediska</a:t>
            </a:r>
          </a:p>
          <a:p>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2050" name="Picture 2"/>
          <p:cNvPicPr>
            <a:picLocks noGrp="1" noChangeAspect="1" noChangeArrowheads="1"/>
          </p:cNvPicPr>
          <p:nvPr>
            <p:ph idx="1"/>
          </p:nvPr>
        </p:nvPicPr>
        <p:blipFill>
          <a:blip r:embed="rId2" cstate="print"/>
          <a:srcRect/>
          <a:stretch>
            <a:fillRect/>
          </a:stretch>
        </p:blipFill>
        <p:spPr bwMode="auto">
          <a:xfrm>
            <a:off x="352549" y="1484784"/>
            <a:ext cx="8165015" cy="483981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b="1" dirty="0" smtClean="0"/>
              <a:t>DRG systém:</a:t>
            </a:r>
          </a:p>
          <a:p>
            <a:pPr lvl="1"/>
            <a:r>
              <a:rPr lang="cs-CZ" dirty="0" smtClean="0"/>
              <a:t>systém case-</a:t>
            </a:r>
            <a:r>
              <a:rPr lang="cs-CZ" dirty="0" err="1" smtClean="0"/>
              <a:t>mixové</a:t>
            </a:r>
            <a:r>
              <a:rPr lang="cs-CZ" dirty="0" smtClean="0"/>
              <a:t> klasifikace</a:t>
            </a:r>
          </a:p>
          <a:p>
            <a:pPr lvl="1"/>
            <a:endParaRPr lang="cs-CZ" dirty="0" smtClean="0"/>
          </a:p>
          <a:p>
            <a:pPr lvl="1"/>
            <a:r>
              <a:rPr lang="cs-CZ" dirty="0" smtClean="0"/>
              <a:t> zaměřený na případy </a:t>
            </a:r>
            <a:r>
              <a:rPr lang="cs-CZ" b="1" dirty="0" smtClean="0"/>
              <a:t>hospitalizace akutní lůžkové péče</a:t>
            </a:r>
          </a:p>
          <a:p>
            <a:pPr lvl="1"/>
            <a:endParaRPr lang="cs-CZ" sz="2500" b="1" dirty="0" smtClean="0"/>
          </a:p>
          <a:p>
            <a:pPr lvl="1"/>
            <a:r>
              <a:rPr lang="cs-CZ" dirty="0" smtClean="0"/>
              <a:t>řadí případy (pacienty) do skupin na základně </a:t>
            </a:r>
            <a:r>
              <a:rPr lang="cs-CZ" i="1" dirty="0" smtClean="0"/>
              <a:t>klinické</a:t>
            </a:r>
            <a:r>
              <a:rPr lang="cs-CZ" dirty="0" smtClean="0"/>
              <a:t> a </a:t>
            </a:r>
            <a:r>
              <a:rPr lang="cs-CZ" i="1" dirty="0" smtClean="0"/>
              <a:t>ekonomické</a:t>
            </a:r>
            <a:r>
              <a:rPr lang="cs-CZ" dirty="0" smtClean="0"/>
              <a:t> podobnosti.</a:t>
            </a:r>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Definice DRG</a:t>
            </a:r>
            <a:endParaRPr lang="cs-CZ" dirty="0"/>
          </a:p>
        </p:txBody>
      </p:sp>
      <p:sp>
        <p:nvSpPr>
          <p:cNvPr id="3" name="Zástupný symbol pro obsah 2"/>
          <p:cNvSpPr>
            <a:spLocks noGrp="1"/>
          </p:cNvSpPr>
          <p:nvPr>
            <p:ph idx="1"/>
          </p:nvPr>
        </p:nvSpPr>
        <p:spPr/>
        <p:txBody>
          <a:bodyPr>
            <a:normAutofit/>
          </a:bodyPr>
          <a:lstStyle/>
          <a:p>
            <a:r>
              <a:rPr lang="cs-CZ" sz="1800" b="1" i="1" dirty="0" smtClean="0"/>
              <a:t>„DRG </a:t>
            </a:r>
            <a:r>
              <a:rPr lang="cs-CZ" sz="1800" b="1" i="1" dirty="0" smtClean="0"/>
              <a:t>systém je systém klinické klasifikace zařazující případy akutní </a:t>
            </a:r>
            <a:r>
              <a:rPr lang="cs-CZ" sz="1800" b="1" i="1" dirty="0" smtClean="0"/>
              <a:t>lůžkové péče </a:t>
            </a:r>
            <a:r>
              <a:rPr lang="cs-CZ" sz="1800" b="1" i="1" dirty="0" smtClean="0"/>
              <a:t>na základě vybraných atributů (vlastností) do skupin, které jsou si podobné </a:t>
            </a:r>
            <a:r>
              <a:rPr lang="cs-CZ" sz="1800" b="1" i="1" dirty="0" smtClean="0"/>
              <a:t>z klinického </a:t>
            </a:r>
            <a:r>
              <a:rPr lang="cs-CZ" sz="1800" b="1" i="1" dirty="0" smtClean="0"/>
              <a:t>hlediska a mají podobnou náročnost na </a:t>
            </a:r>
            <a:r>
              <a:rPr lang="cs-CZ" sz="1800" b="1" i="1" dirty="0" smtClean="0"/>
              <a:t>čerpání </a:t>
            </a:r>
            <a:r>
              <a:rPr lang="cs-CZ" sz="1800" b="1" i="1" dirty="0" smtClean="0"/>
              <a:t>finančních zdrojů</a:t>
            </a:r>
            <a:r>
              <a:rPr lang="cs-CZ" sz="1800" b="1" i="1" dirty="0" smtClean="0"/>
              <a:t>.“</a:t>
            </a:r>
          </a:p>
          <a:p>
            <a:pPr>
              <a:buNone/>
            </a:pPr>
            <a:endParaRPr lang="cs-CZ" sz="2000" b="1" i="1" dirty="0" smtClean="0"/>
          </a:p>
          <a:p>
            <a:r>
              <a:rPr lang="cs-CZ" sz="2000" b="1" i="1" dirty="0" smtClean="0"/>
              <a:t>Na stránkách Národního srovnávacího institutu se dočteme:</a:t>
            </a:r>
            <a:br>
              <a:rPr lang="cs-CZ" sz="2000" b="1" i="1" dirty="0" smtClean="0"/>
            </a:br>
            <a:r>
              <a:rPr lang="cs-CZ" sz="2000" b="1" i="1" dirty="0" smtClean="0"/>
              <a:t>„</a:t>
            </a:r>
            <a:r>
              <a:rPr lang="cs-CZ" sz="1800" b="1" dirty="0" smtClean="0"/>
              <a:t>Klasifikační systém DRG vychází z údajů o jednotlivých případech (o nemocných), které zařazuje do limitovaného počtu DRG skupin. Je však nutné, aby jejich struktura byla co nejpřehlednější počet těchto skupin nebyl příliš velký. Hlavním kritériem pro zařazení do skupin je diagnóza nemocného nebo určitý zdravotní výkon</a:t>
            </a:r>
            <a:r>
              <a:rPr lang="cs-CZ" sz="1800" b="1" dirty="0" smtClean="0"/>
              <a:t>.“</a:t>
            </a:r>
            <a:endParaRPr lang="cs-CZ" sz="1800" b="1" i="1" dirty="0" smtClean="0"/>
          </a:p>
          <a:p>
            <a:endParaRPr lang="cs-CZ" sz="2000" b="1" i="1" dirty="0" smtClean="0"/>
          </a:p>
          <a:p>
            <a:endParaRPr lang="cs-CZ" sz="2000" b="1" i="1" dirty="0" smtClean="0"/>
          </a:p>
          <a:p>
            <a:endParaRPr lang="cs-CZ" sz="2000" b="1" i="1" dirty="0" smtClean="0"/>
          </a:p>
          <a:p>
            <a:pPr>
              <a:buNone/>
            </a:pPr>
            <a:endParaRPr lang="cs-CZ"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908720"/>
            <a:ext cx="8229600" cy="5415880"/>
          </a:xfrm>
        </p:spPr>
        <p:txBody>
          <a:bodyPr/>
          <a:lstStyle/>
          <a:p>
            <a:r>
              <a:rPr lang="cs-CZ" dirty="0" smtClean="0"/>
              <a:t>Pro fungování DRG musí být splněny podmínky:</a:t>
            </a:r>
          </a:p>
          <a:p>
            <a:pPr lvl="1"/>
            <a:r>
              <a:rPr lang="pl-PL" dirty="0" smtClean="0"/>
              <a:t>případy spadající do jedné DRG skupiny jsou si klinicky </a:t>
            </a:r>
            <a:r>
              <a:rPr lang="pl-PL" dirty="0" smtClean="0"/>
              <a:t>podobné</a:t>
            </a:r>
          </a:p>
          <a:p>
            <a:pPr lvl="1"/>
            <a:r>
              <a:rPr lang="cs-CZ" dirty="0" smtClean="0"/>
              <a:t>finanční náklady na případ v rámci jedné </a:t>
            </a:r>
            <a:r>
              <a:rPr lang="cs-CZ" dirty="0" smtClean="0"/>
              <a:t>DRG </a:t>
            </a:r>
            <a:r>
              <a:rPr lang="cs-CZ" dirty="0" smtClean="0"/>
              <a:t>skupiny jsou </a:t>
            </a:r>
            <a:r>
              <a:rPr lang="cs-CZ" i="1" dirty="0" smtClean="0"/>
              <a:t>přibližně</a:t>
            </a:r>
            <a:r>
              <a:rPr lang="cs-CZ" dirty="0" smtClean="0"/>
              <a:t> </a:t>
            </a:r>
            <a:r>
              <a:rPr lang="cs-CZ" dirty="0" smtClean="0"/>
              <a:t>stejné</a:t>
            </a:r>
          </a:p>
          <a:p>
            <a:pPr lvl="1"/>
            <a:r>
              <a:rPr lang="cs-CZ" dirty="0" smtClean="0"/>
              <a:t>systém musí mít přijatelný počet DRG skupin, tak aby nebyl příliš obsáhlý a náročný </a:t>
            </a:r>
            <a:r>
              <a:rPr lang="cs-CZ" dirty="0" smtClean="0"/>
              <a:t>na administrativu</a:t>
            </a:r>
          </a:p>
          <a:p>
            <a:pPr lvl="1"/>
            <a:r>
              <a:rPr lang="cs-CZ" dirty="0" smtClean="0"/>
              <a:t>charakteristiky pacienta by měli obsahovat informace běžně shromažďované v </a:t>
            </a:r>
            <a:r>
              <a:rPr lang="cs-CZ" dirty="0" smtClean="0"/>
              <a:t>systému nemocničních </a:t>
            </a:r>
            <a:r>
              <a:rPr lang="cs-CZ" dirty="0" smtClean="0"/>
              <a:t>výpisů</a:t>
            </a:r>
            <a:endParaRPr lang="cs-CZ"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63</TotalTime>
  <Words>327</Words>
  <Application>Microsoft Office PowerPoint</Application>
  <PresentationFormat>Předvádění na obrazovce (4:3)</PresentationFormat>
  <Paragraphs>62</Paragraphs>
  <Slides>9</Slides>
  <Notes>0</Notes>
  <HiddenSlides>0</HiddenSlides>
  <MMClips>0</MMClips>
  <ScaleCrop>false</ScaleCrop>
  <HeadingPairs>
    <vt:vector size="4" baseType="variant">
      <vt:variant>
        <vt:lpstr>Motiv</vt:lpstr>
      </vt:variant>
      <vt:variant>
        <vt:i4>1</vt:i4>
      </vt:variant>
      <vt:variant>
        <vt:lpstr>Nadpisy snímků</vt:lpstr>
      </vt:variant>
      <vt:variant>
        <vt:i4>9</vt:i4>
      </vt:variant>
    </vt:vector>
  </HeadingPairs>
  <TitlesOfParts>
    <vt:vector size="10" baseType="lpstr">
      <vt:lpstr>Tok</vt:lpstr>
      <vt:lpstr>Úvod do DRG</vt:lpstr>
      <vt:lpstr>Historie:</vt:lpstr>
      <vt:lpstr>Důvody vzniku a princip:</vt:lpstr>
      <vt:lpstr>Cíle DRG:</vt:lpstr>
      <vt:lpstr>Základní pojmy DRG</vt:lpstr>
      <vt:lpstr>Snímek 6</vt:lpstr>
      <vt:lpstr>Snímek 7</vt:lpstr>
      <vt:lpstr>Definice DRG</vt:lpstr>
      <vt:lpstr>Snímek 9</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Úvod do DRG</dc:title>
  <dc:creator>uzivatel</dc:creator>
  <cp:lastModifiedBy>uzivatel</cp:lastModifiedBy>
  <cp:revision>10</cp:revision>
  <dcterms:created xsi:type="dcterms:W3CDTF">2011-12-11T18:13:00Z</dcterms:created>
  <dcterms:modified xsi:type="dcterms:W3CDTF">2011-12-18T08:23:12Z</dcterms:modified>
</cp:coreProperties>
</file>