
<file path=[Content_Types].xml><?xml version="1.0" encoding="utf-8"?>
<Types xmlns="http://schemas.openxmlformats.org/package/2006/content-types">
  <Override PartName="/ppt/diagrams/colors22.xml" ContentType="application/vnd.openxmlformats-officedocument.drawingml.diagramColors+xml"/>
  <Override PartName="/ppt/tags/tag8.xml" ContentType="application/vnd.openxmlformats-officedocument.presentationml.tags+xml"/>
  <Override PartName="/ppt/diagrams/data35.xml" ContentType="application/vnd.openxmlformats-officedocument.drawingml.diagramData+xml"/>
  <Override PartName="/ppt/notesSlides/notesSlide2.xml" ContentType="application/vnd.openxmlformats-officedocument.presentationml.notesSlid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diagrams/quickStyle39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layout39.xml" ContentType="application/vnd.openxmlformats-officedocument.drawingml.diagramLayout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quickStyle31.xml" ContentType="application/vnd.openxmlformats-officedocument.drawingml.diagramStyle+xml"/>
  <Override PartName="/ppt/diagrams/drawing32.xml" ContentType="application/vnd.ms-office.drawingml.diagramDrawing+xml"/>
  <Override PartName="/ppt/diagrams/colors3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colors4.xml" ContentType="application/vnd.openxmlformats-officedocument.drawingml.diagramColors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Override PartName="/ppt/diagrams/layout20.xml" ContentType="application/vnd.openxmlformats-officedocument.drawingml.diagram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tags/tag5.xml" ContentType="application/vnd.openxmlformats-officedocument.presentationml.tags+xml"/>
  <Override PartName="/ppt/diagrams/colors30.xml" ContentType="application/vnd.openxmlformats-officedocument.drawingml.diagramColors+xml"/>
  <Override PartName="/ppt/diagrams/data32.xml" ContentType="application/vnd.openxmlformats-officedocument.drawingml.diagramData+xml"/>
  <Default Extension="emf" ContentType="image/x-emf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36.xml" ContentType="application/vnd.openxmlformats-officedocument.drawingml.diagramStyle+xml"/>
  <Override PartName="/ppt/diagrams/drawing37.xml" ContentType="application/vnd.ms-office.drawingml.diagramDrawing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diagrams/layout36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quickStyle32.xml" ContentType="application/vnd.openxmlformats-officedocument.drawingml.diagramStyle+xml"/>
  <Override PartName="/ppt/diagrams/drawing33.xml" ContentType="application/vnd.ms-office.drawingml.diagramDrawing+xml"/>
  <Override PartName="/ppt/diagrams/colors3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32.xml" ContentType="application/vnd.openxmlformats-officedocument.drawingml.diagramLayout+xml"/>
  <Override PartName="/ppt/diagrams/colors35.xml" ContentType="application/vnd.openxmlformats-officedocument.drawingml.diagramColors+xml"/>
  <Override PartName="/ppt/diagrams/drawing40.xml" ContentType="application/vnd.ms-office.drawingml.diagramDrawing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ppt/diagrams/data37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tags/tag6.xml" ContentType="application/vnd.openxmlformats-officedocument.presentationml.tags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diagrams/colors3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diagrams/data33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diagrams/data11.xml" ContentType="application/vnd.openxmlformats-officedocument.drawingml.diagramData+xml"/>
  <Override PartName="/ppt/theme/themeOverride3.xml" ContentType="application/vnd.openxmlformats-officedocument.themeOverride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wmf" ContentType="image/x-wmf"/>
  <Override PartName="/ppt/diagrams/quickStyle37.xml" ContentType="application/vnd.openxmlformats-officedocument.drawingml.diagramStyle+xml"/>
  <Override PartName="/ppt/diagrams/drawing38.xml" ContentType="application/vnd.ms-office.drawingml.diagramDrawing+xml"/>
  <Override PartName="/ppt/diagrams/data40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quickStyle33.xml" ContentType="application/vnd.openxmlformats-officedocument.drawingml.diagramStyle+xml"/>
  <Override PartName="/ppt/diagrams/drawing34.xml" ContentType="application/vnd.ms-office.drawingml.diagramDrawing+xml"/>
  <Override PartName="/ppt/diagrams/layout37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diagrams/drawing30.xml" ContentType="application/vnd.ms-office.drawingml.diagramDrawing+xml"/>
  <Override PartName="/ppt/diagrams/layout33.xml" ContentType="application/vnd.openxmlformats-officedocument.drawingml.diagramLayout+xml"/>
  <Override PartName="/ppt/diagrams/colors36.xml" ContentType="application/vnd.openxmlformats-officedocument.drawingml.diagramColors+xml"/>
  <Override PartName="/ppt/diagrams/quickStyle40.xml" ContentType="application/vnd.openxmlformats-officedocument.drawingml.diagramStyl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data38.xml" ContentType="application/vnd.openxmlformats-officedocument.drawingml.diagramData+xml"/>
  <Override PartName="/ppt/diagrams/layout40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diagrams/colors32.xml" ContentType="application/vnd.openxmlformats-officedocument.drawingml.diagramColors+xml"/>
  <Override PartName="/ppt/diagrams/data34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quickStyle1.xml" ContentType="application/vnd.openxmlformats-officedocument.drawingml.diagramStyle+xml"/>
  <Override PartName="/ppt/tags/tag3.xml" ContentType="application/vnd.openxmlformats-officedocument.presentationml.tags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theme/themeOverride4.xml" ContentType="application/vnd.openxmlformats-officedocument.themeOverride+xml"/>
  <Override PartName="/ppt/diagrams/data30.xml" ContentType="application/vnd.openxmlformats-officedocument.drawingml.diagramData+xml"/>
  <Override PartName="/ppt/diagrams/quickStyle38.xml" ContentType="application/vnd.openxmlformats-officedocument.drawingml.diagramStyle+xml"/>
  <Override PartName="/ppt/diagrams/drawing39.xml" ContentType="application/vnd.ms-office.drawingml.diagramDrawing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27.xml" ContentType="application/vnd.openxmlformats-officedocument.drawingml.diagramStyle+xml"/>
  <Override PartName="/ppt/diagrams/drawing28.xml" ContentType="application/vnd.ms-office.drawingml.diagramDrawing+xml"/>
  <Override PartName="/ppt/diagrams/layout38.xml" ContentType="application/vnd.openxmlformats-officedocument.drawingml.diagramLayout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quickStyle34.xml" ContentType="application/vnd.openxmlformats-officedocument.drawingml.diagramStyle+xml"/>
  <Override PartName="/ppt/diagrams/drawing35.xml" ContentType="application/vnd.ms-office.drawingml.diagramDrawing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layout34.xml" ContentType="application/vnd.openxmlformats-officedocument.drawingml.diagramLayout+xml"/>
  <Override PartName="/ppt/diagrams/colors37.xml" ContentType="application/vnd.openxmlformats-officedocument.drawingml.diagramColors+xml"/>
  <Override PartName="/ppt/diagrams/drawing6.xml" ContentType="application/vnd.ms-office.drawingml.diagramDrawing+xml"/>
  <Override PartName="/ppt/diagrams/drawing20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rawing31.xml" ContentType="application/vnd.ms-office.drawingml.diagramDrawing+xml"/>
  <Override PartName="/ppt/diagrams/data39.xml" ContentType="application/vnd.openxmlformats-officedocument.drawingml.diagramData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colors33.xml" ContentType="application/vnd.openxmlformats-officedocument.drawingml.diagramColors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tags/tag4.xml" ContentType="application/vnd.openxmlformats-officedocument.presentationml.tags+xml"/>
  <Override PartName="/ppt/diagrams/colors40.xml" ContentType="application/vnd.openxmlformats-officedocument.drawingml.diagramColors+xml"/>
  <Override PartName="/ppt/theme/theme1.xml" ContentType="application/vnd.openxmlformats-officedocument.theme+xml"/>
  <Override PartName="/ppt/diagrams/data31.xml" ContentType="application/vnd.openxmlformats-officedocument.drawingml.diagramData+xml"/>
  <Default Extension="docx" ContentType="application/vnd.openxmlformats-officedocument.wordprocessingml.document"/>
  <Override PartName="/ppt/diagrams/data20.xml" ContentType="application/vnd.openxmlformats-officedocument.drawingml.diagramData+xml"/>
  <Override PartName="/ppt/diagrams/quickStyle35.xml" ContentType="application/vnd.openxmlformats-officedocument.drawingml.diagramStyle+xml"/>
  <Override PartName="/ppt/diagrams/drawing36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35.xml" ContentType="application/vnd.openxmlformats-officedocument.drawingml.diagramLayout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4.xml" ContentType="application/vnd.openxmlformats-officedocument.drawingml.diagramColors+xml"/>
  <Override PartName="/ppt/diagrams/colors12.xml" ContentType="application/vnd.openxmlformats-officedocument.drawingml.diagramColors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Default Extension="bin" ContentType="application/vnd.openxmlformats-officedocument.oleObject"/>
  <Override PartName="/ppt/diagrams/data36.xml" ContentType="application/vnd.openxmlformats-officedocument.drawingml.diagramData+xml"/>
  <Override PartName="/ppt/presProps.xml" ContentType="application/vnd.openxmlformats-officedocument.presentationml.presProp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diagrams/quickStyle29.xml" ContentType="application/vnd.openxmlformats-officedocument.drawingml.diagramStyle+xml"/>
  <Override PartName="/ppt/tags/tag1.xml" ContentType="application/vnd.openxmlformats-officedocument.presentationml.tags+xml"/>
  <Override PartName="/ppt/theme/themeOverride2.xml" ContentType="application/vnd.openxmlformats-officedocument.themeOverride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ppt/diagrams/layout18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86" r:id="rId3"/>
    <p:sldId id="260" r:id="rId4"/>
    <p:sldId id="261" r:id="rId5"/>
    <p:sldId id="262" r:id="rId6"/>
    <p:sldId id="263" r:id="rId7"/>
    <p:sldId id="258" r:id="rId8"/>
    <p:sldId id="264" r:id="rId9"/>
    <p:sldId id="265" r:id="rId10"/>
    <p:sldId id="267" r:id="rId11"/>
    <p:sldId id="268" r:id="rId12"/>
    <p:sldId id="269" r:id="rId13"/>
    <p:sldId id="273" r:id="rId14"/>
    <p:sldId id="272" r:id="rId15"/>
    <p:sldId id="270" r:id="rId16"/>
    <p:sldId id="271" r:id="rId17"/>
    <p:sldId id="274" r:id="rId18"/>
    <p:sldId id="275" r:id="rId19"/>
    <p:sldId id="276" r:id="rId20"/>
    <p:sldId id="277" r:id="rId21"/>
    <p:sldId id="285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4" autoAdjust="0"/>
    <p:restoredTop sz="94660"/>
  </p:normalViewPr>
  <p:slideViewPr>
    <p:cSldViewPr snapToGrid="0">
      <p:cViewPr>
        <p:scale>
          <a:sx n="100" d="100"/>
          <a:sy n="100" d="100"/>
        </p:scale>
        <p:origin x="-1086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             </a:t>
          </a:r>
          <a:r>
            <a:rPr lang="cs-CZ" sz="1600" b="0" dirty="0" smtClean="0"/>
            <a:t>VOŠ a SZŠ Hradec Králové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04F34A79-C027-4516-8359-141D46D3D034}" type="presOf" srcId="{F59DDF83-C684-48EC-90BC-A76586B1D1A7}" destId="{882AA335-C09D-470F-930A-E571B0F45518}" srcOrd="0" destOrd="0" presId="urn:microsoft.com/office/officeart/2005/8/layout/vList2"/>
    <dgm:cxn modelId="{F5BA6AD2-E229-4C1D-A6CE-A8DF2A550342}" type="presOf" srcId="{7DB70298-C570-4D9C-BB4A-9F44B9E719B3}" destId="{B7835B6C-8A71-4E19-8D22-F9AED554923A}" srcOrd="0" destOrd="0" presId="urn:microsoft.com/office/officeart/2005/8/layout/vList2"/>
    <dgm:cxn modelId="{B49337FB-6E34-4022-AC0D-BB9750CCC92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EA34F0F0-2AB1-43D0-9D6E-CFEAFB0AF0C2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Zobrazení bodu v kartézské soustavě souřadnic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83CD3F4-D29A-48EB-8EFC-1776BA814A8B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8DBE6F0-910F-4F7F-A813-88826749C9B5}" type="presOf" srcId="{7DB70298-C570-4D9C-BB4A-9F44B9E719B3}" destId="{B7835B6C-8A71-4E19-8D22-F9AED554923A}" srcOrd="0" destOrd="0" presId="urn:microsoft.com/office/officeart/2005/8/layout/vList2"/>
    <dgm:cxn modelId="{D32222DA-19EA-4C1F-9668-B8EC62721D6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727A45FC-03BC-4CBF-98D6-D2052F00D70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Zobrazení bodu v kartézské soustavě souřadnic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1AFB38D-14B2-4B49-95E2-CDAF91087E8A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E2215CC-0407-4C7D-9DAF-5EA029113312}" type="presOf" srcId="{7DB70298-C570-4D9C-BB4A-9F44B9E719B3}" destId="{B7835B6C-8A71-4E19-8D22-F9AED554923A}" srcOrd="0" destOrd="0" presId="urn:microsoft.com/office/officeart/2005/8/layout/vList2"/>
    <dgm:cxn modelId="{FD21D0E8-62F9-44F0-BBB9-03046C720AB7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C72CE377-B2BA-4006-92AD-259F817F40FE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Zobrazení bodu v kartézské soustavě souřadnic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0E75070-E474-482A-BE25-129FC7531753}" type="presOf" srcId="{7DB70298-C570-4D9C-BB4A-9F44B9E719B3}" destId="{B7835B6C-8A71-4E19-8D22-F9AED554923A}" srcOrd="0" destOrd="0" presId="urn:microsoft.com/office/officeart/2005/8/layout/vList2"/>
    <dgm:cxn modelId="{4D1A378E-C66C-47EC-966B-05B4E8E0ADD6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9AC9B8D6-24F6-4249-AD8E-E99FC59CA5C2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4E268D20-71FF-4E7A-A25B-9D70B1882202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Zobrazení bodu v kartézské soustavě souřadnic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3251D22-7715-402B-A9FC-E0FC7AF884E6}" type="presOf" srcId="{F59DDF83-C684-48EC-90BC-A76586B1D1A7}" destId="{882AA335-C09D-470F-930A-E571B0F45518}" srcOrd="0" destOrd="0" presId="urn:microsoft.com/office/officeart/2005/8/layout/vList2"/>
    <dgm:cxn modelId="{2260155A-5151-42D4-8675-51548BA713E7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7175D136-238F-4F3E-9460-B8306A868B46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0D28B515-C7B2-4DCA-861F-A8B5665D47C2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Zobrazení bodu v kartézské soustavě souřadnic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38645C96-5635-4117-8FE5-75462BFE9C2E}" type="presOf" srcId="{F59DDF83-C684-48EC-90BC-A76586B1D1A7}" destId="{882AA335-C09D-470F-930A-E571B0F45518}" srcOrd="0" destOrd="0" presId="urn:microsoft.com/office/officeart/2005/8/layout/vList2"/>
    <dgm:cxn modelId="{4B0F7975-A60C-47FF-958E-2544C4CEAE33}" type="presOf" srcId="{7DB70298-C570-4D9C-BB4A-9F44B9E719B3}" destId="{B7835B6C-8A71-4E19-8D22-F9AED554923A}" srcOrd="0" destOrd="0" presId="urn:microsoft.com/office/officeart/2005/8/layout/vList2"/>
    <dgm:cxn modelId="{45EEBD1E-6173-4561-8C4B-BAA2EBB094A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i="1" dirty="0" smtClean="0"/>
            <a:t>Autorem materiálu a všech jeho částí, není-li uvedeno jinak, je Mgr. Michaela </a:t>
          </a:r>
          <a:r>
            <a:rPr lang="cs-CZ" b="0" i="1" dirty="0" err="1" smtClean="0"/>
            <a:t>Trejtnarová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B90B957-15E4-4D25-85EA-882E7C6A057F}" type="presOf" srcId="{752797A6-92E4-42F6-A8AC-6733BC7B7409}" destId="{48970096-A994-409F-80C0-32A8CFAB840E}" srcOrd="0" destOrd="0" presId="urn:microsoft.com/office/officeart/2005/8/layout/vList2"/>
    <dgm:cxn modelId="{6ABBB818-CF8C-482F-8911-7C4F76726DFB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442B2C6E-9FEF-4579-A1D8-8FABE26260CD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F63DA2B-995F-43D4-8ACD-5A1723725DDB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Zobrazení bodu v kartézské soustavě souřadnic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E15A960-5E96-4FBC-97C6-6D12343D729B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4D9BB297-A918-4A4C-9346-E1A90FFB46F1}" type="presOf" srcId="{7DB70298-C570-4D9C-BB4A-9F44B9E719B3}" destId="{B7835B6C-8A71-4E19-8D22-F9AED554923A}" srcOrd="0" destOrd="0" presId="urn:microsoft.com/office/officeart/2005/8/layout/vList2"/>
    <dgm:cxn modelId="{7A159371-22FF-4206-9D59-4728648C512A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F2331247-1BEF-4921-9DC2-49D776FCDCA1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26BE609-3A6E-4E32-86F6-5A9D20873351}" type="presOf" srcId="{F59DDF83-C684-48EC-90BC-A76586B1D1A7}" destId="{882AA335-C09D-470F-930A-E571B0F45518}" srcOrd="0" destOrd="0" presId="urn:microsoft.com/office/officeart/2005/8/layout/vList2"/>
    <dgm:cxn modelId="{97A38509-388E-4B0D-9D92-38BD03D29EF2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886DA95-1A36-4907-84E2-E7C78A054061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A164D49-3D37-40DB-80FF-B956D6B6A450}" type="presOf" srcId="{469538E5-5656-4F2F-8505-2CD03C5D97F5}" destId="{63D20763-B48E-4B7C-8305-499D0B65F774}" srcOrd="0" destOrd="0" presId="urn:microsoft.com/office/officeart/2005/8/layout/vList2"/>
    <dgm:cxn modelId="{FBABF8B7-21AD-4B02-8469-F9511F2810EB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5396D08C-4212-49A6-B5D2-F23B678F29D8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Vzdálenost dvou bodů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6B3679A-74DB-44B4-B737-D56D4B45A33C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29A87AD4-21C1-414A-9238-3DA9BA9BC482}" type="presOf" srcId="{F59DDF83-C684-48EC-90BC-A76586B1D1A7}" destId="{882AA335-C09D-470F-930A-E571B0F45518}" srcOrd="0" destOrd="0" presId="urn:microsoft.com/office/officeart/2005/8/layout/vList2"/>
    <dgm:cxn modelId="{6C16410A-107A-448A-BC58-7A3A5E98E0D9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2F09354-E73E-468B-ACFC-A3BCEFE844AC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Vzdálenost dvou bodů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4F4BD5C-1FF6-4A80-8B02-E191242401C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3508DDC9-B637-409B-A9C0-DE9F4902D75E}" type="presOf" srcId="{7DB70298-C570-4D9C-BB4A-9F44B9E719B3}" destId="{B7835B6C-8A71-4E19-8D22-F9AED554923A}" srcOrd="0" destOrd="0" presId="urn:microsoft.com/office/officeart/2005/8/layout/vList2"/>
    <dgm:cxn modelId="{B897CCB5-7093-420E-BAA3-669E263BA2A1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55F9A219-D4B3-46BE-831E-3463F322A2C4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Vzdálenost dvou bodů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FA7E88B-8757-4E3B-B5F0-CEAAF88E30C1}" type="presOf" srcId="{F59DDF83-C684-48EC-90BC-A76586B1D1A7}" destId="{882AA335-C09D-470F-930A-E571B0F45518}" srcOrd="0" destOrd="0" presId="urn:microsoft.com/office/officeart/2005/8/layout/vList2"/>
    <dgm:cxn modelId="{65AC029F-83DA-4B16-82F0-946D6D0C1FBF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B97B34E-9389-48EF-B0A4-F4AF6B2F93AF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9602978-A129-4DFD-BE5F-667D24D4EC58}" type="presOf" srcId="{7DB70298-C570-4D9C-BB4A-9F44B9E719B3}" destId="{B7835B6C-8A71-4E19-8D22-F9AED554923A}" srcOrd="0" destOrd="0" presId="urn:microsoft.com/office/officeart/2005/8/layout/vList2"/>
    <dgm:cxn modelId="{A3F0DB52-97CE-4C22-8592-E218A0506481}" type="presOf" srcId="{F59DDF83-C684-48EC-90BC-A76586B1D1A7}" destId="{882AA335-C09D-470F-930A-E571B0F45518}" srcOrd="0" destOrd="0" presId="urn:microsoft.com/office/officeart/2005/8/layout/vList2"/>
    <dgm:cxn modelId="{F62D332D-A6BC-45D7-96E8-5A4D5A2EE8B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17E62749-BA8F-40C1-BC78-3820E934DF50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Vzdálenost dvou bodů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83CD51C-6997-4F59-AF81-9A26630305B5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E49C03C2-75DC-47E6-BCAA-75241922D147}" type="presOf" srcId="{F59DDF83-C684-48EC-90BC-A76586B1D1A7}" destId="{882AA335-C09D-470F-930A-E571B0F45518}" srcOrd="0" destOrd="0" presId="urn:microsoft.com/office/officeart/2005/8/layout/vList2"/>
    <dgm:cxn modelId="{42AE8A70-4C7F-4954-8E58-2E46E6C8E83A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60BA22D1-B5AD-43B9-BA36-4B953BF684F1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Vzdálenost dvou bodů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07DFD68-9C4E-46B4-8FDC-723246EE47D8}" type="presOf" srcId="{7DB70298-C570-4D9C-BB4A-9F44B9E719B3}" destId="{B7835B6C-8A71-4E19-8D22-F9AED554923A}" srcOrd="0" destOrd="0" presId="urn:microsoft.com/office/officeart/2005/8/layout/vList2"/>
    <dgm:cxn modelId="{BEC19648-C85F-45BA-81FA-C8E53D5C08B4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B94A48F-632C-48A5-93B8-8D94B024CE74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F54265B4-EB26-45D9-82F0-A5EC882A7E9F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Vzdálenost dvou bodů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0D8BC90-075F-4277-A4CC-46845DAA6D15}" type="presOf" srcId="{F59DDF83-C684-48EC-90BC-A76586B1D1A7}" destId="{882AA335-C09D-470F-930A-E571B0F45518}" srcOrd="0" destOrd="0" presId="urn:microsoft.com/office/officeart/2005/8/layout/vList2"/>
    <dgm:cxn modelId="{7C4C8BB3-0AE1-4D09-B18E-72157CA80954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4D8CCD4-BCA6-4374-9FFC-5E4DD861398A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75F57604-33DF-4D51-A0F6-C57D2DDB9D2C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Vzdálenost dvou bodů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B37C4DE-DD01-4EFD-BE41-5C6BD382F724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53AB5D61-BF74-4F92-A605-0A263D888982}" type="presOf" srcId="{7DB70298-C570-4D9C-BB4A-9F44B9E719B3}" destId="{B7835B6C-8A71-4E19-8D22-F9AED554923A}" srcOrd="0" destOrd="0" presId="urn:microsoft.com/office/officeart/2005/8/layout/vList2"/>
    <dgm:cxn modelId="{B3C79D4C-DF98-46C5-9674-040325944B3B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6F628FA2-214F-49D3-B5A8-C26A112D62BB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500C317-56D2-4C3D-B770-9BEBB022BEB5}" type="presOf" srcId="{F59DDF83-C684-48EC-90BC-A76586B1D1A7}" destId="{882AA335-C09D-470F-930A-E571B0F45518}" srcOrd="0" destOrd="0" presId="urn:microsoft.com/office/officeart/2005/8/layout/vList2"/>
    <dgm:cxn modelId="{FBFF090E-1034-4B4A-BA15-4D0AE2877EBA}" type="presOf" srcId="{7DB70298-C570-4D9C-BB4A-9F44B9E719B3}" destId="{B7835B6C-8A71-4E19-8D22-F9AED554923A}" srcOrd="0" destOrd="0" presId="urn:microsoft.com/office/officeart/2005/8/layout/vList2"/>
    <dgm:cxn modelId="{1ACF05D2-D606-44FE-856E-8B99D5686172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7CA6AB7-9458-4C4A-AA6F-A70DE25E00B0}" type="presOf" srcId="{752797A6-92E4-42F6-A8AC-6733BC7B7409}" destId="{48970096-A994-409F-80C0-32A8CFAB840E}" srcOrd="0" destOrd="0" presId="urn:microsoft.com/office/officeart/2005/8/layout/vList2"/>
    <dgm:cxn modelId="{1F199C59-EEBE-4758-B09A-E73A28D78E08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9432F4AC-EEBE-46B8-A5AB-62FAF16C32F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F1E5BE4-8CEC-4414-84C9-DE5647F2F579}" type="presOf" srcId="{752797A6-92E4-42F6-A8AC-6733BC7B7409}" destId="{48970096-A994-409F-80C0-32A8CFAB840E}" srcOrd="0" destOrd="0" presId="urn:microsoft.com/office/officeart/2005/8/layout/vList2"/>
    <dgm:cxn modelId="{27C5DE7B-F20E-45A8-95AA-7CBE74506277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4B09FF3C-B363-47FE-8B8F-8F96CF37881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Kartézská soustava souřadnic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A6DB9C8-E4F7-4D54-ADB3-6CBA30EF8718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DC4A6CC-11D6-40B5-AA1B-758187E29676}" type="presOf" srcId="{7DB70298-C570-4D9C-BB4A-9F44B9E719B3}" destId="{B7835B6C-8A71-4E19-8D22-F9AED554923A}" srcOrd="0" destOrd="0" presId="urn:microsoft.com/office/officeart/2005/8/layout/vList2"/>
    <dgm:cxn modelId="{EEED9618-0590-46D8-8D4E-4F29619C9116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AD979741-6B56-4CE4-80FD-019F9E5BFB2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04F9A616-C09C-4721-B52A-BD6924285C35}" type="presOf" srcId="{7DB70298-C570-4D9C-BB4A-9F44B9E719B3}" destId="{B7835B6C-8A71-4E19-8D22-F9AED554923A}" srcOrd="0" destOrd="0" presId="urn:microsoft.com/office/officeart/2005/8/layout/vList2"/>
    <dgm:cxn modelId="{112D59D7-75FE-4749-BFFD-413357D89D4C}" type="presOf" srcId="{F59DDF83-C684-48EC-90BC-A76586B1D1A7}" destId="{882AA335-C09D-470F-930A-E571B0F45518}" srcOrd="0" destOrd="0" presId="urn:microsoft.com/office/officeart/2005/8/layout/vList2"/>
    <dgm:cxn modelId="{3DA1B8BA-FA91-44AE-B154-E9BD2D748EB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7C96CCA-45C5-41A6-BDE6-24FC71C31E70}" type="presOf" srcId="{752797A6-92E4-42F6-A8AC-6733BC7B7409}" destId="{48970096-A994-409F-80C0-32A8CFAB840E}" srcOrd="0" destOrd="0" presId="urn:microsoft.com/office/officeart/2005/8/layout/vList2"/>
    <dgm:cxn modelId="{F188AF9D-2D8D-4FA3-9ECC-5E4FFBA14B31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58DE5D00-8BEA-457D-85B5-47B411F806C7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Zobrazení bodu v kartézské soustavě souřadnic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B0B8F9-FF68-4EEE-BCD6-601C40B2B412}" type="presOf" srcId="{7DB70298-C570-4D9C-BB4A-9F44B9E719B3}" destId="{B7835B6C-8A71-4E19-8D22-F9AED554923A}" srcOrd="0" destOrd="0" presId="urn:microsoft.com/office/officeart/2005/8/layout/vList2"/>
    <dgm:cxn modelId="{7BD553AC-DE32-4211-B356-754AB042C9A1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83F371A-9772-49F9-A8B0-A5944D99D327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             </a:t>
          </a:r>
          <a:r>
            <a:rPr lang="cs-CZ" sz="1600" b="0" kern="1200" dirty="0" smtClean="0"/>
            <a:t>VOŠ a SZŠ Hradec Králové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46429"/>
          <a:ext cx="9144000" cy="311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Zobrazení bodu v kartézské soustavě souřadnic                                                                                  Autor: Mgr. Michaela </a:t>
          </a:r>
          <a:r>
            <a:rPr lang="cs-CZ" sz="1300" kern="1200" dirty="0" err="1" smtClean="0"/>
            <a:t>Trejtnarová</a:t>
          </a:r>
          <a:endParaRPr lang="cs-CZ" sz="1300" kern="1200" dirty="0"/>
        </a:p>
      </dsp:txBody>
      <dsp:txXfrm>
        <a:off x="0" y="46429"/>
        <a:ext cx="9144000" cy="311805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46429"/>
          <a:ext cx="9144000" cy="311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Zobrazení bodu v kartézské soustavě souřadnic                                                                                  Autor: Mgr. Michaela </a:t>
          </a:r>
          <a:r>
            <a:rPr lang="cs-CZ" sz="1300" kern="1200" dirty="0" err="1" smtClean="0"/>
            <a:t>Trejtnarová</a:t>
          </a:r>
          <a:endParaRPr lang="cs-CZ" sz="1300" kern="1200" dirty="0"/>
        </a:p>
      </dsp:txBody>
      <dsp:txXfrm>
        <a:off x="0" y="46429"/>
        <a:ext cx="9144000" cy="311805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46429"/>
          <a:ext cx="9144000" cy="311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Zobrazení bodu v kartézské soustavě souřadnic                                                                                  Autor: Mgr. Michaela </a:t>
          </a:r>
          <a:r>
            <a:rPr lang="cs-CZ" sz="1300" kern="1200" dirty="0" err="1" smtClean="0"/>
            <a:t>Trejtnarová</a:t>
          </a:r>
          <a:endParaRPr lang="cs-CZ" sz="1300" kern="1200" dirty="0"/>
        </a:p>
      </dsp:txBody>
      <dsp:txXfrm>
        <a:off x="0" y="46429"/>
        <a:ext cx="9144000" cy="311805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46429"/>
          <a:ext cx="9144000" cy="311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Zobrazení bodu v kartézské soustavě souřadnic                                                                                  Autor: Mgr. Michaela </a:t>
          </a:r>
          <a:r>
            <a:rPr lang="cs-CZ" sz="1300" kern="1200" dirty="0" err="1" smtClean="0"/>
            <a:t>Trejtnarová</a:t>
          </a:r>
          <a:endParaRPr lang="cs-CZ" sz="1300" kern="1200" dirty="0"/>
        </a:p>
      </dsp:txBody>
      <dsp:txXfrm>
        <a:off x="0" y="46429"/>
        <a:ext cx="9144000" cy="311805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46429"/>
          <a:ext cx="9144000" cy="311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Zobrazení bodu v kartézské soustavě souřadnic                                                                                  Autor: Mgr. Michaela </a:t>
          </a:r>
          <a:r>
            <a:rPr lang="cs-CZ" sz="1300" kern="1200" dirty="0" err="1" smtClean="0"/>
            <a:t>Trejtnarová</a:t>
          </a:r>
          <a:endParaRPr lang="cs-CZ" sz="1300" kern="1200" dirty="0"/>
        </a:p>
      </dsp:txBody>
      <dsp:txXfrm>
        <a:off x="0" y="46429"/>
        <a:ext cx="9144000" cy="31180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i="1" kern="1200" dirty="0" smtClean="0"/>
            <a:t>Autorem materiálu a všech jeho částí, není-li uvedeno jinak, je Mgr. Michaela </a:t>
          </a:r>
          <a:r>
            <a:rPr lang="cs-CZ" sz="1600" b="0" i="1" kern="1200" dirty="0" err="1" smtClean="0"/>
            <a:t>Trejtnarová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46429"/>
          <a:ext cx="9144000" cy="311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Zobrazení bodu v kartézské soustavě souřadnic                                                                                  Autor: Mgr. Michaela </a:t>
          </a:r>
          <a:r>
            <a:rPr lang="cs-CZ" sz="1300" kern="1200" dirty="0" err="1" smtClean="0"/>
            <a:t>Trejtnarová</a:t>
          </a:r>
          <a:endParaRPr lang="cs-CZ" sz="1300" kern="1200" dirty="0"/>
        </a:p>
      </dsp:txBody>
      <dsp:txXfrm>
        <a:off x="0" y="46429"/>
        <a:ext cx="9144000" cy="311805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Vzdálenost dvou bodů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Vzdálenost dvou bodů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Vzdálenost dvou bodů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3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Vzdálenost dvou bodů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3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Vzdálenost dvou bodů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3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Vzdálenost dvou bodů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3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Vzdálenost dvou bodů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3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4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Kartézská soustava souřadnic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46429"/>
          <a:ext cx="9144000" cy="311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Zobrazení bodu v kartézské soustavě souřadnic                                                                                  Autor: Mgr. Michaela </a:t>
          </a:r>
          <a:r>
            <a:rPr lang="cs-CZ" sz="1300" kern="1200" dirty="0" err="1" smtClean="0"/>
            <a:t>Trejtnarová</a:t>
          </a:r>
          <a:endParaRPr lang="cs-CZ" sz="1300" kern="1200" dirty="0"/>
        </a:p>
      </dsp:txBody>
      <dsp:txXfrm>
        <a:off x="0" y="46429"/>
        <a:ext cx="9144000" cy="311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5B4E8-D5FB-42FE-854A-B3F410F443D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FF47B-4866-44FB-9495-F85DAB84C8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Dokument_aplikace_Microsoft_Office_Word1.docx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.xml"/><Relationship Id="rId13" Type="http://schemas.openxmlformats.org/officeDocument/2006/relationships/slide" Target="slide21.xml"/><Relationship Id="rId18" Type="http://schemas.openxmlformats.org/officeDocument/2006/relationships/image" Target="../media/image11.png"/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12" Type="http://schemas.microsoft.com/office/2007/relationships/diagramDrawing" Target="../diagrams/drawing18.xml"/><Relationship Id="rId17" Type="http://schemas.openxmlformats.org/officeDocument/2006/relationships/slide" Target="slide12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png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17.xml"/><Relationship Id="rId11" Type="http://schemas.openxmlformats.org/officeDocument/2006/relationships/diagramColors" Target="../diagrams/colors18.xml"/><Relationship Id="rId5" Type="http://schemas.openxmlformats.org/officeDocument/2006/relationships/diagramQuickStyle" Target="../diagrams/quickStyle17.xml"/><Relationship Id="rId15" Type="http://schemas.openxmlformats.org/officeDocument/2006/relationships/image" Target="../media/image8.png"/><Relationship Id="rId10" Type="http://schemas.openxmlformats.org/officeDocument/2006/relationships/diagramQuickStyle" Target="../diagrams/quickStyle18.xml"/><Relationship Id="rId4" Type="http://schemas.openxmlformats.org/officeDocument/2006/relationships/diagramLayout" Target="../diagrams/layout17.xml"/><Relationship Id="rId9" Type="http://schemas.openxmlformats.org/officeDocument/2006/relationships/diagramLayout" Target="../diagrams/layout18.xml"/><Relationship Id="rId1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13" Type="http://schemas.openxmlformats.org/officeDocument/2006/relationships/slide" Target="slide21.xml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12" Type="http://schemas.microsoft.com/office/2007/relationships/diagramDrawing" Target="../diagrams/drawing20.xml"/><Relationship Id="rId17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png"/><Relationship Id="rId1" Type="http://schemas.openxmlformats.org/officeDocument/2006/relationships/themeOverride" Target="../theme/themeOverride3.x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20.xml"/><Relationship Id="rId5" Type="http://schemas.openxmlformats.org/officeDocument/2006/relationships/diagramQuickStyle" Target="../diagrams/quickStyle19.xml"/><Relationship Id="rId15" Type="http://schemas.openxmlformats.org/officeDocument/2006/relationships/image" Target="../media/image8.png"/><Relationship Id="rId10" Type="http://schemas.openxmlformats.org/officeDocument/2006/relationships/diagramQuickStyle" Target="../diagrams/quickStyle20.xm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20.xml"/><Relationship Id="rId1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2.xml"/><Relationship Id="rId13" Type="http://schemas.openxmlformats.org/officeDocument/2006/relationships/slide" Target="slide21.xml"/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12" Type="http://schemas.microsoft.com/office/2007/relationships/diagramDrawing" Target="../diagrams/drawing22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3.png"/><Relationship Id="rId1" Type="http://schemas.openxmlformats.org/officeDocument/2006/relationships/themeOverride" Target="../theme/themeOverride4.xml"/><Relationship Id="rId6" Type="http://schemas.openxmlformats.org/officeDocument/2006/relationships/diagramColors" Target="../diagrams/colors21.xml"/><Relationship Id="rId11" Type="http://schemas.openxmlformats.org/officeDocument/2006/relationships/diagramColors" Target="../diagrams/colors22.xml"/><Relationship Id="rId5" Type="http://schemas.openxmlformats.org/officeDocument/2006/relationships/diagramQuickStyle" Target="../diagrams/quickStyle21.xml"/><Relationship Id="rId15" Type="http://schemas.openxmlformats.org/officeDocument/2006/relationships/image" Target="../media/image8.png"/><Relationship Id="rId10" Type="http://schemas.openxmlformats.org/officeDocument/2006/relationships/diagramQuickStyle" Target="../diagrams/quickStyle22.xml"/><Relationship Id="rId4" Type="http://schemas.openxmlformats.org/officeDocument/2006/relationships/diagramLayout" Target="../diagrams/layout21.xml"/><Relationship Id="rId9" Type="http://schemas.openxmlformats.org/officeDocument/2006/relationships/diagramLayout" Target="../diagrams/layout22.xml"/><Relationship Id="rId1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4.xml"/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12" Type="http://schemas.microsoft.com/office/2007/relationships/diagramDrawing" Target="../diagrams/drawing2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3.xml"/><Relationship Id="rId11" Type="http://schemas.openxmlformats.org/officeDocument/2006/relationships/diagramColors" Target="../diagrams/colors24.xml"/><Relationship Id="rId5" Type="http://schemas.openxmlformats.org/officeDocument/2006/relationships/diagramQuickStyle" Target="../diagrams/quickStyle23.xml"/><Relationship Id="rId10" Type="http://schemas.openxmlformats.org/officeDocument/2006/relationships/diagramQuickStyle" Target="../diagrams/quickStyle24.xml"/><Relationship Id="rId4" Type="http://schemas.openxmlformats.org/officeDocument/2006/relationships/diagramLayout" Target="../diagrams/layout23.xml"/><Relationship Id="rId9" Type="http://schemas.openxmlformats.org/officeDocument/2006/relationships/diagramLayout" Target="../diagrams/layout2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6.xml"/><Relationship Id="rId13" Type="http://schemas.openxmlformats.org/officeDocument/2006/relationships/hyperlink" Target="file:///C:\Users\admin\Documents\Matematika\&#352;ablony\Analytick&#225;%20geometrie\VY_32_INOVACE_MAT_3_TR_02.pptx" TargetMode="External"/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12" Type="http://schemas.microsoft.com/office/2007/relationships/diagramDrawing" Target="../diagrams/drawing26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4.png"/><Relationship Id="rId1" Type="http://schemas.openxmlformats.org/officeDocument/2006/relationships/tags" Target="../tags/tag7.xml"/><Relationship Id="rId6" Type="http://schemas.openxmlformats.org/officeDocument/2006/relationships/diagramColors" Target="../diagrams/colors25.xml"/><Relationship Id="rId11" Type="http://schemas.openxmlformats.org/officeDocument/2006/relationships/diagramColors" Target="../diagrams/colors26.xml"/><Relationship Id="rId5" Type="http://schemas.openxmlformats.org/officeDocument/2006/relationships/diagramQuickStyle" Target="../diagrams/quickStyle25.xml"/><Relationship Id="rId15" Type="http://schemas.openxmlformats.org/officeDocument/2006/relationships/image" Target="../media/image7.png"/><Relationship Id="rId10" Type="http://schemas.openxmlformats.org/officeDocument/2006/relationships/diagramQuickStyle" Target="../diagrams/quickStyle26.xml"/><Relationship Id="rId4" Type="http://schemas.openxmlformats.org/officeDocument/2006/relationships/diagramLayout" Target="../diagrams/layout25.xml"/><Relationship Id="rId9" Type="http://schemas.openxmlformats.org/officeDocument/2006/relationships/diagramLayout" Target="../diagrams/layout26.xml"/><Relationship Id="rId1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8.xml"/><Relationship Id="rId13" Type="http://schemas.openxmlformats.org/officeDocument/2006/relationships/image" Target="../media/image14.png"/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12" Type="http://schemas.microsoft.com/office/2007/relationships/diagramDrawing" Target="../diagrams/drawing28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2.pptx" TargetMode="External"/><Relationship Id="rId1" Type="http://schemas.openxmlformats.org/officeDocument/2006/relationships/vmlDrawing" Target="../drawings/vmlDrawing2.vml"/><Relationship Id="rId6" Type="http://schemas.openxmlformats.org/officeDocument/2006/relationships/diagramColors" Target="../diagrams/colors27.xml"/><Relationship Id="rId11" Type="http://schemas.openxmlformats.org/officeDocument/2006/relationships/diagramColors" Target="../diagrams/colors28.xml"/><Relationship Id="rId5" Type="http://schemas.openxmlformats.org/officeDocument/2006/relationships/diagramQuickStyle" Target="../diagrams/quickStyle27.xml"/><Relationship Id="rId15" Type="http://schemas.openxmlformats.org/officeDocument/2006/relationships/image" Target="../media/image5.png"/><Relationship Id="rId10" Type="http://schemas.openxmlformats.org/officeDocument/2006/relationships/diagramQuickStyle" Target="../diagrams/quickStyle28.xml"/><Relationship Id="rId4" Type="http://schemas.openxmlformats.org/officeDocument/2006/relationships/diagramLayout" Target="../diagrams/layout27.xml"/><Relationship Id="rId9" Type="http://schemas.openxmlformats.org/officeDocument/2006/relationships/diagramLayout" Target="../diagrams/layout28.xml"/><Relationship Id="rId1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0.xml"/><Relationship Id="rId13" Type="http://schemas.openxmlformats.org/officeDocument/2006/relationships/hyperlink" Target="file:///C:\Users\admin\Documents\Matematika\&#352;ablony\Analytick&#225;%20geometrie\VY_32_INOVACE_MAT_3_TR_02.pptx" TargetMode="External"/><Relationship Id="rId3" Type="http://schemas.openxmlformats.org/officeDocument/2006/relationships/diagramLayout" Target="../diagrams/layout29.xml"/><Relationship Id="rId7" Type="http://schemas.openxmlformats.org/officeDocument/2006/relationships/diagramData" Target="../diagrams/data30.xml"/><Relationship Id="rId12" Type="http://schemas.openxmlformats.org/officeDocument/2006/relationships/image" Target="../media/image7.png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9.xml"/><Relationship Id="rId11" Type="http://schemas.microsoft.com/office/2007/relationships/diagramDrawing" Target="../diagrams/drawing30.xml"/><Relationship Id="rId5" Type="http://schemas.openxmlformats.org/officeDocument/2006/relationships/diagramColors" Target="../diagrams/colors29.xml"/><Relationship Id="rId10" Type="http://schemas.openxmlformats.org/officeDocument/2006/relationships/diagramColors" Target="../diagrams/colors30.xml"/><Relationship Id="rId4" Type="http://schemas.openxmlformats.org/officeDocument/2006/relationships/diagramQuickStyle" Target="../diagrams/quickStyle29.xml"/><Relationship Id="rId9" Type="http://schemas.openxmlformats.org/officeDocument/2006/relationships/diagramQuickStyle" Target="../diagrams/quickStyle30.xml"/><Relationship Id="rId1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2.xml"/><Relationship Id="rId13" Type="http://schemas.openxmlformats.org/officeDocument/2006/relationships/image" Target="../media/image7.png"/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12" Type="http://schemas.microsoft.com/office/2007/relationships/diagramDrawing" Target="../diagrams/drawing32.xml"/><Relationship Id="rId1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6" Type="http://schemas.openxmlformats.org/officeDocument/2006/relationships/hyperlink" Target="file:///C:\Users\admin\Documents\Matematika\&#352;ablony\Analytick&#225;%20geometrie\VY_32_INOVACE_MAT_3_TR_02.pptx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1.xml"/><Relationship Id="rId11" Type="http://schemas.openxmlformats.org/officeDocument/2006/relationships/diagramColors" Target="../diagrams/colors32.xml"/><Relationship Id="rId5" Type="http://schemas.openxmlformats.org/officeDocument/2006/relationships/diagramQuickStyle" Target="../diagrams/quickStyle31.xml"/><Relationship Id="rId15" Type="http://schemas.openxmlformats.org/officeDocument/2006/relationships/slide" Target="slide20.xml"/><Relationship Id="rId10" Type="http://schemas.openxmlformats.org/officeDocument/2006/relationships/diagramQuickStyle" Target="../diagrams/quickStyle32.xml"/><Relationship Id="rId4" Type="http://schemas.openxmlformats.org/officeDocument/2006/relationships/diagramLayout" Target="../diagrams/layout31.xml"/><Relationship Id="rId9" Type="http://schemas.openxmlformats.org/officeDocument/2006/relationships/diagramLayout" Target="../diagrams/layout32.xml"/><Relationship Id="rId1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13" Type="http://schemas.microsoft.com/office/2007/relationships/diagramDrawing" Target="../diagrams/drawing34.xml"/><Relationship Id="rId18" Type="http://schemas.openxmlformats.org/officeDocument/2006/relationships/image" Target="../media/image18.wmf"/><Relationship Id="rId3" Type="http://schemas.openxmlformats.org/officeDocument/2006/relationships/slideLayout" Target="../slideLayouts/slideLayout1.xml"/><Relationship Id="rId7" Type="http://schemas.openxmlformats.org/officeDocument/2006/relationships/diagramColors" Target="../diagrams/colors33.xml"/><Relationship Id="rId12" Type="http://schemas.openxmlformats.org/officeDocument/2006/relationships/diagramColors" Target="../diagrams/colors34.xml"/><Relationship Id="rId17" Type="http://schemas.openxmlformats.org/officeDocument/2006/relationships/oleObject" Target="../embeddings/oleObject3.bin"/><Relationship Id="rId2" Type="http://schemas.openxmlformats.org/officeDocument/2006/relationships/tags" Target="../tags/tag8.xml"/><Relationship Id="rId16" Type="http://schemas.openxmlformats.org/officeDocument/2006/relationships/oleObject" Target="../embeddings/oleObject2.bin"/><Relationship Id="rId20" Type="http://schemas.openxmlformats.org/officeDocument/2006/relationships/image" Target="../media/image4.png"/><Relationship Id="rId1" Type="http://schemas.openxmlformats.org/officeDocument/2006/relationships/vmlDrawing" Target="../drawings/vmlDrawing3.vml"/><Relationship Id="rId6" Type="http://schemas.openxmlformats.org/officeDocument/2006/relationships/diagramQuickStyle" Target="../diagrams/quickStyle33.xml"/><Relationship Id="rId11" Type="http://schemas.openxmlformats.org/officeDocument/2006/relationships/diagramQuickStyle" Target="../diagrams/quickStyle34.xml"/><Relationship Id="rId5" Type="http://schemas.openxmlformats.org/officeDocument/2006/relationships/diagramLayout" Target="../diagrams/layout33.xml"/><Relationship Id="rId15" Type="http://schemas.openxmlformats.org/officeDocument/2006/relationships/slide" Target="slide20.xml"/><Relationship Id="rId10" Type="http://schemas.openxmlformats.org/officeDocument/2006/relationships/diagramLayout" Target="../diagrams/layout34.xml"/><Relationship Id="rId19" Type="http://schemas.openxmlformats.org/officeDocument/2006/relationships/hyperlink" Target="file:///C:\Users\admin\Documents\Matematika\&#352;ablony\Analytick&#225;%20geometrie\VY_32_INOVACE_MAT_3_TR_02.pptx" TargetMode="External"/><Relationship Id="rId4" Type="http://schemas.openxmlformats.org/officeDocument/2006/relationships/diagramData" Target="../diagrams/data33.xml"/><Relationship Id="rId9" Type="http://schemas.openxmlformats.org/officeDocument/2006/relationships/diagramData" Target="../diagrams/data34.xml"/><Relationship Id="rId1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6.xml"/><Relationship Id="rId13" Type="http://schemas.openxmlformats.org/officeDocument/2006/relationships/image" Target="../media/image7.png"/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12" Type="http://schemas.microsoft.com/office/2007/relationships/diagramDrawing" Target="../diagrams/drawing3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2.pptx" TargetMode="External"/><Relationship Id="rId1" Type="http://schemas.openxmlformats.org/officeDocument/2006/relationships/vmlDrawing" Target="../drawings/vmlDrawing4.vml"/><Relationship Id="rId6" Type="http://schemas.openxmlformats.org/officeDocument/2006/relationships/diagramColors" Target="../diagrams/colors35.xml"/><Relationship Id="rId11" Type="http://schemas.openxmlformats.org/officeDocument/2006/relationships/diagramColors" Target="../diagrams/colors36.xml"/><Relationship Id="rId5" Type="http://schemas.openxmlformats.org/officeDocument/2006/relationships/diagramQuickStyle" Target="../diagrams/quickStyle35.xml"/><Relationship Id="rId15" Type="http://schemas.openxmlformats.org/officeDocument/2006/relationships/oleObject" Target="../embeddings/oleObject4.bin"/><Relationship Id="rId10" Type="http://schemas.openxmlformats.org/officeDocument/2006/relationships/diagramQuickStyle" Target="../diagrams/quickStyle36.xml"/><Relationship Id="rId4" Type="http://schemas.openxmlformats.org/officeDocument/2006/relationships/diagramLayout" Target="../diagrams/layout35.xml"/><Relationship Id="rId9" Type="http://schemas.openxmlformats.org/officeDocument/2006/relationships/diagramLayout" Target="../diagrams/layout36.xml"/><Relationship Id="rId14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8.xml"/><Relationship Id="rId13" Type="http://schemas.openxmlformats.org/officeDocument/2006/relationships/image" Target="../media/image18.wmf"/><Relationship Id="rId18" Type="http://schemas.openxmlformats.org/officeDocument/2006/relationships/image" Target="../media/image4.png"/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12" Type="http://schemas.microsoft.com/office/2007/relationships/diagramDrawing" Target="../diagrams/drawing38.xml"/><Relationship Id="rId17" Type="http://schemas.openxmlformats.org/officeDocument/2006/relationships/hyperlink" Target="file:///C:\Users\admin\Documents\Matematika\&#352;ablony\Analytick&#225;%20geometrie\VY_32_INOVACE_MAT_3_TR_02.pptx" TargetMode="Externa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1.png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37.xml"/><Relationship Id="rId11" Type="http://schemas.openxmlformats.org/officeDocument/2006/relationships/diagramColors" Target="../diagrams/colors38.xml"/><Relationship Id="rId5" Type="http://schemas.openxmlformats.org/officeDocument/2006/relationships/diagramQuickStyle" Target="../diagrams/quickStyle37.xml"/><Relationship Id="rId15" Type="http://schemas.openxmlformats.org/officeDocument/2006/relationships/hyperlink" Target="file:///C:\Users\admin\Documents\Matematika\&#352;ablony\Analytick&#225;%20geometrie\Pracovn&#237;%20list%20-%20vzd&#225;lenost%20dvou%20bod&#367;.doc" TargetMode="External"/><Relationship Id="rId10" Type="http://schemas.openxmlformats.org/officeDocument/2006/relationships/diagramQuickStyle" Target="../diagrams/quickStyle38.xml"/><Relationship Id="rId4" Type="http://schemas.openxmlformats.org/officeDocument/2006/relationships/diagramLayout" Target="../diagrams/layout37.xml"/><Relationship Id="rId9" Type="http://schemas.openxmlformats.org/officeDocument/2006/relationships/diagramLayout" Target="../diagrams/layout38.xml"/><Relationship Id="rId1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13" Type="http://schemas.microsoft.com/office/2007/relationships/diagramDrawing" Target="../diagrams/drawing40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9.xml"/><Relationship Id="rId12" Type="http://schemas.openxmlformats.org/officeDocument/2006/relationships/diagramColors" Target="../diagrams/colors40.xm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2.wmf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9.xml"/><Relationship Id="rId11" Type="http://schemas.openxmlformats.org/officeDocument/2006/relationships/diagramQuickStyle" Target="../diagrams/quickStyle40.xml"/><Relationship Id="rId5" Type="http://schemas.openxmlformats.org/officeDocument/2006/relationships/diagramLayout" Target="../diagrams/layout39.xml"/><Relationship Id="rId15" Type="http://schemas.openxmlformats.org/officeDocument/2006/relationships/hyperlink" Target="file:///C:\Users\admin\Documents\Matematika\&#352;ablony\Analytick&#225;%20geometrie\VY_32_INOVACE_MAT_3_TR_02.pptx" TargetMode="External"/><Relationship Id="rId10" Type="http://schemas.openxmlformats.org/officeDocument/2006/relationships/diagramLayout" Target="../diagrams/layout40.xml"/><Relationship Id="rId4" Type="http://schemas.openxmlformats.org/officeDocument/2006/relationships/diagramData" Target="../diagrams/data39.xml"/><Relationship Id="rId9" Type="http://schemas.openxmlformats.org/officeDocument/2006/relationships/diagramData" Target="../diagrams/data40.xml"/><Relationship Id="rId14" Type="http://schemas.openxmlformats.org/officeDocument/2006/relationships/hyperlink" Target="file:///C:\Users\admin\Documents\Matematika\&#352;ablony\Analytick&#225;%20geometrie\Analytick&#225;%20geometrie%20v%20rovin&#283;2.pptx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5" Type="http://schemas.openxmlformats.org/officeDocument/2006/relationships/image" Target="../media/image4.png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Relationship Id="rId1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13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12" Type="http://schemas.openxmlformats.org/officeDocument/2006/relationships/diagramColors" Target="../diagrams/colors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diagramQuickStyle" Target="../diagrams/quickStyle7.xml"/><Relationship Id="rId11" Type="http://schemas.openxmlformats.org/officeDocument/2006/relationships/diagramQuickStyle" Target="../diagrams/quickStyle8.xml"/><Relationship Id="rId5" Type="http://schemas.openxmlformats.org/officeDocument/2006/relationships/diagramLayout" Target="../diagrams/layout7.xml"/><Relationship Id="rId10" Type="http://schemas.openxmlformats.org/officeDocument/2006/relationships/diagramLayout" Target="../diagrams/layout8.xml"/><Relationship Id="rId4" Type="http://schemas.openxmlformats.org/officeDocument/2006/relationships/diagramData" Target="../diagrams/data7.xml"/><Relationship Id="rId9" Type="http://schemas.openxmlformats.org/officeDocument/2006/relationships/diagramData" Target="../diagrams/data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slide" Target="slide21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.png"/><Relationship Id="rId1" Type="http://schemas.openxmlformats.org/officeDocument/2006/relationships/tags" Target="../tags/tag6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image" Target="../media/image5.png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13" Type="http://schemas.openxmlformats.org/officeDocument/2006/relationships/image" Target="../media/image4.png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12" Type="http://schemas.openxmlformats.org/officeDocument/2006/relationships/slide" Target="slide2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Relationship Id="rId1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13" Type="http://schemas.openxmlformats.org/officeDocument/2006/relationships/image" Target="../media/image4.png"/><Relationship Id="rId18" Type="http://schemas.openxmlformats.org/officeDocument/2006/relationships/slide" Target="slide12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12" Type="http://schemas.openxmlformats.org/officeDocument/2006/relationships/slide" Target="slide21.xml"/><Relationship Id="rId17" Type="http://schemas.openxmlformats.org/officeDocument/2006/relationships/slide" Target="slide11.xml"/><Relationship Id="rId2" Type="http://schemas.openxmlformats.org/officeDocument/2006/relationships/diagramData" Target="../diagrams/data13.xml"/><Relationship Id="rId16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5" Type="http://schemas.openxmlformats.org/officeDocument/2006/relationships/image" Target="../media/image9.png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Relationship Id="rId1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13" Type="http://schemas.openxmlformats.org/officeDocument/2006/relationships/slide" Target="slide21.xml"/><Relationship Id="rId18" Type="http://schemas.openxmlformats.org/officeDocument/2006/relationships/slide" Target="slide12.xml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17" Type="http://schemas.openxmlformats.org/officeDocument/2006/relationships/slide" Target="slide11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png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5" Type="http://schemas.openxmlformats.org/officeDocument/2006/relationships/image" Target="../media/image8.png"/><Relationship Id="rId10" Type="http://schemas.openxmlformats.org/officeDocument/2006/relationships/diagramQuickStyle" Target="../diagrams/quickStyle16.xml"/><Relationship Id="rId19" Type="http://schemas.openxmlformats.org/officeDocument/2006/relationships/image" Target="../media/image10.png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5925" y="5638800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285750" y="266700"/>
          <a:ext cx="8724900" cy="5762625"/>
        </p:xfrm>
        <a:graphic>
          <a:graphicData uri="http://schemas.openxmlformats.org/presentationml/2006/ole">
            <p:oleObj spid="_x0000_s14337" name="Dokument" r:id="rId5" imgW="6238662" imgH="4122717" progId="Word.Document.12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1 - Řešení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63688" y="476672"/>
            <a:ext cx="7210425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900000" y="2348880"/>
            <a:ext cx="288032" cy="288032"/>
          </a:xfrm>
          <a:prstGeom prst="rect">
            <a:avLst/>
          </a:prstGeom>
          <a:noFill/>
        </p:spPr>
      </p:pic>
      <p:pic>
        <p:nvPicPr>
          <p:cNvPr id="17" name="Picture 5" descr="C:\Users\admin\AppData\Local\Microsoft\Windows\Temporary Internet Files\Content.IE5\KKP3N0AU\MC900434859[1].png">
            <a:hlinkClick r:id="rId17" action="ppaction://hlinksldjump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99592" y="2952000"/>
            <a:ext cx="288032" cy="288032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751134" y="482332"/>
            <a:ext cx="7181850" cy="572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1 - Řešení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63688" y="476672"/>
            <a:ext cx="7210425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99592" y="2952000"/>
            <a:ext cx="288032" cy="288032"/>
          </a:xfrm>
          <a:prstGeom prst="rect">
            <a:avLst/>
          </a:prstGeom>
          <a:noFill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742928" y="443793"/>
            <a:ext cx="7105650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1 - Řešení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63688" y="476672"/>
            <a:ext cx="7210425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699864" y="467605"/>
            <a:ext cx="7191375" cy="581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Vzdálenost dvou bodů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vzdálenost dvou bodů A[1;2] a B[5;4]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125280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Řešení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pres?slideindex=3&amp;slidetitle=Střed úsečky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1044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00000" y="6497960"/>
            <a:ext cx="360040" cy="360040"/>
          </a:xfrm>
          <a:prstGeom prst="rect">
            <a:avLst/>
          </a:prstGeom>
          <a:noFill/>
        </p:spPr>
      </p:pic>
      <p:grpSp>
        <p:nvGrpSpPr>
          <p:cNvPr id="3" name="Skupina 27"/>
          <p:cNvGrpSpPr/>
          <p:nvPr/>
        </p:nvGrpSpPr>
        <p:grpSpPr>
          <a:xfrm>
            <a:off x="72000" y="1614269"/>
            <a:ext cx="5800725" cy="3657600"/>
            <a:chOff x="72000" y="1614269"/>
            <a:chExt cx="5800725" cy="36576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72000" y="1614269"/>
              <a:ext cx="5800725" cy="3657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Oblouk 11"/>
            <p:cNvSpPr/>
            <p:nvPr/>
          </p:nvSpPr>
          <p:spPr>
            <a:xfrm flipH="1">
              <a:off x="3384000" y="3348000"/>
              <a:ext cx="450167" cy="506437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Levá složená závorka 13"/>
            <p:cNvSpPr/>
            <p:nvPr/>
          </p:nvSpPr>
          <p:spPr>
            <a:xfrm flipH="1">
              <a:off x="4009292" y="2592000"/>
              <a:ext cx="281355" cy="970671"/>
            </a:xfrm>
            <a:prstGeom prst="leftBrace">
              <a:avLst>
                <a:gd name="adj1" fmla="val 8333"/>
                <a:gd name="adj2" fmla="val 4354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4318781" y="2883877"/>
              <a:ext cx="6578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dirty="0" smtClean="0">
                  <a:solidFill>
                    <a:schemeClr val="accent1">
                      <a:lumMod val="75000"/>
                    </a:schemeClr>
                  </a:solidFill>
                </a:rPr>
                <a:t>By-</a:t>
              </a:r>
              <a:r>
                <a:rPr lang="cs-CZ" sz="1600" dirty="0" err="1" smtClean="0">
                  <a:solidFill>
                    <a:schemeClr val="accent1">
                      <a:lumMod val="75000"/>
                    </a:schemeClr>
                  </a:solidFill>
                </a:rPr>
                <a:t>Ay</a:t>
              </a:r>
              <a:endParaRPr lang="cs-CZ" sz="16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" name="TextovéPole 16"/>
            <p:cNvSpPr txBox="1"/>
            <p:nvPr/>
          </p:nvSpPr>
          <p:spPr>
            <a:xfrm>
              <a:off x="2206282" y="4077286"/>
              <a:ext cx="6528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dirty="0" err="1" smtClean="0">
                  <a:solidFill>
                    <a:schemeClr val="accent1">
                      <a:lumMod val="75000"/>
                    </a:schemeClr>
                  </a:solidFill>
                </a:rPr>
                <a:t>Bx</a:t>
              </a:r>
              <a:r>
                <a:rPr lang="cs-CZ" sz="1600" dirty="0" smtClean="0">
                  <a:solidFill>
                    <a:schemeClr val="accent1">
                      <a:lumMod val="75000"/>
                    </a:schemeClr>
                  </a:solidFill>
                </a:rPr>
                <a:t>-</a:t>
              </a:r>
              <a:r>
                <a:rPr lang="cs-CZ" sz="1600" dirty="0" err="1" smtClean="0">
                  <a:solidFill>
                    <a:schemeClr val="accent1">
                      <a:lumMod val="75000"/>
                    </a:schemeClr>
                  </a:solidFill>
                </a:rPr>
                <a:t>Ax</a:t>
              </a:r>
              <a:endParaRPr lang="cs-CZ" sz="16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0" name="Levá složená závorka 19"/>
            <p:cNvSpPr/>
            <p:nvPr/>
          </p:nvSpPr>
          <p:spPr>
            <a:xfrm rot="5400000" flipH="1" flipV="1">
              <a:off x="2557406" y="2909096"/>
              <a:ext cx="174645" cy="2222697"/>
            </a:xfrm>
            <a:prstGeom prst="leftBrace">
              <a:avLst>
                <a:gd name="adj1" fmla="val 8333"/>
                <a:gd name="adj2" fmla="val 4354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vzdálenost dvou bodů A[1;2] a B[5;4]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125280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Příklad 2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pSp>
        <p:nvGrpSpPr>
          <p:cNvPr id="28" name="Skupina 27"/>
          <p:cNvGrpSpPr/>
          <p:nvPr/>
        </p:nvGrpSpPr>
        <p:grpSpPr>
          <a:xfrm>
            <a:off x="72000" y="1614269"/>
            <a:ext cx="5800725" cy="3657600"/>
            <a:chOff x="72000" y="1614269"/>
            <a:chExt cx="5800725" cy="36576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72000" y="1614269"/>
              <a:ext cx="5800725" cy="3657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Oblouk 11"/>
            <p:cNvSpPr/>
            <p:nvPr/>
          </p:nvSpPr>
          <p:spPr>
            <a:xfrm flipH="1">
              <a:off x="3384000" y="3348000"/>
              <a:ext cx="450167" cy="506437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Levá složená závorka 13"/>
            <p:cNvSpPr/>
            <p:nvPr/>
          </p:nvSpPr>
          <p:spPr>
            <a:xfrm flipH="1">
              <a:off x="4009292" y="2592000"/>
              <a:ext cx="281355" cy="970671"/>
            </a:xfrm>
            <a:prstGeom prst="leftBrace">
              <a:avLst>
                <a:gd name="adj1" fmla="val 8333"/>
                <a:gd name="adj2" fmla="val 4354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4318781" y="2883877"/>
              <a:ext cx="6578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dirty="0" smtClean="0">
                  <a:solidFill>
                    <a:schemeClr val="accent1">
                      <a:lumMod val="75000"/>
                    </a:schemeClr>
                  </a:solidFill>
                </a:rPr>
                <a:t>By-</a:t>
              </a:r>
              <a:r>
                <a:rPr lang="cs-CZ" sz="1600" dirty="0" err="1" smtClean="0">
                  <a:solidFill>
                    <a:schemeClr val="accent1">
                      <a:lumMod val="75000"/>
                    </a:schemeClr>
                  </a:solidFill>
                </a:rPr>
                <a:t>Ay</a:t>
              </a:r>
              <a:endParaRPr lang="cs-CZ" sz="16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" name="TextovéPole 16"/>
            <p:cNvSpPr txBox="1"/>
            <p:nvPr/>
          </p:nvSpPr>
          <p:spPr>
            <a:xfrm>
              <a:off x="2206282" y="4077286"/>
              <a:ext cx="6528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dirty="0" err="1" smtClean="0">
                  <a:solidFill>
                    <a:schemeClr val="accent1">
                      <a:lumMod val="75000"/>
                    </a:schemeClr>
                  </a:solidFill>
                </a:rPr>
                <a:t>Bx</a:t>
              </a:r>
              <a:r>
                <a:rPr lang="cs-CZ" sz="1600" dirty="0" smtClean="0">
                  <a:solidFill>
                    <a:schemeClr val="accent1">
                      <a:lumMod val="75000"/>
                    </a:schemeClr>
                  </a:solidFill>
                </a:rPr>
                <a:t>-</a:t>
              </a:r>
              <a:r>
                <a:rPr lang="cs-CZ" sz="1600" dirty="0" err="1" smtClean="0">
                  <a:solidFill>
                    <a:schemeClr val="accent1">
                      <a:lumMod val="75000"/>
                    </a:schemeClr>
                  </a:solidFill>
                </a:rPr>
                <a:t>Ax</a:t>
              </a:r>
              <a:endParaRPr lang="cs-CZ" sz="16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0" name="Levá složená závorka 19"/>
            <p:cNvSpPr/>
            <p:nvPr/>
          </p:nvSpPr>
          <p:spPr>
            <a:xfrm rot="5400000" flipH="1" flipV="1">
              <a:off x="2557406" y="2909096"/>
              <a:ext cx="174645" cy="2222697"/>
            </a:xfrm>
            <a:prstGeom prst="leftBrace">
              <a:avLst>
                <a:gd name="adj1" fmla="val 8333"/>
                <a:gd name="adj2" fmla="val 4354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1" name="TextovéPole 20"/>
          <p:cNvSpPr txBox="1"/>
          <p:nvPr/>
        </p:nvSpPr>
        <p:spPr>
          <a:xfrm>
            <a:off x="5892018" y="1532743"/>
            <a:ext cx="2932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Z obrázku vidíme, že vzdálenost |AB| se rovná délce přepony v pravoúhlém trojúhelníku:</a:t>
            </a:r>
          </a:p>
        </p:txBody>
      </p:sp>
      <p:graphicFrame>
        <p:nvGraphicFramePr>
          <p:cNvPr id="25" name="Objekt 24"/>
          <p:cNvGraphicFramePr>
            <a:graphicFrameLocks noChangeAspect="1"/>
          </p:cNvGraphicFramePr>
          <p:nvPr/>
        </p:nvGraphicFramePr>
        <p:xfrm>
          <a:off x="5936566" y="2808546"/>
          <a:ext cx="3207434" cy="3310900"/>
        </p:xfrm>
        <a:graphic>
          <a:graphicData uri="http://schemas.openxmlformats.org/presentationml/2006/ole">
            <p:oleObj spid="_x0000_s1031" name="Rovnice" r:id="rId14" imgW="1968480" imgH="2031840" progId="Equation.3">
              <p:embed/>
            </p:oleObj>
          </a:graphicData>
        </a:graphic>
      </p:graphicFrame>
      <p:pic>
        <p:nvPicPr>
          <p:cNvPr id="29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70339" y="6425952"/>
            <a:ext cx="432048" cy="432048"/>
          </a:xfrm>
          <a:prstGeom prst="rect">
            <a:avLst/>
          </a:prstGeom>
          <a:noFill/>
        </p:spPr>
      </p:pic>
      <p:pic>
        <p:nvPicPr>
          <p:cNvPr id="24" name="Picture 6" descr="C:\Users\admin\AppData\Local\Microsoft\Windows\Temporary Internet Files\Content.IE5\9XXS0L7U\MC900441734[1].png">
            <a:hlinkClick r:id="rId16" action="ppaction://hlinkpres?slideindex=3&amp;slidetitle=Střed úsečky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vzdálenost dvou bodů: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 a 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 a 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E[-2;- 5] a F [-4;5]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358804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Řešení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44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100000" y="6497960"/>
            <a:ext cx="360040" cy="360040"/>
          </a:xfrm>
          <a:prstGeom prst="rect">
            <a:avLst/>
          </a:prstGeom>
          <a:noFill/>
        </p:spPr>
      </p:pic>
      <p:pic>
        <p:nvPicPr>
          <p:cNvPr id="11" name="Picture 6" descr="C:\Users\admin\AppData\Local\Microsoft\Windows\Temporary Internet Files\Content.IE5\9XXS0L7U\MC900441734[1].png">
            <a:hlinkClick r:id="rId13" action="ppaction://hlinkpres?slideindex=3&amp;slidetitle=Střed úsečky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2 - řešení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vzdálenost dvou bodů: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 a 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 a 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E[-2;- 5] a F [-4;5]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358804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44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08000" y="1836000"/>
            <a:ext cx="268599" cy="268599"/>
          </a:xfrm>
          <a:prstGeom prst="rect">
            <a:avLst/>
          </a:prstGeom>
          <a:noFill/>
        </p:spPr>
      </p:pic>
      <p:pic>
        <p:nvPicPr>
          <p:cNvPr id="11" name="Picture 20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08000" y="2412000"/>
            <a:ext cx="268599" cy="268599"/>
          </a:xfrm>
          <a:prstGeom prst="rect">
            <a:avLst/>
          </a:prstGeom>
          <a:noFill/>
        </p:spPr>
      </p:pic>
      <p:pic>
        <p:nvPicPr>
          <p:cNvPr id="12" name="Picture 20" descr="C:\Users\admin\AppData\Local\Microsoft\Windows\Temporary Internet Files\Content.IE5\KKP3N0AU\MC900434859[1].pn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08000" y="2988000"/>
            <a:ext cx="268599" cy="268599"/>
          </a:xfrm>
          <a:prstGeom prst="rect">
            <a:avLst/>
          </a:prstGeom>
          <a:noFill/>
        </p:spPr>
      </p:pic>
      <p:pic>
        <p:nvPicPr>
          <p:cNvPr id="14" name="Picture 6" descr="C:\Users\admin\AppData\Local\Microsoft\Windows\Temporary Internet Files\Content.IE5\9XXS0L7U\MC900441734[1].png">
            <a:hlinkClick r:id="rId16" action="ppaction://hlinkpres?slideindex=3&amp;slidetitle=Střed úsečky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vzdálenost dvou bodů: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 a 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 a 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E[-2;- 5] a F [-4;5]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53057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1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837661" y="4690966"/>
            <a:ext cx="268599" cy="268599"/>
          </a:xfrm>
          <a:prstGeom prst="rect">
            <a:avLst/>
          </a:prstGeom>
          <a:noFill/>
        </p:spPr>
      </p:pic>
      <p:pic>
        <p:nvPicPr>
          <p:cNvPr id="12" name="Picture 20" descr="C:\Users\admin\AppData\Local\Microsoft\Windows\Temporary Internet Files\Content.IE5\KKP3N0AU\MC900434859[1].pn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865797" y="5295101"/>
            <a:ext cx="268599" cy="268599"/>
          </a:xfrm>
          <a:prstGeom prst="rect">
            <a:avLst/>
          </a:prstGeom>
          <a:noFill/>
        </p:spPr>
      </p:pic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p:oleObj spid="_x0000_s27650" name="Rovnice" r:id="rId16" imgW="914400" imgH="215640" progId="Equation.3">
              <p:embed/>
            </p:oleObj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/>
        </p:nvGraphicFramePr>
        <p:xfrm>
          <a:off x="4277065" y="1619170"/>
          <a:ext cx="3502367" cy="2575934"/>
        </p:xfrm>
        <a:graphic>
          <a:graphicData uri="http://schemas.openxmlformats.org/presentationml/2006/ole">
            <p:oleObj spid="_x0000_s27651" name="Rovnice" r:id="rId17" imgW="1968480" imgH="1447560" progId="Equation.3">
              <p:embed/>
            </p:oleObj>
          </a:graphicData>
        </a:graphic>
      </p:graphicFrame>
      <p:pic>
        <p:nvPicPr>
          <p:cNvPr id="27653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444559" y="2318825"/>
            <a:ext cx="833213" cy="577836"/>
          </a:xfrm>
          <a:prstGeom prst="rect">
            <a:avLst/>
          </a:prstGeom>
          <a:noFill/>
        </p:spPr>
      </p:pic>
      <p:pic>
        <p:nvPicPr>
          <p:cNvPr id="16" name="Picture 6" descr="C:\Users\admin\AppData\Local\Microsoft\Windows\Temporary Internet Files\Content.IE5\9XXS0L7U\MC900441734[1].png">
            <a:hlinkClick r:id="rId19" action="ppaction://hlinkpres?slideindex=3&amp;slidetitle=Střed úsečky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vzdálenost dvou bodů: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 a 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E[-2;- 5] a F [-4;5]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530577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1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823594" y="4719102"/>
            <a:ext cx="268599" cy="268599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444559" y="2318825"/>
            <a:ext cx="833213" cy="577836"/>
          </a:xfrm>
          <a:prstGeom prst="rect">
            <a:avLst/>
          </a:prstGeom>
          <a:noFill/>
        </p:spPr>
      </p:pic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4243388" y="1608138"/>
          <a:ext cx="3568700" cy="2598737"/>
        </p:xfrm>
        <a:graphic>
          <a:graphicData uri="http://schemas.openxmlformats.org/presentationml/2006/ole">
            <p:oleObj spid="_x0000_s28674" name="Rovnice" r:id="rId15" imgW="2006280" imgH="1460160" progId="Equation.3">
              <p:embed/>
            </p:oleObj>
          </a:graphicData>
        </a:graphic>
      </p:graphicFrame>
      <p:pic>
        <p:nvPicPr>
          <p:cNvPr id="15" name="Picture 6" descr="C:\Users\admin\AppData\Local\Microsoft\Windows\Temporary Internet Files\Content.IE5\9XXS0L7U\MC900441734[1].png">
            <a:hlinkClick r:id="rId16" action="ppaction://hlinkpres?slideindex=3&amp;slidetitle=Střed úsečky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Analytická geometrie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 rovině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Kartézská soustava souřadnic, bod, vzdálenost dvou </a:t>
            </a:r>
            <a:r>
              <a:rPr lang="cs-CZ" sz="2400" dirty="0" smtClean="0"/>
              <a:t>bodů </a:t>
            </a:r>
            <a:endParaRPr lang="cs-CZ" sz="2400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0" name="Přímá spojovací čára 9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vzdálenost dvou bodů: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E[-2;- 5] a F [-4;5]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530577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444559" y="2318825"/>
            <a:ext cx="833213" cy="577836"/>
          </a:xfrm>
          <a:prstGeom prst="rect">
            <a:avLst/>
          </a:prstGeom>
          <a:noFill/>
        </p:spPr>
      </p:pic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4210050" y="1608138"/>
          <a:ext cx="3636963" cy="2598737"/>
        </p:xfrm>
        <a:graphic>
          <a:graphicData uri="http://schemas.openxmlformats.org/presentationml/2006/ole">
            <p:oleObj spid="_x0000_s29698" name="Rovnice" r:id="rId14" imgW="2044440" imgH="1460160" progId="Equation.3">
              <p:embed/>
            </p:oleObj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0" y="5067300"/>
            <a:ext cx="1314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Procvičte si!</a:t>
            </a:r>
            <a:endParaRPr lang="cs-CZ" dirty="0"/>
          </a:p>
        </p:txBody>
      </p:sp>
      <p:pic>
        <p:nvPicPr>
          <p:cNvPr id="29701" name="Picture 5" descr="C:\Users\admin\AppData\Local\Microsoft\Windows\Temporary Internet Files\Content.IE5\KKP3N0AU\MC900441732[1].png">
            <a:hlinkClick r:id="rId15" action="ppaction://hlinkfile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238250" y="4972050"/>
            <a:ext cx="476250" cy="476250"/>
          </a:xfrm>
          <a:prstGeom prst="rect">
            <a:avLst/>
          </a:prstGeom>
          <a:noFill/>
        </p:spPr>
      </p:pic>
      <p:pic>
        <p:nvPicPr>
          <p:cNvPr id="16" name="Picture 6" descr="C:\Users\admin\AppData\Local\Microsoft\Windows\Temporary Internet Files\Content.IE5\9XXS0L7U\MC900441734[1].png">
            <a:hlinkClick r:id="rId17" action="ppaction://hlinkpres?slideindex=3&amp;slidetitle=Střed úsečky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-304800" y="128781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Další hodina</a:t>
            </a:r>
            <a:endParaRPr lang="cs-CZ" dirty="0">
              <a:solidFill>
                <a:schemeClr val="accent1">
                  <a:lumMod val="50000"/>
                </a:schemeClr>
              </a:solidFill>
              <a:hlinkClick r:id="rId14" action="ppaction://hlinkpres?slideindex=1&amp;slidetitle=Analytická geometrie v rovině"/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72" name="Picture 12" descr="C:\Users\admin\AppData\Local\Microsoft\Windows\Temporary Internet Files\Content.IE5\N5I9LVEK\MC900441932[1].wmf">
            <a:hlinkClick r:id="rId15" action="ppaction://hlinkpres?slideindex=2&amp;slidetitle=Analytická geometrie v rovině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flipH="1">
            <a:off x="5441813" y="1343025"/>
            <a:ext cx="1270274" cy="11144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Kartézská soustava souřadnic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639" y="2723978"/>
            <a:ext cx="6469681" cy="37257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TextovéPole 17"/>
          <p:cNvSpPr txBox="1"/>
          <p:nvPr/>
        </p:nvSpPr>
        <p:spPr>
          <a:xfrm>
            <a:off x="0" y="620689"/>
            <a:ext cx="9144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Dvojice číselných os </a:t>
            </a:r>
            <a:r>
              <a:rPr lang="cs-CZ" i="1" dirty="0" smtClean="0"/>
              <a:t>x, y </a:t>
            </a:r>
            <a:r>
              <a:rPr lang="cs-CZ" dirty="0" smtClean="0"/>
              <a:t>v rovině, pro které platí:</a:t>
            </a:r>
          </a:p>
          <a:p>
            <a:pPr marL="342900" indent="-342900">
              <a:buAutoNum type="alphaLcParenR"/>
            </a:pPr>
            <a:r>
              <a:rPr lang="cs-CZ" dirty="0" smtClean="0"/>
              <a:t>obě osy jsou navzájem kolmé,</a:t>
            </a:r>
          </a:p>
          <a:p>
            <a:pPr marL="342900" indent="-342900">
              <a:buAutoNum type="alphaLcParenR"/>
            </a:pPr>
            <a:r>
              <a:rPr lang="cs-CZ" dirty="0" smtClean="0"/>
              <a:t>jejich průsečíku O přiřadíme na ose x i y souřadnici 0 a zapíšeme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O=[0;0] </a:t>
            </a:r>
            <a:r>
              <a:rPr lang="cs-CZ" dirty="0" smtClean="0"/>
              <a:t>nebo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O[0;0]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Tato dvojice os se nazývá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kartézská soustava souřadnic v rovině </a:t>
            </a:r>
            <a:r>
              <a:rPr lang="cs-CZ" dirty="0" smtClean="0"/>
              <a:t>a označujeme ji </a:t>
            </a:r>
            <a:r>
              <a:rPr lang="cs-CZ" dirty="0" err="1" smtClean="0"/>
              <a:t>O</a:t>
            </a:r>
            <a:r>
              <a:rPr lang="cs-CZ" i="1" dirty="0" err="1" smtClean="0"/>
              <a:t>xy</a:t>
            </a:r>
            <a:r>
              <a:rPr lang="cs-CZ" i="1" dirty="0" smtClean="0"/>
              <a:t>.</a:t>
            </a:r>
            <a:r>
              <a:rPr lang="cs-CZ" dirty="0" smtClean="0"/>
              <a:t>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Počátkem kartézské soustavy souřadnic </a:t>
            </a:r>
            <a:r>
              <a:rPr lang="cs-CZ" dirty="0" smtClean="0"/>
              <a:t>je bod O a přímky </a:t>
            </a:r>
            <a:r>
              <a:rPr lang="cs-CZ" i="1" dirty="0" smtClean="0"/>
              <a:t>x,y </a:t>
            </a:r>
            <a:r>
              <a:rPr lang="cs-CZ" dirty="0" smtClean="0"/>
              <a:t>se nazývají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souřadnicové osy.</a:t>
            </a:r>
          </a:p>
          <a:p>
            <a:pPr marL="342900" indent="-342900"/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63691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Zobrazení bodu v kartézské soustavě souřadnic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Souřadnice libovolného bodu A roviny zobrazíme v kartézské soustavě souřadnic následujícím způsobem.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Každému bodu A můžeme přiřadit jedinou uspořádanou dvojici souřadnic </a:t>
            </a:r>
            <a:r>
              <a:rPr lang="en-US" dirty="0" smtClean="0"/>
              <a:t>[</a:t>
            </a:r>
            <a:r>
              <a:rPr lang="cs-CZ" dirty="0" smtClean="0"/>
              <a:t>x; y</a:t>
            </a:r>
            <a:r>
              <a:rPr lang="en-US" dirty="0" smtClean="0"/>
              <a:t>]</a:t>
            </a:r>
            <a:r>
              <a:rPr lang="cs-CZ" dirty="0" smtClean="0"/>
              <a:t>.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sym typeface="Symbol" pitchFamily="18" charset="2"/>
              </a:rPr>
              <a:t>A =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sym typeface="Symbol" pitchFamily="18" charset="2"/>
              </a:rPr>
              <a:t>[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sym typeface="Symbol" pitchFamily="18" charset="2"/>
              </a:rPr>
              <a:t>x; y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sym typeface="Symbol" pitchFamily="18" charset="2"/>
              </a:rPr>
              <a:t>]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sym typeface="Symbol" pitchFamily="18" charset="2"/>
              </a:rPr>
              <a:t> </a:t>
            </a:r>
            <a:r>
              <a:rPr lang="cs-CZ" dirty="0" smtClean="0">
                <a:sym typeface="Symbol" pitchFamily="18" charset="2"/>
              </a:rPr>
              <a:t>nebo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sym typeface="Symbol" pitchFamily="18" charset="2"/>
              </a:rPr>
              <a:t>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sym typeface="Symbol" pitchFamily="18" charset="2"/>
              </a:rPr>
              <a:t>[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sym typeface="Symbol" pitchFamily="18" charset="2"/>
              </a:rPr>
              <a:t>x; y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sym typeface="Symbol" pitchFamily="18" charset="2"/>
              </a:rPr>
              <a:t>]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63691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Příklad 1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1034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051720" y="2780928"/>
            <a:ext cx="5040560" cy="3528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Zakreslete následující body do kartézské soustavy souřadnic: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22108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1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Řešení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1044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00000" y="6497960"/>
            <a:ext cx="360040" cy="360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1 - Řešení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763688" y="476672"/>
            <a:ext cx="7210425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00000" y="1268760"/>
            <a:ext cx="288032" cy="288032"/>
          </a:xfrm>
          <a:prstGeom prst="rect">
            <a:avLst/>
          </a:prstGeom>
          <a:noFill/>
        </p:spPr>
      </p:pic>
      <p:pic>
        <p:nvPicPr>
          <p:cNvPr id="15" name="Picture 5" descr="C:\Users\admin\AppData\Local\Microsoft\Windows\Temporary Internet Files\Content.IE5\KKP3N0AU\MC900434859[1].png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00000" y="1844824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5" descr="C:\Users\admin\AppData\Local\Microsoft\Windows\Temporary Internet Files\Content.IE5\KKP3N0AU\MC900434859[1].png">
            <a:hlinkClick r:id="rId17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00000" y="2348880"/>
            <a:ext cx="288032" cy="288032"/>
          </a:xfrm>
          <a:prstGeom prst="rect">
            <a:avLst/>
          </a:prstGeom>
          <a:noFill/>
        </p:spPr>
      </p:pic>
      <p:pic>
        <p:nvPicPr>
          <p:cNvPr id="17" name="Picture 5" descr="C:\Users\admin\AppData\Local\Microsoft\Windows\Temporary Internet Files\Content.IE5\KKP3N0AU\MC900434859[1].png">
            <a:hlinkClick r:id="rId18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99592" y="2952000"/>
            <a:ext cx="288032" cy="28803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1 - Řešení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C[2;0]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63688" y="476672"/>
            <a:ext cx="7210425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900000" y="1844824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5" descr="C:\Users\admin\AppData\Local\Microsoft\Windows\Temporary Internet Files\Content.IE5\KKP3N0AU\MC900434859[1].png">
            <a:hlinkClick r:id="rId17" action="ppaction://hlinksldjump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900000" y="2348880"/>
            <a:ext cx="288032" cy="288032"/>
          </a:xfrm>
          <a:prstGeom prst="rect">
            <a:avLst/>
          </a:prstGeom>
          <a:noFill/>
        </p:spPr>
      </p:pic>
      <p:pic>
        <p:nvPicPr>
          <p:cNvPr id="17" name="Picture 5" descr="C:\Users\admin\AppData\Local\Microsoft\Windows\Temporary Internet Files\Content.IE5\KKP3N0AU\MC900434859[1].png">
            <a:hlinkClick r:id="rId18" action="ppaction://hlinksldjump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99592" y="2952000"/>
            <a:ext cx="288032" cy="288032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789234" y="482069"/>
            <a:ext cx="714375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4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1834</TotalTime>
  <Words>784</Words>
  <Application>Microsoft Office PowerPoint</Application>
  <PresentationFormat>Předvádění na obrazovce (4:3)</PresentationFormat>
  <Paragraphs>125</Paragraphs>
  <Slides>21</Slides>
  <Notes>2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Motiv sady Office</vt:lpstr>
      <vt:lpstr>Dokument aplikace Microsoft Office Word</vt:lpstr>
      <vt:lpstr>Rovnice</vt:lpstr>
      <vt:lpstr>Snímek 1</vt:lpstr>
      <vt:lpstr>Analytická geometrie v rovině</vt:lpstr>
      <vt:lpstr>Kartézská soustava souřadnic</vt:lpstr>
      <vt:lpstr>Snímek 4</vt:lpstr>
      <vt:lpstr>Zobrazení bodu v kartézské soustavě souřadnic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Vzdálenost dvou bodů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Další hodina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Michaela Reifová</dc:creator>
  <cp:lastModifiedBy>lamic</cp:lastModifiedBy>
  <cp:revision>173</cp:revision>
  <dcterms:created xsi:type="dcterms:W3CDTF">2012-10-29T08:51:58Z</dcterms:created>
  <dcterms:modified xsi:type="dcterms:W3CDTF">2013-01-24T10:08:28Z</dcterms:modified>
</cp:coreProperties>
</file>