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38A303-D717-43D8-BA9B-9FA223A37D0C}" type="datetimeFigureOut">
              <a:rPr lang="cs-CZ" smtClean="0"/>
              <a:pPr/>
              <a:t>2.1.2012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FF9CCD-E0F9-4BAA-B3FD-6F814CEAE9B5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FF9CCD-E0F9-4BAA-B3FD-6F814CEAE9B5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FF9CCD-E0F9-4BAA-B3FD-6F814CEAE9B5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FF9CCD-E0F9-4BAA-B3FD-6F814CEAE9B5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FF9CCD-E0F9-4BAA-B3FD-6F814CEAE9B5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FF9CCD-E0F9-4BAA-B3FD-6F814CEAE9B5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FF9CCD-E0F9-4BAA-B3FD-6F814CEAE9B5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81D1DFA-669D-4918-91A6-CCB8F05FEBC8}" type="datetimeFigureOut">
              <a:rPr lang="cs-CZ" smtClean="0"/>
              <a:pPr/>
              <a:t>2.1.2012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3A1BB75-6E8B-48D0-9548-F0213E639A4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1D1DFA-669D-4918-91A6-CCB8F05FEBC8}" type="datetimeFigureOut">
              <a:rPr lang="cs-CZ" smtClean="0"/>
              <a:pPr/>
              <a:t>2.1.2012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A1BB75-6E8B-48D0-9548-F0213E639A4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1D1DFA-669D-4918-91A6-CCB8F05FEBC8}" type="datetimeFigureOut">
              <a:rPr lang="cs-CZ" smtClean="0"/>
              <a:pPr/>
              <a:t>2.1.2012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A1BB75-6E8B-48D0-9548-F0213E639A4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1D1DFA-669D-4918-91A6-CCB8F05FEBC8}" type="datetimeFigureOut">
              <a:rPr lang="cs-CZ" smtClean="0"/>
              <a:pPr/>
              <a:t>2.1.2012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A1BB75-6E8B-48D0-9548-F0213E639A4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1D1DFA-669D-4918-91A6-CCB8F05FEBC8}" type="datetimeFigureOut">
              <a:rPr lang="cs-CZ" smtClean="0"/>
              <a:pPr/>
              <a:t>2.1.2012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A1BB75-6E8B-48D0-9548-F0213E639A4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1D1DFA-669D-4918-91A6-CCB8F05FEBC8}" type="datetimeFigureOut">
              <a:rPr lang="cs-CZ" smtClean="0"/>
              <a:pPr/>
              <a:t>2.1.2012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A1BB75-6E8B-48D0-9548-F0213E639A4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1D1DFA-669D-4918-91A6-CCB8F05FEBC8}" type="datetimeFigureOut">
              <a:rPr lang="cs-CZ" smtClean="0"/>
              <a:pPr/>
              <a:t>2.1.2012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A1BB75-6E8B-48D0-9548-F0213E639A4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1D1DFA-669D-4918-91A6-CCB8F05FEBC8}" type="datetimeFigureOut">
              <a:rPr lang="cs-CZ" smtClean="0"/>
              <a:pPr/>
              <a:t>2.1.2012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A1BB75-6E8B-48D0-9548-F0213E639A4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1D1DFA-669D-4918-91A6-CCB8F05FEBC8}" type="datetimeFigureOut">
              <a:rPr lang="cs-CZ" smtClean="0"/>
              <a:pPr/>
              <a:t>2.1.2012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A1BB75-6E8B-48D0-9548-F0213E639A4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81D1DFA-669D-4918-91A6-CCB8F05FEBC8}" type="datetimeFigureOut">
              <a:rPr lang="cs-CZ" smtClean="0"/>
              <a:pPr/>
              <a:t>2.1.2012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A1BB75-6E8B-48D0-9548-F0213E639A4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81D1DFA-669D-4918-91A6-CCB8F05FEBC8}" type="datetimeFigureOut">
              <a:rPr lang="cs-CZ" smtClean="0"/>
              <a:pPr/>
              <a:t>2.1.2012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3A1BB75-6E8B-48D0-9548-F0213E639A4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81D1DFA-669D-4918-91A6-CCB8F05FEBC8}" type="datetimeFigureOut">
              <a:rPr lang="cs-CZ" smtClean="0"/>
              <a:pPr/>
              <a:t>2.1.2012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3A1BB75-6E8B-48D0-9548-F0213E639A4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51520" y="476673"/>
            <a:ext cx="8206680" cy="3105690"/>
          </a:xfrm>
        </p:spPr>
        <p:txBody>
          <a:bodyPr>
            <a:normAutofit/>
          </a:bodyPr>
          <a:lstStyle/>
          <a:p>
            <a:pPr algn="l"/>
            <a:r>
              <a:rPr lang="cs-CZ" sz="3200" dirty="0" smtClean="0"/>
              <a:t>-Rozsah hrazené zdravotní péče</a:t>
            </a:r>
            <a:br>
              <a:rPr lang="cs-CZ" sz="3200" dirty="0" smtClean="0"/>
            </a:br>
            <a:r>
              <a:rPr lang="cs-CZ" sz="3200" dirty="0" smtClean="0"/>
              <a:t>-Mechanizmus stanovení parametrů úhrad</a:t>
            </a:r>
            <a:br>
              <a:rPr lang="cs-CZ" sz="3200" dirty="0" smtClean="0"/>
            </a:br>
            <a:r>
              <a:rPr lang="cs-CZ" sz="3200" dirty="0" smtClean="0"/>
              <a:t>-Zdravotnictví v ČR – Úhrady zdravotní péče</a:t>
            </a:r>
            <a:br>
              <a:rPr lang="cs-CZ" sz="3200" dirty="0" smtClean="0"/>
            </a:br>
            <a:endParaRPr lang="cs-CZ" sz="32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David </a:t>
            </a:r>
            <a:r>
              <a:rPr lang="cs-CZ" dirty="0" err="1" smtClean="0"/>
              <a:t>Zlatovský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242587"/>
          </a:xfrm>
        </p:spPr>
        <p:txBody>
          <a:bodyPr/>
          <a:lstStyle/>
          <a:p>
            <a:r>
              <a:rPr lang="cs-CZ" dirty="0" smtClean="0"/>
              <a:t>Rok 1997 – výrazná změna systému:</a:t>
            </a:r>
          </a:p>
          <a:p>
            <a:pPr lvl="1"/>
            <a:r>
              <a:rPr lang="cs-CZ" b="1" dirty="0" smtClean="0"/>
              <a:t>Praktičtí lékaři</a:t>
            </a:r>
            <a:r>
              <a:rPr lang="cs-CZ" dirty="0" smtClean="0"/>
              <a:t>-Kapitační platba </a:t>
            </a:r>
            <a:r>
              <a:rPr lang="cs-CZ" dirty="0" smtClean="0"/>
              <a:t>kombinovaná s výkonovou </a:t>
            </a:r>
            <a:r>
              <a:rPr lang="cs-CZ" dirty="0" smtClean="0"/>
              <a:t>úhradou</a:t>
            </a:r>
          </a:p>
          <a:p>
            <a:pPr lvl="1"/>
            <a:r>
              <a:rPr lang="cs-CZ" b="1" dirty="0" smtClean="0"/>
              <a:t>Stomatologové</a:t>
            </a:r>
            <a:r>
              <a:rPr lang="cs-CZ" dirty="0" smtClean="0"/>
              <a:t>-</a:t>
            </a:r>
            <a:r>
              <a:rPr lang="cs-CZ" sz="2400" dirty="0" smtClean="0"/>
              <a:t>ceník výkonů </a:t>
            </a:r>
            <a:r>
              <a:rPr lang="cs-CZ" sz="2400" dirty="0" smtClean="0"/>
              <a:t>a materiálů</a:t>
            </a:r>
          </a:p>
          <a:p>
            <a:pPr lvl="1"/>
            <a:r>
              <a:rPr lang="cs-CZ" b="1" dirty="0" smtClean="0"/>
              <a:t>hospitalizační </a:t>
            </a:r>
            <a:r>
              <a:rPr lang="cs-CZ" b="1" dirty="0" smtClean="0"/>
              <a:t>péče</a:t>
            </a:r>
            <a:r>
              <a:rPr lang="cs-CZ" dirty="0" smtClean="0"/>
              <a:t>-</a:t>
            </a:r>
            <a:r>
              <a:rPr lang="cs-CZ" dirty="0" smtClean="0"/>
              <a:t>paušální úhrada na základě referenčních úhrad</a:t>
            </a:r>
            <a:endParaRPr lang="cs-CZ" dirty="0" smtClean="0"/>
          </a:p>
          <a:p>
            <a:r>
              <a:rPr lang="cs-CZ" dirty="0" smtClean="0"/>
              <a:t>snížení objemu nadbytečné </a:t>
            </a:r>
            <a:r>
              <a:rPr lang="cs-CZ" dirty="0" smtClean="0"/>
              <a:t>péče</a:t>
            </a:r>
            <a:endParaRPr lang="cs-CZ" dirty="0" smtClean="0"/>
          </a:p>
          <a:p>
            <a:r>
              <a:rPr lang="cs-CZ" dirty="0" smtClean="0"/>
              <a:t>snížení </a:t>
            </a:r>
            <a:r>
              <a:rPr lang="cs-CZ" dirty="0" smtClean="0"/>
              <a:t>úhrad</a:t>
            </a:r>
          </a:p>
          <a:p>
            <a:r>
              <a:rPr lang="cs-CZ" dirty="0" smtClean="0"/>
              <a:t>Od roku 2001 – snaha o </a:t>
            </a:r>
            <a:r>
              <a:rPr lang="cs-CZ" dirty="0" smtClean="0"/>
              <a:t>zavedení systému úhrad akutní péče </a:t>
            </a:r>
            <a:r>
              <a:rPr lang="cs-CZ" dirty="0" smtClean="0"/>
              <a:t>za diagnostickou </a:t>
            </a:r>
            <a:r>
              <a:rPr lang="cs-CZ" dirty="0" smtClean="0"/>
              <a:t>skupinu – DRG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výkonově dle Seznamu výkonů s bodovými </a:t>
            </a:r>
            <a:r>
              <a:rPr lang="cs-CZ" b="1" dirty="0" smtClean="0"/>
              <a:t>hodnotami</a:t>
            </a:r>
          </a:p>
          <a:p>
            <a:pPr lvl="1"/>
            <a:r>
              <a:rPr lang="cs-CZ" dirty="0" smtClean="0"/>
              <a:t>vyhláška č. 134/1998 Sb</a:t>
            </a:r>
            <a:r>
              <a:rPr lang="cs-CZ" dirty="0" smtClean="0"/>
              <a:t>.</a:t>
            </a:r>
          </a:p>
          <a:p>
            <a:pPr lvl="1"/>
            <a:r>
              <a:rPr lang="cs-CZ" dirty="0" smtClean="0"/>
              <a:t>hodnota </a:t>
            </a:r>
            <a:r>
              <a:rPr lang="cs-CZ" dirty="0" smtClean="0"/>
              <a:t>bodu dle platné úhradové </a:t>
            </a:r>
            <a:r>
              <a:rPr lang="cs-CZ" dirty="0" smtClean="0"/>
              <a:t>vyhlášky</a:t>
            </a:r>
          </a:p>
          <a:p>
            <a:pPr lvl="1"/>
            <a:r>
              <a:rPr lang="cs-CZ" sz="2400" dirty="0" smtClean="0"/>
              <a:t>s omezením </a:t>
            </a:r>
            <a:r>
              <a:rPr lang="cs-CZ" sz="2400" dirty="0" smtClean="0"/>
              <a:t>maximální úhrady </a:t>
            </a:r>
            <a:r>
              <a:rPr lang="cs-CZ" sz="2400" dirty="0" smtClean="0"/>
              <a:t>regulací předepsaných </a:t>
            </a:r>
            <a:r>
              <a:rPr lang="cs-CZ" sz="2400" dirty="0" smtClean="0"/>
              <a:t>léků</a:t>
            </a:r>
          </a:p>
          <a:p>
            <a:pPr lvl="1"/>
            <a:r>
              <a:rPr lang="cs-CZ" sz="2400" dirty="0" smtClean="0"/>
              <a:t>výkonově na základě ceníku zveřejněného v úhradové </a:t>
            </a:r>
            <a:r>
              <a:rPr lang="cs-CZ" sz="2400" dirty="0" smtClean="0"/>
              <a:t>vyhlášce (stomatologové)</a:t>
            </a:r>
          </a:p>
          <a:p>
            <a:pPr lvl="1"/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Úhrady zdravotní péče dnes: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314595"/>
          </a:xfrm>
        </p:spPr>
        <p:txBody>
          <a:bodyPr/>
          <a:lstStyle/>
          <a:p>
            <a:r>
              <a:rPr lang="cs-CZ" b="1" dirty="0" smtClean="0"/>
              <a:t>kombinovanou kapitačně výkonovou </a:t>
            </a:r>
            <a:r>
              <a:rPr lang="cs-CZ" b="1" dirty="0" smtClean="0"/>
              <a:t>platbou</a:t>
            </a:r>
          </a:p>
          <a:p>
            <a:pPr lvl="1"/>
            <a:r>
              <a:rPr lang="cs-CZ" sz="2400" dirty="0" smtClean="0"/>
              <a:t>s převažující úhradou </a:t>
            </a:r>
            <a:r>
              <a:rPr lang="cs-CZ" sz="2400" dirty="0" smtClean="0"/>
              <a:t>za registrované pojištěnce</a:t>
            </a:r>
          </a:p>
          <a:p>
            <a:pPr lvl="1"/>
            <a:r>
              <a:rPr lang="cs-CZ" dirty="0" smtClean="0"/>
              <a:t>stanovena sazba za jednoho registrovaného </a:t>
            </a:r>
            <a:r>
              <a:rPr lang="cs-CZ" dirty="0" smtClean="0"/>
              <a:t>pojištěnce</a:t>
            </a:r>
          </a:p>
          <a:p>
            <a:pPr lvl="1"/>
            <a:r>
              <a:rPr lang="cs-CZ" dirty="0" smtClean="0"/>
              <a:t>Zohledněny:</a:t>
            </a:r>
          </a:p>
          <a:p>
            <a:pPr lvl="2"/>
            <a:r>
              <a:rPr lang="cs-CZ" dirty="0" smtClean="0"/>
              <a:t>Věkové skupiny</a:t>
            </a:r>
          </a:p>
          <a:p>
            <a:pPr lvl="2"/>
            <a:r>
              <a:rPr lang="cs-CZ" sz="2200" dirty="0" smtClean="0"/>
              <a:t>vybrané provedené </a:t>
            </a:r>
            <a:r>
              <a:rPr lang="cs-CZ" sz="2200" dirty="0" smtClean="0"/>
              <a:t>výkony </a:t>
            </a:r>
            <a:r>
              <a:rPr lang="cs-CZ" sz="2200" dirty="0" smtClean="0"/>
              <a:t>hrazené </a:t>
            </a:r>
            <a:r>
              <a:rPr lang="cs-CZ" sz="2200" dirty="0" err="1" smtClean="0"/>
              <a:t>výkonovýmzpůsobem</a:t>
            </a:r>
            <a:endParaRPr lang="cs-CZ" sz="2200" dirty="0" smtClean="0"/>
          </a:p>
          <a:p>
            <a:r>
              <a:rPr lang="cs-CZ" b="1" dirty="0" smtClean="0"/>
              <a:t>paušálem za ošetřovací </a:t>
            </a:r>
            <a:r>
              <a:rPr lang="cs-CZ" b="1" dirty="0" smtClean="0"/>
              <a:t>den</a:t>
            </a:r>
          </a:p>
          <a:p>
            <a:pPr lvl="1"/>
            <a:r>
              <a:rPr lang="cs-CZ" dirty="0" smtClean="0"/>
              <a:t>hradí se zejména následná lůžková péče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Zdravotní pojišťovny hradí:</a:t>
            </a:r>
          </a:p>
          <a:p>
            <a:pPr lvl="1"/>
            <a:r>
              <a:rPr lang="cs-CZ" dirty="0" smtClean="0"/>
              <a:t>léčebnou ústavní péči a ambulantní péči</a:t>
            </a:r>
          </a:p>
          <a:p>
            <a:pPr lvl="1"/>
            <a:r>
              <a:rPr lang="cs-CZ" dirty="0" smtClean="0"/>
              <a:t>pohotovostní a záchrannou službu</a:t>
            </a:r>
          </a:p>
          <a:p>
            <a:pPr lvl="1"/>
            <a:r>
              <a:rPr lang="cs-CZ" dirty="0" smtClean="0"/>
              <a:t>preventivní péči</a:t>
            </a:r>
          </a:p>
          <a:p>
            <a:pPr lvl="1"/>
            <a:r>
              <a:rPr lang="cs-CZ" dirty="0" smtClean="0"/>
              <a:t>odběry tkání nebo orgánů určených k transplantaci a nezbytné nakládání s nimi</a:t>
            </a:r>
          </a:p>
          <a:p>
            <a:pPr lvl="1"/>
            <a:r>
              <a:rPr lang="cs-CZ" dirty="0" smtClean="0"/>
              <a:t>poskytování léčivých přípravků, zdravotnických prostředků a stomatologických výrobků</a:t>
            </a:r>
          </a:p>
          <a:p>
            <a:pPr lvl="1"/>
            <a:r>
              <a:rPr lang="cs-CZ" dirty="0" smtClean="0"/>
              <a:t>potraviny pro zvláštní lékařské účely</a:t>
            </a:r>
          </a:p>
          <a:p>
            <a:pPr lvl="1"/>
            <a:r>
              <a:rPr lang="cs-CZ" dirty="0" smtClean="0"/>
              <a:t>lázeňskou péči a péči v odborných dětských léčebnách a ozdravovnách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Rozsah hrazené zdravotní péče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386603"/>
          </a:xfrm>
        </p:spPr>
        <p:txBody>
          <a:bodyPr/>
          <a:lstStyle/>
          <a:p>
            <a:pPr lvl="1"/>
            <a:r>
              <a:rPr lang="cs-CZ" dirty="0" smtClean="0"/>
              <a:t>závodní preventivní péči</a:t>
            </a:r>
          </a:p>
          <a:p>
            <a:pPr lvl="1"/>
            <a:r>
              <a:rPr lang="cs-CZ" dirty="0" smtClean="0"/>
              <a:t>dopravu nemocných a náhradu cestovních nákladů</a:t>
            </a:r>
          </a:p>
          <a:p>
            <a:pPr lvl="1"/>
            <a:r>
              <a:rPr lang="cs-CZ" dirty="0" smtClean="0"/>
              <a:t>posudkovou činnost</a:t>
            </a:r>
          </a:p>
          <a:p>
            <a:pPr lvl="1"/>
            <a:r>
              <a:rPr lang="cs-CZ" dirty="0" smtClean="0"/>
              <a:t>prohlídku zemřelého pojištěnce a pitvu, včetně dopravy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Výběr pojistného</a:t>
            </a:r>
          </a:p>
          <a:p>
            <a:pPr lvl="1"/>
            <a:r>
              <a:rPr lang="cs-CZ" sz="2400" dirty="0" smtClean="0"/>
              <a:t>13,5 % z vyměřovacího základu za rozhodné období </a:t>
            </a:r>
          </a:p>
          <a:p>
            <a:pPr lvl="1"/>
            <a:r>
              <a:rPr lang="cs-CZ" sz="2400" dirty="0" smtClean="0"/>
              <a:t>Zaměstnanci a zaměstnavatelé (dohromady)</a:t>
            </a:r>
          </a:p>
          <a:p>
            <a:pPr lvl="1"/>
            <a:r>
              <a:rPr lang="cs-CZ" sz="2400" dirty="0" smtClean="0"/>
              <a:t>OSVČ, OBZP i stát</a:t>
            </a:r>
          </a:p>
          <a:p>
            <a:pPr lvl="1"/>
            <a:endParaRPr lang="cs-CZ" sz="2400" dirty="0" smtClean="0"/>
          </a:p>
          <a:p>
            <a:r>
              <a:rPr lang="cs-CZ" b="1" dirty="0" smtClean="0"/>
              <a:t>Platba státu</a:t>
            </a:r>
          </a:p>
          <a:p>
            <a:pPr lvl="1"/>
            <a:r>
              <a:rPr lang="cs-CZ" dirty="0" smtClean="0"/>
              <a:t>hradí stát za:</a:t>
            </a:r>
          </a:p>
          <a:p>
            <a:pPr lvl="2"/>
            <a:r>
              <a:rPr lang="cs-CZ" dirty="0" smtClean="0"/>
              <a:t>důchodce, děti,</a:t>
            </a:r>
          </a:p>
          <a:p>
            <a:pPr lvl="2"/>
            <a:r>
              <a:rPr lang="cs-CZ" dirty="0" smtClean="0"/>
              <a:t>studenty, nezaměstnané, matky na mateřské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Zdroje veřejného zdravotního pojištění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098571"/>
          </a:xfrm>
        </p:spPr>
        <p:txBody>
          <a:bodyPr/>
          <a:lstStyle/>
          <a:p>
            <a:r>
              <a:rPr lang="cs-CZ" b="1" dirty="0" smtClean="0"/>
              <a:t>Regulační poplatky</a:t>
            </a:r>
          </a:p>
          <a:p>
            <a:pPr lvl="1"/>
            <a:r>
              <a:rPr lang="pl-PL" dirty="0" smtClean="0"/>
              <a:t>poplatky za pobyt v nemocnici</a:t>
            </a:r>
          </a:p>
          <a:p>
            <a:pPr lvl="1"/>
            <a:r>
              <a:rPr lang="cs-CZ" dirty="0" smtClean="0"/>
              <a:t>léky na recept</a:t>
            </a:r>
          </a:p>
          <a:p>
            <a:pPr lvl="1"/>
            <a:r>
              <a:rPr lang="cs-CZ" sz="2400" dirty="0" smtClean="0"/>
              <a:t>klinické vyšetření a </a:t>
            </a:r>
            <a:r>
              <a:rPr lang="cs-CZ" sz="2400" dirty="0" err="1" smtClean="0"/>
              <a:t>navštěvu</a:t>
            </a:r>
            <a:r>
              <a:rPr lang="cs-CZ" sz="2400" dirty="0" smtClean="0"/>
              <a:t> LSPP</a:t>
            </a:r>
          </a:p>
          <a:p>
            <a:pPr lvl="1"/>
            <a:endParaRPr lang="cs-CZ" sz="2400" dirty="0" smtClean="0"/>
          </a:p>
          <a:p>
            <a:r>
              <a:rPr lang="cs-CZ" sz="2800" b="1" dirty="0" smtClean="0"/>
              <a:t>Ostatní zdroje</a:t>
            </a:r>
          </a:p>
          <a:p>
            <a:pPr lvl="1"/>
            <a:r>
              <a:rPr lang="cs-CZ" sz="2400" dirty="0" smtClean="0"/>
              <a:t>Pokuty</a:t>
            </a:r>
          </a:p>
          <a:p>
            <a:pPr lvl="1"/>
            <a:r>
              <a:rPr lang="cs-CZ" sz="2400" dirty="0" smtClean="0"/>
              <a:t>Penále</a:t>
            </a:r>
          </a:p>
          <a:p>
            <a:pPr lvl="1"/>
            <a:r>
              <a:rPr lang="cs-CZ" sz="2400" dirty="0" smtClean="0"/>
              <a:t>příslušenství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Úhradové období – 1 rok</a:t>
            </a:r>
          </a:p>
          <a:p>
            <a:r>
              <a:rPr lang="cs-CZ" dirty="0" smtClean="0"/>
              <a:t>Pro toto období stanoven způsob úhrady v tzv. „dohodovacím řízení“ (svolává MZČR)</a:t>
            </a:r>
          </a:p>
          <a:p>
            <a:pPr lvl="1"/>
            <a:r>
              <a:rPr lang="cs-CZ" dirty="0" smtClean="0"/>
              <a:t>z</a:t>
            </a:r>
            <a:r>
              <a:rPr lang="cs-CZ" dirty="0" smtClean="0"/>
              <a:t>ástupci VZP</a:t>
            </a:r>
          </a:p>
          <a:p>
            <a:pPr lvl="1"/>
            <a:r>
              <a:rPr lang="cs-CZ" dirty="0" smtClean="0"/>
              <a:t>z</a:t>
            </a:r>
            <a:r>
              <a:rPr lang="cs-CZ" dirty="0" smtClean="0"/>
              <a:t>ástupci ostatních pojišťoven</a:t>
            </a:r>
          </a:p>
          <a:p>
            <a:pPr lvl="1"/>
            <a:r>
              <a:rPr lang="cs-CZ" dirty="0" smtClean="0"/>
              <a:t>z</a:t>
            </a:r>
            <a:r>
              <a:rPr lang="cs-CZ" dirty="0" smtClean="0"/>
              <a:t>ástupci příslušných </a:t>
            </a:r>
            <a:r>
              <a:rPr lang="cs-CZ" dirty="0" smtClean="0"/>
              <a:t>profesních sdružení </a:t>
            </a:r>
            <a:r>
              <a:rPr lang="cs-CZ" dirty="0" smtClean="0"/>
              <a:t>poskytovatelů</a:t>
            </a:r>
            <a:endParaRPr lang="cs-CZ" dirty="0"/>
          </a:p>
          <a:p>
            <a:r>
              <a:rPr lang="cs-CZ" dirty="0" smtClean="0"/>
              <a:t>Dohoda poté vydána MZ jako vyhláška</a:t>
            </a:r>
          </a:p>
          <a:p>
            <a:pPr lvl="1"/>
            <a:r>
              <a:rPr lang="cs-CZ" dirty="0" smtClean="0"/>
              <a:t>Pozn.: Pokud nedojde v </a:t>
            </a:r>
            <a:r>
              <a:rPr lang="cs-CZ" dirty="0" err="1" smtClean="0"/>
              <a:t>doh</a:t>
            </a:r>
            <a:r>
              <a:rPr lang="cs-CZ" dirty="0" smtClean="0"/>
              <a:t>. řízení k výsledku do 90 dnů před koncem kal. roku nebo shledá-li MZ, že výsledek není v souladu se zákonem, stanový způsob úhrady MZČR samo vyhláškou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Mechanizmus stanovení parametrů úhrad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242587"/>
          </a:xfrm>
        </p:spPr>
        <p:txBody>
          <a:bodyPr/>
          <a:lstStyle/>
          <a:p>
            <a:r>
              <a:rPr lang="cs-CZ" dirty="0" smtClean="0"/>
              <a:t>Seznam zdravotních úkonů s bodovým ohodnocením</a:t>
            </a:r>
          </a:p>
          <a:p>
            <a:pPr lvl="1"/>
            <a:r>
              <a:rPr lang="cs-CZ" dirty="0" smtClean="0"/>
              <a:t>Aktualizuje a vydává MZČR</a:t>
            </a:r>
          </a:p>
          <a:p>
            <a:pPr lvl="1"/>
            <a:r>
              <a:rPr lang="cs-CZ" dirty="0" smtClean="0"/>
              <a:t>Nemusí korespondovat s ročním vydáváním úhradové vyhlášky</a:t>
            </a:r>
          </a:p>
          <a:p>
            <a:r>
              <a:rPr lang="cs-CZ" dirty="0" smtClean="0"/>
              <a:t>Pro realizaci úhrad dle </a:t>
            </a:r>
            <a:r>
              <a:rPr lang="cs-CZ" dirty="0" smtClean="0"/>
              <a:t>DRG:</a:t>
            </a:r>
          </a:p>
          <a:p>
            <a:pPr lvl="1"/>
            <a:r>
              <a:rPr lang="cs-CZ" dirty="0" smtClean="0"/>
              <a:t>Definován definiční manuál</a:t>
            </a:r>
          </a:p>
          <a:p>
            <a:pPr lvl="1"/>
            <a:r>
              <a:rPr lang="cs-CZ" dirty="0" smtClean="0"/>
              <a:t>program </a:t>
            </a:r>
            <a:r>
              <a:rPr lang="cs-CZ" dirty="0" smtClean="0"/>
              <a:t>pro automatizované kódování podle této klasifikace (tzv. </a:t>
            </a:r>
            <a:r>
              <a:rPr lang="cs-CZ" b="1" dirty="0" err="1" smtClean="0"/>
              <a:t>Grouper</a:t>
            </a:r>
            <a:r>
              <a:rPr lang="cs-CZ" dirty="0" smtClean="0"/>
              <a:t>)</a:t>
            </a:r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Od roku 1992 – výkonovým způsobem</a:t>
            </a:r>
          </a:p>
          <a:p>
            <a:pPr lvl="1"/>
            <a:r>
              <a:rPr lang="cs-CZ" dirty="0" smtClean="0"/>
              <a:t>zdravotní výkony oceněny bodovými hodnotami</a:t>
            </a:r>
          </a:p>
          <a:p>
            <a:r>
              <a:rPr lang="cs-CZ" dirty="0" smtClean="0"/>
              <a:t>úhrada výkonů </a:t>
            </a:r>
            <a:r>
              <a:rPr lang="cs-CZ" dirty="0" smtClean="0"/>
              <a:t>- </a:t>
            </a:r>
            <a:r>
              <a:rPr lang="cs-CZ" dirty="0" smtClean="0"/>
              <a:t>realizována na základě </a:t>
            </a:r>
            <a:r>
              <a:rPr lang="cs-CZ" dirty="0" smtClean="0"/>
              <a:t>stanovené hodnoty bodu</a:t>
            </a:r>
          </a:p>
          <a:p>
            <a:r>
              <a:rPr lang="cs-CZ" dirty="0" smtClean="0"/>
              <a:t>Hodnota bodu určena </a:t>
            </a:r>
            <a:r>
              <a:rPr lang="cs-CZ" dirty="0" smtClean="0"/>
              <a:t>zdravotními pojišťovnami pro každé úhradové </a:t>
            </a:r>
            <a:r>
              <a:rPr lang="cs-CZ" dirty="0" smtClean="0"/>
              <a:t>období</a:t>
            </a:r>
          </a:p>
          <a:p>
            <a:r>
              <a:rPr lang="cs-CZ" dirty="0" smtClean="0"/>
              <a:t>zvlášť </a:t>
            </a:r>
            <a:r>
              <a:rPr lang="cs-CZ" dirty="0" smtClean="0"/>
              <a:t>hrazeny léky </a:t>
            </a:r>
            <a:r>
              <a:rPr lang="cs-CZ" dirty="0" smtClean="0"/>
              <a:t>a zdravotnické </a:t>
            </a:r>
            <a:r>
              <a:rPr lang="cs-CZ" dirty="0" smtClean="0"/>
              <a:t>prostředky</a:t>
            </a:r>
          </a:p>
          <a:p>
            <a:r>
              <a:rPr lang="cs-CZ" dirty="0" smtClean="0"/>
              <a:t>Tento způsob určen pro všechny typy </a:t>
            </a:r>
            <a:r>
              <a:rPr lang="cs-CZ" dirty="0" smtClean="0"/>
              <a:t>zdravotní </a:t>
            </a:r>
            <a:r>
              <a:rPr lang="cs-CZ" dirty="0" smtClean="0"/>
              <a:t>péče:</a:t>
            </a:r>
          </a:p>
          <a:p>
            <a:pPr lvl="2"/>
            <a:r>
              <a:rPr lang="cs-CZ" dirty="0" smtClean="0"/>
              <a:t>a</a:t>
            </a:r>
            <a:r>
              <a:rPr lang="cs-CZ" dirty="0" smtClean="0"/>
              <a:t>mbulantní</a:t>
            </a:r>
          </a:p>
          <a:p>
            <a:pPr lvl="2"/>
            <a:r>
              <a:rPr lang="cs-CZ" dirty="0" smtClean="0"/>
              <a:t>Hospitalizační</a:t>
            </a:r>
          </a:p>
          <a:p>
            <a:pPr lvl="2"/>
            <a:r>
              <a:rPr lang="cs-CZ" dirty="0" smtClean="0"/>
              <a:t>doprava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Zdravotnictví ČR – Úhrady zdravotní péče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242587"/>
          </a:xfrm>
        </p:spPr>
        <p:txBody>
          <a:bodyPr/>
          <a:lstStyle/>
          <a:p>
            <a:r>
              <a:rPr lang="cs-CZ" dirty="0" smtClean="0"/>
              <a:t>Nedostatky:</a:t>
            </a:r>
          </a:p>
          <a:p>
            <a:pPr lvl="1"/>
            <a:r>
              <a:rPr lang="cs-CZ" dirty="0" smtClean="0"/>
              <a:t>růst počtu vykázaných </a:t>
            </a:r>
            <a:r>
              <a:rPr lang="cs-CZ" dirty="0" smtClean="0"/>
              <a:t>výkonů</a:t>
            </a:r>
          </a:p>
          <a:p>
            <a:pPr lvl="1"/>
            <a:r>
              <a:rPr lang="cs-CZ" sz="2400" dirty="0" smtClean="0"/>
              <a:t>zvyšující </a:t>
            </a:r>
            <a:r>
              <a:rPr lang="cs-CZ" sz="2400" dirty="0" smtClean="0"/>
              <a:t>se náklady </a:t>
            </a:r>
            <a:r>
              <a:rPr lang="cs-CZ" sz="2400" dirty="0" smtClean="0"/>
              <a:t>zdravotních </a:t>
            </a:r>
            <a:r>
              <a:rPr lang="cs-CZ" sz="2400" dirty="0" smtClean="0"/>
              <a:t>pojišťoven</a:t>
            </a:r>
          </a:p>
          <a:p>
            <a:pPr lvl="1"/>
            <a:r>
              <a:rPr lang="cs-CZ" dirty="0" smtClean="0"/>
              <a:t>Reakce pojišťoven: snižováním </a:t>
            </a:r>
            <a:r>
              <a:rPr lang="cs-CZ" dirty="0" smtClean="0"/>
              <a:t>hodnoty </a:t>
            </a:r>
            <a:r>
              <a:rPr lang="cs-CZ" dirty="0" smtClean="0"/>
              <a:t>bodu </a:t>
            </a:r>
            <a:br>
              <a:rPr lang="cs-CZ" dirty="0" smtClean="0"/>
            </a:br>
            <a:r>
              <a:rPr lang="cs-CZ" dirty="0" smtClean="0"/>
              <a:t>(0,50 Kč – původně 1 Kč)</a:t>
            </a:r>
          </a:p>
          <a:p>
            <a:pPr lvl="1"/>
            <a:r>
              <a:rPr lang="cs-CZ" dirty="0" smtClean="0"/>
              <a:t>Docházelo k:</a:t>
            </a:r>
          </a:p>
          <a:p>
            <a:pPr lvl="2"/>
            <a:r>
              <a:rPr lang="cs-CZ" dirty="0" smtClean="0"/>
              <a:t> poskytování </a:t>
            </a:r>
            <a:r>
              <a:rPr lang="cs-CZ" dirty="0" smtClean="0"/>
              <a:t>nadbytečné </a:t>
            </a:r>
            <a:r>
              <a:rPr lang="cs-CZ" dirty="0" smtClean="0"/>
              <a:t>péče</a:t>
            </a:r>
          </a:p>
          <a:p>
            <a:pPr lvl="2"/>
            <a:r>
              <a:rPr lang="cs-CZ" dirty="0" smtClean="0"/>
              <a:t>vykazování neprovedené </a:t>
            </a:r>
            <a:r>
              <a:rPr lang="cs-CZ" dirty="0" smtClean="0"/>
              <a:t>péče</a:t>
            </a:r>
          </a:p>
          <a:p>
            <a:pPr lvl="2"/>
            <a:r>
              <a:rPr lang="cs-CZ" dirty="0" smtClean="0"/>
              <a:t>zhoršování ekonomické stability zdravotních pojišťoven</a:t>
            </a:r>
            <a:endParaRPr lang="cs-CZ" dirty="0" smtClean="0"/>
          </a:p>
          <a:p>
            <a:pPr lvl="2">
              <a:buNone/>
            </a:pPr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62</TotalTime>
  <Words>462</Words>
  <Application>Microsoft Office PowerPoint</Application>
  <PresentationFormat>Předvádění na obrazovce (4:3)</PresentationFormat>
  <Paragraphs>94</Paragraphs>
  <Slides>12</Slides>
  <Notes>6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Shluk</vt:lpstr>
      <vt:lpstr>-Rozsah hrazené zdravotní péče -Mechanizmus stanovení parametrů úhrad -Zdravotnictví v ČR – Úhrady zdravotní péče </vt:lpstr>
      <vt:lpstr>Rozsah hrazené zdravotní péče</vt:lpstr>
      <vt:lpstr>Snímek 3</vt:lpstr>
      <vt:lpstr>Zdroje veřejného zdravotního pojištění</vt:lpstr>
      <vt:lpstr>Snímek 5</vt:lpstr>
      <vt:lpstr>Mechanizmus stanovení parametrů úhrad</vt:lpstr>
      <vt:lpstr>Snímek 7</vt:lpstr>
      <vt:lpstr>Zdravotnictví ČR – Úhrady zdravotní péče</vt:lpstr>
      <vt:lpstr>Snímek 9</vt:lpstr>
      <vt:lpstr>Snímek 10</vt:lpstr>
      <vt:lpstr>Úhrady zdravotní péče dnes:</vt:lpstr>
      <vt:lpstr>Snímek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-Rozsah hrazené zdravotní péče -Mechanizmus stanovení parametrů úhrad -Zdravotnictví v ČR – Úhrady zdravotní péče </dc:title>
  <dc:creator>David</dc:creator>
  <cp:lastModifiedBy>uzivatel</cp:lastModifiedBy>
  <cp:revision>10</cp:revision>
  <dcterms:created xsi:type="dcterms:W3CDTF">2011-11-29T18:39:46Z</dcterms:created>
  <dcterms:modified xsi:type="dcterms:W3CDTF">2012-01-02T13:03:18Z</dcterms:modified>
</cp:coreProperties>
</file>