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6" r:id="rId3"/>
    <p:sldId id="260" r:id="rId4"/>
    <p:sldId id="318" r:id="rId5"/>
    <p:sldId id="298" r:id="rId6"/>
    <p:sldId id="319" r:id="rId7"/>
    <p:sldId id="300" r:id="rId8"/>
    <p:sldId id="320" r:id="rId9"/>
    <p:sldId id="321" r:id="rId10"/>
    <p:sldId id="322" r:id="rId11"/>
    <p:sldId id="324" r:id="rId12"/>
    <p:sldId id="323" r:id="rId13"/>
    <p:sldId id="325" r:id="rId14"/>
    <p:sldId id="28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 snapToGrid="0">
      <p:cViewPr>
        <p:scale>
          <a:sx n="70" d="100"/>
          <a:sy n="70" d="100"/>
        </p:scale>
        <p:origin x="-195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001567-FDDA-4141-BAFC-FCFF1FDF5E90}" type="presOf" srcId="{7DB70298-C570-4D9C-BB4A-9F44B9E719B3}" destId="{B7835B6C-8A71-4E19-8D22-F9AED554923A}" srcOrd="0" destOrd="0" presId="urn:microsoft.com/office/officeart/2005/8/layout/vList2"/>
    <dgm:cxn modelId="{7CA2F67C-4DC6-416F-AA1F-2386E57403B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E1ED64C2-946D-4EBC-AEC4-9529E84A19A9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802C0DF-2164-448D-BE7E-3C5A040307FC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BCE91E-DEDF-4A40-8CCF-8EA1006C87A8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2EAC9B9-8D79-449C-85A9-616787F7C24B}" type="presOf" srcId="{7DB70298-C570-4D9C-BB4A-9F44B9E719B3}" destId="{B7835B6C-8A71-4E19-8D22-F9AED554923A}" srcOrd="0" destOrd="0" presId="urn:microsoft.com/office/officeart/2005/8/layout/vList2"/>
    <dgm:cxn modelId="{EA3263E8-7A90-4B2A-8667-483386DAE0A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91535B37-4BCB-4EAB-BAEA-E441796B1317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C1B681-7919-4E99-8797-3B0235009D3F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5FEC04E-DDB9-4FD7-AD0C-67BD7C2BF5D9}" type="presOf" srcId="{7DB70298-C570-4D9C-BB4A-9F44B9E719B3}" destId="{B7835B6C-8A71-4E19-8D22-F9AED554923A}" srcOrd="0" destOrd="0" presId="urn:microsoft.com/office/officeart/2005/8/layout/vList2"/>
    <dgm:cxn modelId="{C642EFF0-0372-4D31-A50C-57105F76579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B8D78DA-EBB5-4FA0-9567-ED2C78A1B3C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BA70B5-86E0-426D-B572-D5DFF2693A1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1C7716A-5A68-44CA-BBA6-FCABB0761FD4}" type="presOf" srcId="{7DB70298-C570-4D9C-BB4A-9F44B9E719B3}" destId="{B7835B6C-8A71-4E19-8D22-F9AED554923A}" srcOrd="0" destOrd="0" presId="urn:microsoft.com/office/officeart/2005/8/layout/vList2"/>
    <dgm:cxn modelId="{0977B0FA-E12A-482E-A129-CFDA3F4FEA57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2CD6112-C59A-42B6-BC11-AF40032BE8BC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EE5E1AB-C6A1-4AFA-81F1-C885B512501F}" type="presOf" srcId="{7DB70298-C570-4D9C-BB4A-9F44B9E719B3}" destId="{B7835B6C-8A71-4E19-8D22-F9AED554923A}" srcOrd="0" destOrd="0" presId="urn:microsoft.com/office/officeart/2005/8/layout/vList2"/>
    <dgm:cxn modelId="{F06B288D-F0C1-4CF0-BFEF-64FC8F341923}" type="presOf" srcId="{F59DDF83-C684-48EC-90BC-A76586B1D1A7}" destId="{882AA335-C09D-470F-930A-E571B0F45518}" srcOrd="0" destOrd="0" presId="urn:microsoft.com/office/officeart/2005/8/layout/vList2"/>
    <dgm:cxn modelId="{AD4C4D5F-12BE-47B2-B9D1-CD611C91B67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5E20F061-99DE-49F8-8ADF-7BE2D983C10D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D3B140-6EE0-481C-9D7F-F9C90A14692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B8A9C60F-7191-4D3C-9E66-ED5A8AC93F43}" type="presOf" srcId="{7DB70298-C570-4D9C-BB4A-9F44B9E719B3}" destId="{B7835B6C-8A71-4E19-8D22-F9AED554923A}" srcOrd="0" destOrd="0" presId="urn:microsoft.com/office/officeart/2005/8/layout/vList2"/>
    <dgm:cxn modelId="{A55CBB49-B1BF-4383-9DC2-B308108382FE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71DEEE-6EC5-4C4A-8506-B24CB0F4DFC7}" type="presOf" srcId="{469538E5-5656-4F2F-8505-2CD03C5D97F5}" destId="{63D20763-B48E-4B7C-8305-499D0B65F774}" srcOrd="0" destOrd="0" presId="urn:microsoft.com/office/officeart/2005/8/layout/vList2"/>
    <dgm:cxn modelId="{D0665121-315C-4C96-B51E-E97C0F73B6C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CEBA4296-B48D-496F-BF04-C3925404979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FB53B62B-C45F-42F5-B773-DDD1D76C089A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F457855-FA04-426D-A0D1-1152917863E5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22621CD2-2D7E-4F9E-AD6F-DE40E7556B9B}" type="presOf" srcId="{7DB70298-C570-4D9C-BB4A-9F44B9E719B3}" destId="{B7835B6C-8A71-4E19-8D22-F9AED554923A}" srcOrd="0" destOrd="0" presId="urn:microsoft.com/office/officeart/2005/8/layout/vList2"/>
    <dgm:cxn modelId="{DC2709D1-AC25-453B-832D-B3B7F73A9FE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0078757-7A15-4AD6-9464-3B3820CA3D7F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336FC8B-2840-46B7-A2E7-E1B7F07365D2}" type="presOf" srcId="{F59DDF83-C684-48EC-90BC-A76586B1D1A7}" destId="{882AA335-C09D-470F-930A-E571B0F45518}" srcOrd="0" destOrd="0" presId="urn:microsoft.com/office/officeart/2005/8/layout/vList2"/>
    <dgm:cxn modelId="{3AF7C2C9-9646-44F5-97AB-C2010FB04A51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47A36801-2385-4FA4-8CD8-BC117C294F5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C508C13-5F11-426D-8D0D-B0FFA9B3BF5A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AC5FEF42-9354-47CF-9BAE-D5ADA66DE62A}" type="presOf" srcId="{7DB70298-C570-4D9C-BB4A-9F44B9E719B3}" destId="{B7835B6C-8A71-4E19-8D22-F9AED554923A}" srcOrd="0" destOrd="0" presId="urn:microsoft.com/office/officeart/2005/8/layout/vList2"/>
    <dgm:cxn modelId="{206FAF99-90C4-4D0B-9764-46F4231FB8B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E3000F-1768-4465-8167-98AB5E822CFF}" type="presOf" srcId="{469538E5-5656-4F2F-8505-2CD03C5D97F5}" destId="{63D20763-B48E-4B7C-8305-499D0B65F774}" srcOrd="0" destOrd="0" presId="urn:microsoft.com/office/officeart/2005/8/layout/vList2"/>
    <dgm:cxn modelId="{334AD9B0-A613-4AC1-9985-A0D15B323271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DFF79989-B352-4103-8D3F-8590B42F8F46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9602978-A129-4DFD-BE5F-667D24D4EC58}" type="presOf" srcId="{7DB70298-C570-4D9C-BB4A-9F44B9E719B3}" destId="{B7835B6C-8A71-4E19-8D22-F9AED554923A}" srcOrd="0" destOrd="0" presId="urn:microsoft.com/office/officeart/2005/8/layout/vList2"/>
    <dgm:cxn modelId="{A3F0DB52-97CE-4C22-8592-E218A0506481}" type="presOf" srcId="{F59DDF83-C684-48EC-90BC-A76586B1D1A7}" destId="{882AA335-C09D-470F-930A-E571B0F45518}" srcOrd="0" destOrd="0" presId="urn:microsoft.com/office/officeart/2005/8/layout/vList2"/>
    <dgm:cxn modelId="{F62D332D-A6BC-45D7-96E8-5A4D5A2EE8BD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CA6AB7-9458-4C4A-AA6F-A70DE25E00B0}" type="presOf" srcId="{752797A6-92E4-42F6-A8AC-6733BC7B7409}" destId="{48970096-A994-409F-80C0-32A8CFAB840E}" srcOrd="0" destOrd="0" presId="urn:microsoft.com/office/officeart/2005/8/layout/vList2"/>
    <dgm:cxn modelId="{1F199C59-EEBE-4758-B09A-E73A28D78E08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9432F4AC-EEBE-46B8-A5AB-62FAF16C32F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F7D78A-5C7A-4818-A687-AD1635B7981D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5A3353E-A4C9-4235-8193-B833AE408060}" type="presOf" srcId="{F59DDF83-C684-48EC-90BC-A76586B1D1A7}" destId="{882AA335-C09D-470F-930A-E571B0F45518}" srcOrd="0" destOrd="0" presId="urn:microsoft.com/office/officeart/2005/8/layout/vList2"/>
    <dgm:cxn modelId="{A8D7B353-2C6E-45C2-839B-2BCBEAA984A1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5886C-3872-4906-849C-AC7305A43F64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2A54EC-6F23-407D-8D90-5589844395C0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F450A899-6296-4FD7-9715-2B935224B0A5}" type="presOf" srcId="{7DB70298-C570-4D9C-BB4A-9F44B9E719B3}" destId="{B7835B6C-8A71-4E19-8D22-F9AED554923A}" srcOrd="0" destOrd="0" presId="urn:microsoft.com/office/officeart/2005/8/layout/vList2"/>
    <dgm:cxn modelId="{E605E5D8-402E-4AC5-8092-4A591FA0679C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D814E01A-06FC-4F2E-97FF-5F4CFC3FB5C6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Parametrická rovnice přímky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939E6BCD-F989-4BC0-A9A3-359DB9FB0377}" type="presOf" srcId="{7DB70298-C570-4D9C-BB4A-9F44B9E719B3}" destId="{B7835B6C-8A71-4E19-8D22-F9AED554923A}" srcOrd="0" destOrd="0" presId="urn:microsoft.com/office/officeart/2005/8/layout/vList2"/>
    <dgm:cxn modelId="{F0EEC6BF-F37E-4A0C-9EEB-AFAB53BD3278}" type="presOf" srcId="{F59DDF83-C684-48EC-90BC-A76586B1D1A7}" destId="{882AA335-C09D-470F-930A-E571B0F45518}" srcOrd="0" destOrd="0" presId="urn:microsoft.com/office/officeart/2005/8/layout/vList2"/>
    <dgm:cxn modelId="{068AF611-E084-4B64-83E2-B2337358606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Parametrická rovnice přímky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5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5A7A-93D1-460C-A420-269BA7788E87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6DA9-733C-4B2B-8A28-77FD496EEB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6.bin"/><Relationship Id="rId3" Type="http://schemas.openxmlformats.org/officeDocument/2006/relationships/diagramData" Target="../diagrams/data17.xml"/><Relationship Id="rId21" Type="http://schemas.openxmlformats.org/officeDocument/2006/relationships/hyperlink" Target="file:///C:\Users\admin\Documents\Matematika\&#352;ablony\Analytick&#225;%20geometrie\VY_32_INOVACE_MAT_3_TR_07.pptx" TargetMode="Externa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5" Type="http://schemas.openxmlformats.org/officeDocument/2006/relationships/image" Target="../media/image5.png"/><Relationship Id="rId10" Type="http://schemas.openxmlformats.org/officeDocument/2006/relationships/diagramQuickStyle" Target="../diagrams/quickStyle18.xml"/><Relationship Id="rId19" Type="http://schemas.openxmlformats.org/officeDocument/2006/relationships/oleObject" Target="../embeddings/oleObject17.bin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slide" Target="slide12.xml"/><Relationship Id="rId2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2.bin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7.png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oleObject" Target="../embeddings/oleObject19.bin"/><Relationship Id="rId10" Type="http://schemas.openxmlformats.org/officeDocument/2006/relationships/diagramQuickStyle" Target="../diagrams/quickStyle20.xml"/><Relationship Id="rId19" Type="http://schemas.openxmlformats.org/officeDocument/2006/relationships/hyperlink" Target="file:///C:\Users\admin\Documents\Matematika\&#352;ablony\Analytick&#225;%20geometrie\VY_32_INOVACE_MAT_3_TR_07.pptx" TargetMode="Externa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4.bin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png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Relationship Id="rId14" Type="http://schemas.openxmlformats.org/officeDocument/2006/relationships/hyperlink" Target="file:///C:\Users\admin\Documents\Matematika\&#352;ablony\Analytick&#225;%20geometrie\VY_32_INOVACE_MAT_3_TR_07.ppt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admin\Documents\Matematika\&#352;ablony\Analytick&#225;%20geometrie\Pracovn&#237;%20list-parametrick&#225;%20rovnice%20p&#345;&#237;mky.doc" TargetMode="Externa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3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23.xml"/><Relationship Id="rId10" Type="http://schemas.openxmlformats.org/officeDocument/2006/relationships/hyperlink" Target="file:///C:\Users\admin\Documents\Matematika\&#352;ablony\Analytick&#225;%20geometrie\VY_32_INOVACE_MAT_3_TR_03.pptx" TargetMode="External"/><Relationship Id="rId4" Type="http://schemas.openxmlformats.org/officeDocument/2006/relationships/diagramLayout" Target="../diagrams/layout23.xml"/><Relationship Id="rId9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13" Type="http://schemas.microsoft.com/office/2007/relationships/diagramDrawing" Target="../diagrams/drawing2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4.xml"/><Relationship Id="rId12" Type="http://schemas.openxmlformats.org/officeDocument/2006/relationships/diagramColors" Target="../diagrams/colors25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3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4.xml"/><Relationship Id="rId11" Type="http://schemas.openxmlformats.org/officeDocument/2006/relationships/diagramQuickStyle" Target="../diagrams/quickStyle25.xml"/><Relationship Id="rId5" Type="http://schemas.openxmlformats.org/officeDocument/2006/relationships/diagramLayout" Target="../diagrams/layout24.xml"/><Relationship Id="rId15" Type="http://schemas.openxmlformats.org/officeDocument/2006/relationships/hyperlink" Target="file:///C:\Users\admin\Documents\Matematika\&#352;ablony\Analytick&#225;%20geometrie\VY_32_INOVACE_MAT_3_TR_07.pptx" TargetMode="External"/><Relationship Id="rId10" Type="http://schemas.openxmlformats.org/officeDocument/2006/relationships/diagramLayout" Target="../diagrams/layout25.xml"/><Relationship Id="rId4" Type="http://schemas.openxmlformats.org/officeDocument/2006/relationships/diagramData" Target="../diagrams/data24.xml"/><Relationship Id="rId9" Type="http://schemas.openxmlformats.org/officeDocument/2006/relationships/diagramData" Target="../diagrams/data25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openxmlformats.org/officeDocument/2006/relationships/hyperlink" Target="file:///C:\Users\admin\Documents\Matematika\&#352;ablony\Analytick&#225;%20geometrie\VY_32_INOVACE_MAT_3_TR_07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image" Target="../media/image6.png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hyperlink" Target="file:///C:\Users\admin\Documents\Matematika\&#352;ablony\Analytick&#225;%20geometrie\VY_32_INOVACE_MAT_3_TR_07.pptx" TargetMode="Externa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12.png"/><Relationship Id="rId18" Type="http://schemas.openxmlformats.org/officeDocument/2006/relationships/hyperlink" Target="file:///C:\Users\admin\Documents\Matematika\&#352;ablony\Analytick&#225;%20geometrie\VY_32_INOVACE_MAT_3_TR_07.pptx" TargetMode="Externa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oleObject" Target="../embeddings/oleObject4.bin"/><Relationship Id="rId10" Type="http://schemas.openxmlformats.org/officeDocument/2006/relationships/diagramQuickStyle" Target="../diagrams/quickStyle10.xml"/><Relationship Id="rId19" Type="http://schemas.openxmlformats.org/officeDocument/2006/relationships/image" Target="../media/image7.png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hyperlink" Target="file:///C:\Users\admin\Documents\Matematika\&#352;ablony\Analytick&#225;%20geometrie\VY_32_INOVACE_MAT_3_TR_07.pptx" TargetMode="Externa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image" Target="../media/image16.wmf"/><Relationship Id="rId18" Type="http://schemas.openxmlformats.org/officeDocument/2006/relationships/slide" Target="slide12.xml"/><Relationship Id="rId3" Type="http://schemas.openxmlformats.org/officeDocument/2006/relationships/diagramData" Target="../diagrams/data13.xml"/><Relationship Id="rId21" Type="http://schemas.openxmlformats.org/officeDocument/2006/relationships/image" Target="../media/image7.png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hyperlink" Target="file:///C:\Users\admin\Documents\Matematika\&#352;ablony\Analytick&#225;%20geometrie\VY_32_INOVACE_MAT_3_TR_07.pptx" TargetMode="Externa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oleObject" Target="../embeddings/oleObject6.bin"/><Relationship Id="rId10" Type="http://schemas.openxmlformats.org/officeDocument/2006/relationships/diagramQuickStyle" Target="../diagrams/quickStyle14.xml"/><Relationship Id="rId19" Type="http://schemas.openxmlformats.org/officeDocument/2006/relationships/image" Target="../media/image5.png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3.bin"/><Relationship Id="rId3" Type="http://schemas.openxmlformats.org/officeDocument/2006/relationships/diagramData" Target="../diagrams/data15.xml"/><Relationship Id="rId21" Type="http://schemas.openxmlformats.org/officeDocument/2006/relationships/hyperlink" Target="file:///C:\Users\admin\Documents\Matematika\&#352;ablony\Analytick&#225;%20geometrie\VY_32_INOVACE_MAT_3_TR_07.pptx" TargetMode="Externa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5.png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oleObject" Target="../embeddings/oleObject10.bin"/><Relationship Id="rId10" Type="http://schemas.openxmlformats.org/officeDocument/2006/relationships/diagramQuickStyle" Target="../diagrams/quickStyle16.xml"/><Relationship Id="rId19" Type="http://schemas.openxmlformats.org/officeDocument/2006/relationships/slide" Target="slide12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93688" y="276225"/>
          <a:ext cx="8694737" cy="5978525"/>
        </p:xfrm>
        <a:graphic>
          <a:graphicData uri="http://schemas.openxmlformats.org/presentationml/2006/ole">
            <p:oleObj spid="_x0000_s1026" name="Dokument" r:id="rId5" imgW="6238662" imgH="4294136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parametrickou rovnici přímky p určenou body A[1,4], B[-3,-6]. </a:t>
            </a:r>
            <a:r>
              <a:rPr lang="cs-CZ" dirty="0" smtClean="0"/>
              <a:t>Rozhodni, zda </a:t>
            </a:r>
            <a:r>
              <a:rPr lang="cs-CZ" dirty="0" smtClean="0"/>
              <a:t>na přímce leží body E[1;1] a F [-3;6]. Urči druhou souřadnici bodu G[3; a] </a:t>
            </a:r>
            <a:r>
              <a:rPr lang="pl-PL" dirty="0" smtClean="0"/>
              <a:t>tak, aby ležel na přímce p.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					              Příklad 3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2445" y="1871713"/>
            <a:ext cx="465700" cy="322964"/>
          </a:xfrm>
          <a:prstGeom prst="rect">
            <a:avLst/>
          </a:prstGeom>
          <a:noFill/>
        </p:spPr>
      </p:pic>
      <p:pic>
        <p:nvPicPr>
          <p:cNvPr id="14" name="Picture 10" descr="C:\Users\admin\AppData\Local\Microsoft\Windows\Temporary Internet Files\Content.IE5\955RGVQT\MC900441726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795647" y="1864427"/>
            <a:ext cx="379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Zjistíme, </a:t>
            </a:r>
            <a:r>
              <a:rPr lang="cs-CZ" dirty="0" smtClean="0"/>
              <a:t>zda F[-7;-16]  náleží přímce p: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186553" y="4023757"/>
            <a:ext cx="4689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Parametr t je </a:t>
            </a:r>
            <a:r>
              <a:rPr lang="cs-CZ" dirty="0" smtClean="0"/>
              <a:t>stejný, </a:t>
            </a:r>
            <a:r>
              <a:rPr lang="cs-CZ" dirty="0" smtClean="0"/>
              <a:t>proto bod F náleží přímce p.</a:t>
            </a:r>
            <a:endParaRPr lang="cs-CZ" b="1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4319795" y="1927554"/>
          <a:ext cx="1076325" cy="676275"/>
        </p:xfrm>
        <a:graphic>
          <a:graphicData uri="http://schemas.openxmlformats.org/presentationml/2006/ole">
            <p:oleObj spid="_x0000_s96258" name="Rovnice" r:id="rId16" imgW="685800" imgH="431640" progId="Equation.3">
              <p:embed/>
            </p:oleObj>
          </a:graphicData>
        </a:graphic>
      </p:graphicFrame>
      <p:cxnSp>
        <p:nvCxnSpPr>
          <p:cNvPr id="25" name="Přímá spojovací čára 24"/>
          <p:cNvCxnSpPr/>
          <p:nvPr/>
        </p:nvCxnSpPr>
        <p:spPr>
          <a:xfrm>
            <a:off x="4213760" y="2634343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lů 25">
            <a:hlinkClick r:id="" action="ppaction://hlinkshowjump?jump=nextslide"/>
          </p:cNvPr>
          <p:cNvSpPr/>
          <p:nvPr/>
        </p:nvSpPr>
        <p:spPr>
          <a:xfrm>
            <a:off x="4429495" y="5153891"/>
            <a:ext cx="522515" cy="546265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5237" name="Object 4"/>
          <p:cNvGraphicFramePr>
            <a:graphicFrameLocks noChangeAspect="1"/>
          </p:cNvGraphicFramePr>
          <p:nvPr/>
        </p:nvGraphicFramePr>
        <p:xfrm>
          <a:off x="4237038" y="2909888"/>
          <a:ext cx="1316037" cy="636587"/>
        </p:xfrm>
        <a:graphic>
          <a:graphicData uri="http://schemas.openxmlformats.org/presentationml/2006/ole">
            <p:oleObj spid="_x0000_s96259" name="Rovnice" r:id="rId17" imgW="838080" imgH="406080" progId="Equation.3">
              <p:embed/>
            </p:oleObj>
          </a:graphicData>
        </a:graphic>
      </p:graphicFrame>
      <p:graphicFrame>
        <p:nvGraphicFramePr>
          <p:cNvPr id="95238" name="Object 4"/>
          <p:cNvGraphicFramePr>
            <a:graphicFrameLocks noChangeAspect="1"/>
          </p:cNvGraphicFramePr>
          <p:nvPr/>
        </p:nvGraphicFramePr>
        <p:xfrm>
          <a:off x="5527303" y="2945390"/>
          <a:ext cx="1754188" cy="636587"/>
        </p:xfrm>
        <a:graphic>
          <a:graphicData uri="http://schemas.openxmlformats.org/presentationml/2006/ole">
            <p:oleObj spid="_x0000_s96260" name="Rovnice" r:id="rId18" imgW="1117440" imgH="406080" progId="Equation.3">
              <p:embed/>
            </p:oleObj>
          </a:graphicData>
        </a:graphic>
      </p:graphicFrame>
      <p:cxnSp>
        <p:nvCxnSpPr>
          <p:cNvPr id="27" name="Přímá spojovací čára 26"/>
          <p:cNvCxnSpPr/>
          <p:nvPr/>
        </p:nvCxnSpPr>
        <p:spPr>
          <a:xfrm>
            <a:off x="4378035" y="3819896"/>
            <a:ext cx="3922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9" name="Object 4"/>
          <p:cNvGraphicFramePr>
            <a:graphicFrameLocks noChangeAspect="1"/>
          </p:cNvGraphicFramePr>
          <p:nvPr/>
        </p:nvGraphicFramePr>
        <p:xfrm>
          <a:off x="7370763" y="2984500"/>
          <a:ext cx="796925" cy="636588"/>
        </p:xfrm>
        <a:graphic>
          <a:graphicData uri="http://schemas.openxmlformats.org/presentationml/2006/ole">
            <p:oleObj spid="_x0000_s96261" name="Rovnice" r:id="rId19" imgW="507960" imgH="406080" progId="Equation.3">
              <p:embed/>
            </p:oleObj>
          </a:graphicData>
        </a:graphic>
      </p:graphicFrame>
      <p:graphicFrame>
        <p:nvGraphicFramePr>
          <p:cNvPr id="95240" name="Object 4"/>
          <p:cNvGraphicFramePr>
            <a:graphicFrameLocks noChangeAspect="1"/>
          </p:cNvGraphicFramePr>
          <p:nvPr/>
        </p:nvGraphicFramePr>
        <p:xfrm>
          <a:off x="4291013" y="4422775"/>
          <a:ext cx="638175" cy="319088"/>
        </p:xfrm>
        <a:graphic>
          <a:graphicData uri="http://schemas.openxmlformats.org/presentationml/2006/ole">
            <p:oleObj spid="_x0000_s96262" name="Rovnice" r:id="rId20" imgW="406080" imgH="203040" progId="Equation.3">
              <p:embed/>
            </p:oleObj>
          </a:graphicData>
        </a:graphic>
      </p:graphicFrame>
      <p:pic>
        <p:nvPicPr>
          <p:cNvPr id="28" name="Picture 6" descr="C:\Users\admin\AppData\Local\Microsoft\Windows\Temporary Internet Files\Content.IE5\9XXS0L7U\MC900441734[1].png">
            <a:hlinkClick r:id="rId21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parametrickou rovnici přímky p určenou body A[1,4], B[-3,-6]. </a:t>
            </a:r>
            <a:r>
              <a:rPr lang="cs-CZ" dirty="0" smtClean="0"/>
              <a:t>Rozhodni, </a:t>
            </a:r>
            <a:r>
              <a:rPr lang="cs-CZ" dirty="0" smtClean="0"/>
              <a:t>zda na přímce leží body E[1;1] a F [-3;6]. Urči druhou souřadnici bodu G[3; a] </a:t>
            </a:r>
            <a:r>
              <a:rPr lang="pl-PL" dirty="0" smtClean="0"/>
              <a:t>tak, aby ležel na přímce p.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					              Příklad 3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2445" y="1871713"/>
            <a:ext cx="465700" cy="322964"/>
          </a:xfrm>
          <a:prstGeom prst="rect">
            <a:avLst/>
          </a:prstGeom>
          <a:noFill/>
        </p:spPr>
      </p:pic>
      <p:pic>
        <p:nvPicPr>
          <p:cNvPr id="14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795647" y="1864426"/>
            <a:ext cx="777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 G náleží přímce p, tedy parametr t bude pro obě rovnice stejný. Vypočteme t z jedné rovnice a dosadíme do druhé: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68339" y="6066312"/>
            <a:ext cx="297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Bod G má souřadnice </a:t>
            </a:r>
            <a:r>
              <a:rPr lang="cs-CZ" b="1" dirty="0" smtClean="0">
                <a:solidFill>
                  <a:srgbClr val="920000"/>
                </a:solidFill>
              </a:rPr>
              <a:t>G [3;9].</a:t>
            </a:r>
            <a:endParaRPr lang="cs-CZ" b="1" dirty="0">
              <a:solidFill>
                <a:srgbClr val="920000"/>
              </a:solidFill>
            </a:endParaRP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935328" y="2497570"/>
          <a:ext cx="1076325" cy="676275"/>
        </p:xfrm>
        <a:graphic>
          <a:graphicData uri="http://schemas.openxmlformats.org/presentationml/2006/ole">
            <p:oleObj spid="_x0000_s98306" name="Rovnice" r:id="rId15" imgW="685800" imgH="431640" progId="Equation.3">
              <p:embed/>
            </p:oleObj>
          </a:graphicData>
        </a:graphic>
      </p:graphicFrame>
      <p:cxnSp>
        <p:nvCxnSpPr>
          <p:cNvPr id="25" name="Přímá spojovací čára 24"/>
          <p:cNvCxnSpPr/>
          <p:nvPr/>
        </p:nvCxnSpPr>
        <p:spPr>
          <a:xfrm>
            <a:off x="1054922" y="3204359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7" name="Object 4"/>
          <p:cNvGraphicFramePr>
            <a:graphicFrameLocks noChangeAspect="1"/>
          </p:cNvGraphicFramePr>
          <p:nvPr/>
        </p:nvGraphicFramePr>
        <p:xfrm>
          <a:off x="993033" y="3349275"/>
          <a:ext cx="1057275" cy="636587"/>
        </p:xfrm>
        <a:graphic>
          <a:graphicData uri="http://schemas.openxmlformats.org/presentationml/2006/ole">
            <p:oleObj spid="_x0000_s98307" name="Rovnice" r:id="rId16" imgW="672840" imgH="406080" progId="Equation.3">
              <p:embed/>
            </p:oleObj>
          </a:graphicData>
        </a:graphic>
      </p:graphicFrame>
      <p:graphicFrame>
        <p:nvGraphicFramePr>
          <p:cNvPr id="95238" name="Object 4"/>
          <p:cNvGraphicFramePr>
            <a:graphicFrameLocks noChangeAspect="1"/>
          </p:cNvGraphicFramePr>
          <p:nvPr/>
        </p:nvGraphicFramePr>
        <p:xfrm>
          <a:off x="2819359" y="3367377"/>
          <a:ext cx="1374775" cy="1312862"/>
        </p:xfrm>
        <a:graphic>
          <a:graphicData uri="http://schemas.openxmlformats.org/presentationml/2006/ole">
            <p:oleObj spid="_x0000_s98308" name="Rovnice" r:id="rId17" imgW="876240" imgH="838080" progId="Equation.3">
              <p:embed/>
            </p:oleObj>
          </a:graphicData>
        </a:graphic>
      </p:graphicFrame>
      <p:cxnSp>
        <p:nvCxnSpPr>
          <p:cNvPr id="27" name="Přímá spojovací čára 26"/>
          <p:cNvCxnSpPr/>
          <p:nvPr/>
        </p:nvCxnSpPr>
        <p:spPr>
          <a:xfrm>
            <a:off x="1088570" y="4069278"/>
            <a:ext cx="1191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9" name="Object 4"/>
          <p:cNvGraphicFramePr>
            <a:graphicFrameLocks noChangeAspect="1"/>
          </p:cNvGraphicFramePr>
          <p:nvPr/>
        </p:nvGraphicFramePr>
        <p:xfrm>
          <a:off x="1081685" y="4249821"/>
          <a:ext cx="1593850" cy="1670050"/>
        </p:xfrm>
        <a:graphic>
          <a:graphicData uri="http://schemas.openxmlformats.org/presentationml/2006/ole">
            <p:oleObj spid="_x0000_s98309" name="Rovnice" r:id="rId18" imgW="1015920" imgH="1066680" progId="Equation.3">
              <p:embed/>
            </p:oleObj>
          </a:graphicData>
        </a:graphic>
      </p:graphicFrame>
      <p:pic>
        <p:nvPicPr>
          <p:cNvPr id="20" name="Picture 6" descr="C:\Users\admin\AppData\Local\Microsoft\Windows\Temporary Internet Files\Content.IE5\9XXS0L7U\MC900441734[1].png">
            <a:hlinkClick r:id="rId19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3</a:t>
            </a:r>
          </a:p>
          <a:p>
            <a:r>
              <a:rPr lang="pl-PL" dirty="0" smtClean="0"/>
              <a:t>Jsou dány body A[-1;2], B[2;6] a C[4;-2]. Najděte přímku p, která prochází bodem</a:t>
            </a:r>
          </a:p>
          <a:p>
            <a:r>
              <a:rPr lang="pl-PL" dirty="0" smtClean="0"/>
              <a:t>C a je rovnoběžná s přímkou AB. </a:t>
            </a: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					              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2445" y="1871713"/>
            <a:ext cx="465700" cy="322964"/>
          </a:xfrm>
          <a:prstGeom prst="rect">
            <a:avLst/>
          </a:prstGeom>
          <a:noFill/>
        </p:spPr>
      </p:pic>
      <p:pic>
        <p:nvPicPr>
          <p:cNvPr id="17" name="Picture 6" descr="C:\Users\admin\AppData\Local\Microsoft\Windows\Temporary Internet Files\Content.IE5\9XXS0L7U\MC900441734[1].png">
            <a:hlinkClick r:id="rId14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866899" y="1900053"/>
            <a:ext cx="4967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Přímka p má stejný směrový vektor jako přímka AB.</a:t>
            </a:r>
          </a:p>
          <a:p>
            <a:r>
              <a:rPr lang="cs-CZ" dirty="0" smtClean="0"/>
              <a:t>Určíme tedy směrový vektor </a:t>
            </a:r>
            <a:r>
              <a:rPr lang="cs-CZ" b="1" dirty="0" smtClean="0"/>
              <a:t>AB</a:t>
            </a:r>
            <a:endParaRPr lang="cs-CZ" b="1" dirty="0"/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995547" y="3382489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088570" y="4069278"/>
            <a:ext cx="1191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91816" y="2553195"/>
            <a:ext cx="3056238" cy="30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Přímá spojovací čára 30"/>
          <p:cNvCxnSpPr/>
          <p:nvPr/>
        </p:nvCxnSpPr>
        <p:spPr>
          <a:xfrm flipV="1">
            <a:off x="7647708" y="3835730"/>
            <a:ext cx="1496292" cy="1650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1060741" y="2635767"/>
          <a:ext cx="3511260" cy="361869"/>
        </p:xfrm>
        <a:graphic>
          <a:graphicData uri="http://schemas.openxmlformats.org/presentationml/2006/ole">
            <p:oleObj spid="_x0000_s97288" name="Rovnice" r:id="rId17" imgW="2082600" imgH="215640" progId="Equation.3">
              <p:embed/>
            </p:oleObj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1042678" y="3051668"/>
          <a:ext cx="1843026" cy="1028813"/>
        </p:xfrm>
        <a:graphic>
          <a:graphicData uri="http://schemas.openxmlformats.org/presentationml/2006/ole">
            <p:oleObj spid="_x0000_s97289" name="Rovnice" r:id="rId18" imgW="1180800" imgH="660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4913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379" y="720931"/>
            <a:ext cx="13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Procvičte si!</a:t>
            </a:r>
            <a:endParaRPr lang="cs-CZ" dirty="0"/>
          </a:p>
        </p:txBody>
      </p:sp>
      <p:pic>
        <p:nvPicPr>
          <p:cNvPr id="12" name="Picture 5" descr="C:\Users\admin\AppData\Local\Microsoft\Windows\Temporary Internet Files\Content.IE5\KKP3N0AU\MC900441732[1].png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92629" y="625681"/>
            <a:ext cx="476250" cy="476250"/>
          </a:xfrm>
          <a:prstGeom prst="rect">
            <a:avLst/>
          </a:prstGeom>
          <a:noFill/>
        </p:spPr>
      </p:pic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4" name="Zaoblený obdélník 13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5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6" descr="C:\Users\admin\AppData\Local\Microsoft\Windows\Temporary Internet Files\Content.IE5\9XXS0L7U\MC900441734[1].png">
            <a:hlinkClick r:id="rId10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5" action="ppaction://hlinkpres?slideindex=2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Parametrická rovnice </a:t>
            </a:r>
            <a:r>
              <a:rPr lang="cs-CZ" sz="2400" dirty="0" smtClean="0"/>
              <a:t>přímky 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Parametrická rovnice přímky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62892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Parametrická rovnice přímky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Je určená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bodem 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směrovým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vektorem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b="1" dirty="0" smtClean="0"/>
              <a:t>.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Proměnná </a:t>
            </a:r>
            <a:r>
              <a:rPr lang="cs-CZ" i="1" dirty="0" smtClean="0"/>
              <a:t>t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parametr.</a:t>
            </a:r>
          </a:p>
          <a:p>
            <a:pPr marL="342900" indent="-342900">
              <a:spcAft>
                <a:spcPts val="1200"/>
              </a:spcAft>
            </a:pPr>
            <a:r>
              <a:rPr lang="cs-CZ" dirty="0" smtClean="0"/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2419079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Příklad 1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4915147" y="728994"/>
          <a:ext cx="2813050" cy="1633537"/>
        </p:xfrm>
        <a:graphic>
          <a:graphicData uri="http://schemas.openxmlformats.org/presentationml/2006/ole">
            <p:oleObj spid="_x0000_s92162" name="Rovnice" r:id="rId13" imgW="1180800" imgH="685800" progId="Equation.3">
              <p:embed/>
            </p:oleObj>
          </a:graphicData>
        </a:graphic>
      </p:graphicFrame>
      <p:pic>
        <p:nvPicPr>
          <p:cNvPr id="44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538290"/>
            <a:ext cx="4800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Přímá spojovací čára 15"/>
          <p:cNvCxnSpPr/>
          <p:nvPr/>
        </p:nvCxnSpPr>
        <p:spPr>
          <a:xfrm>
            <a:off x="3063834" y="4073237"/>
            <a:ext cx="178130" cy="190005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992582" y="4191990"/>
            <a:ext cx="213756" cy="59377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2838203" y="366947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62545" y="353884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1" name="Přímá spojovací čára 20"/>
          <p:cNvCxnSpPr/>
          <p:nvPr/>
        </p:nvCxnSpPr>
        <p:spPr>
          <a:xfrm flipH="1">
            <a:off x="1888177" y="3396343"/>
            <a:ext cx="95002" cy="154379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213268" y="2850078"/>
            <a:ext cx="23657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Bod X leží na přímce p, </a:t>
            </a:r>
          </a:p>
          <a:p>
            <a:r>
              <a:rPr lang="cs-CZ" dirty="0" smtClean="0"/>
              <a:t>p</a:t>
            </a:r>
            <a:r>
              <a:rPr lang="cs-CZ" dirty="0" smtClean="0"/>
              <a:t>okud </a:t>
            </a:r>
            <a:r>
              <a:rPr lang="cs-CZ" dirty="0" smtClean="0"/>
              <a:t>splňuje rovnici</a:t>
            </a:r>
          </a:p>
          <a:p>
            <a:endParaRPr lang="cs-CZ" dirty="0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5296663" y="3573360"/>
          <a:ext cx="2030412" cy="349479"/>
        </p:xfrm>
        <a:graphic>
          <a:graphicData uri="http://schemas.openxmlformats.org/presentationml/2006/ole">
            <p:oleObj spid="_x0000_s92163" name="Rovnice" r:id="rId16" imgW="1180800" imgH="203040" progId="Equation.3">
              <p:embed/>
            </p:oleObj>
          </a:graphicData>
        </a:graphic>
      </p:graphicFrame>
      <p:cxnSp>
        <p:nvCxnSpPr>
          <p:cNvPr id="27" name="Přímá spojovací čára 26"/>
          <p:cNvCxnSpPr/>
          <p:nvPr/>
        </p:nvCxnSpPr>
        <p:spPr>
          <a:xfrm>
            <a:off x="807522" y="2755075"/>
            <a:ext cx="3657600" cy="2256312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34292" y="283622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2" name="Picture 6" descr="C:\Users\admin\AppData\Local\Microsoft\Windows\Temporary Internet Files\Content.IE5\9XXS0L7U\MC900441734[1].png">
            <a:hlinkClick r:id="rId17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17" grpId="0"/>
      <p:bldP spid="2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cs-CZ" dirty="0" smtClean="0"/>
              <a:t>Napiš parametrické vyjádření přímky </a:t>
            </a:r>
            <a:r>
              <a:rPr lang="cs-CZ" i="1" dirty="0" smtClean="0"/>
              <a:t>p, </a:t>
            </a:r>
            <a:r>
              <a:rPr lang="cs-CZ" dirty="0" smtClean="0"/>
              <a:t>která je dána bodem</a:t>
            </a:r>
            <a:r>
              <a:rPr lang="cs-CZ" i="1" dirty="0" smtClean="0"/>
              <a:t> A[-2;3] a směrovým</a:t>
            </a:r>
          </a:p>
          <a:p>
            <a:r>
              <a:rPr lang="cs-CZ" dirty="0" smtClean="0"/>
              <a:t>vektorem</a:t>
            </a:r>
            <a:r>
              <a:rPr lang="cs-CZ" b="1" i="1" dirty="0" smtClean="0"/>
              <a:t> </a:t>
            </a:r>
            <a:r>
              <a:rPr lang="cs-CZ" b="1" dirty="0" smtClean="0"/>
              <a:t>u</a:t>
            </a:r>
            <a:r>
              <a:rPr lang="cs-CZ" dirty="0" smtClean="0"/>
              <a:t>=(-3;2)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192915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1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14401" y="1340012"/>
            <a:ext cx="288032" cy="288032"/>
          </a:xfrm>
          <a:prstGeom prst="rect">
            <a:avLst/>
          </a:prstGeom>
          <a:noFill/>
        </p:spPr>
      </p:pic>
      <p:pic>
        <p:nvPicPr>
          <p:cNvPr id="16" name="Picture 6" descr="C:\Users\admin\AppData\Local\Microsoft\Windows\Temporary Internet Files\Content.IE5\9XXS0L7U\MC900441734[1].png">
            <a:hlinkClick r:id="rId13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parametrické vyjádření přímky </a:t>
            </a:r>
            <a:r>
              <a:rPr lang="cs-CZ" i="1" dirty="0" smtClean="0"/>
              <a:t>p, </a:t>
            </a:r>
            <a:r>
              <a:rPr lang="cs-CZ" dirty="0" smtClean="0"/>
              <a:t>která je dána bodem</a:t>
            </a:r>
            <a:r>
              <a:rPr lang="cs-CZ" i="1" dirty="0" smtClean="0"/>
              <a:t> A[-2;3] a </a:t>
            </a:r>
            <a:r>
              <a:rPr lang="cs-CZ" dirty="0" smtClean="0"/>
              <a:t>směrovým</a:t>
            </a:r>
          </a:p>
          <a:p>
            <a:r>
              <a:rPr lang="cs-CZ" dirty="0" smtClean="0"/>
              <a:t>vektorem</a:t>
            </a:r>
            <a:r>
              <a:rPr lang="cs-CZ" b="1" i="1" dirty="0" smtClean="0"/>
              <a:t> </a:t>
            </a:r>
            <a:r>
              <a:rPr lang="cs-CZ" b="1" dirty="0" smtClean="0"/>
              <a:t>u</a:t>
            </a:r>
            <a:r>
              <a:rPr lang="cs-CZ" dirty="0" smtClean="0"/>
              <a:t>=(-3;2)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Příklad 2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2020" y="2104470"/>
            <a:ext cx="3964816" cy="360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čára 13"/>
          <p:cNvCxnSpPr/>
          <p:nvPr/>
        </p:nvCxnSpPr>
        <p:spPr>
          <a:xfrm>
            <a:off x="843148" y="2683823"/>
            <a:ext cx="3301340" cy="1805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83772" y="2766951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endParaRPr lang="cs-CZ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 flipH="1">
            <a:off x="1543792" y="3063834"/>
            <a:ext cx="47502" cy="8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102426" y="3394364"/>
            <a:ext cx="1308265" cy="72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411185" y="3655621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endParaRPr lang="cs-CZ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8" name="Skupina 27"/>
          <p:cNvGrpSpPr/>
          <p:nvPr/>
        </p:nvGrpSpPr>
        <p:grpSpPr>
          <a:xfrm flipH="1" flipV="1">
            <a:off x="1092530" y="3372591"/>
            <a:ext cx="201880" cy="190005"/>
            <a:chOff x="2992582" y="4073237"/>
            <a:chExt cx="249382" cy="190005"/>
          </a:xfrm>
        </p:grpSpPr>
        <p:cxnSp>
          <p:nvCxnSpPr>
            <p:cNvPr id="26" name="Přímá spojovací čára 25"/>
            <p:cNvCxnSpPr/>
            <p:nvPr/>
          </p:nvCxnSpPr>
          <p:spPr>
            <a:xfrm>
              <a:off x="3063834" y="4073237"/>
              <a:ext cx="178130" cy="190005"/>
            </a:xfrm>
            <a:prstGeom prst="line">
              <a:avLst/>
            </a:prstGeom>
            <a:ln w="158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>
              <a:off x="2992582" y="4191990"/>
              <a:ext cx="213756" cy="59377"/>
            </a:xfrm>
            <a:prstGeom prst="line">
              <a:avLst/>
            </a:prstGeom>
            <a:ln w="158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998131" y="1611561"/>
          <a:ext cx="2233612" cy="1728787"/>
        </p:xfrm>
        <a:graphic>
          <a:graphicData uri="http://schemas.openxmlformats.org/presentationml/2006/ole">
            <p:oleObj spid="_x0000_s93187" name="Rovnice" r:id="rId14" imgW="1180800" imgH="914400" progId="Equation.3">
              <p:embed/>
            </p:oleObj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5028499" y="3144879"/>
          <a:ext cx="1670050" cy="1206500"/>
        </p:xfrm>
        <a:graphic>
          <a:graphicData uri="http://schemas.openxmlformats.org/presentationml/2006/ole">
            <p:oleObj spid="_x0000_s93189" name="Rovnice" r:id="rId15" imgW="914400" imgH="660240" progId="Equation.3">
              <p:embed/>
            </p:oleObj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000995" y="4115624"/>
          <a:ext cx="1234073" cy="777009"/>
        </p:xfrm>
        <a:graphic>
          <a:graphicData uri="http://schemas.openxmlformats.org/presentationml/2006/ole">
            <p:oleObj spid="_x0000_s93190" name="Rovnice" r:id="rId16" imgW="685800" imgH="431640" progId="Equation.3">
              <p:embed/>
            </p:oleObj>
          </a:graphicData>
        </a:graphic>
      </p:graphicFrame>
      <p:cxnSp>
        <p:nvCxnSpPr>
          <p:cNvPr id="32" name="Přímá spojovací čára 31"/>
          <p:cNvCxnSpPr/>
          <p:nvPr/>
        </p:nvCxnSpPr>
        <p:spPr>
          <a:xfrm>
            <a:off x="5023263" y="3954483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5009408" y="2883725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36" name="Picture 6" descr="C:\Users\admin\AppData\Local\Microsoft\Windows\Temporary Internet Files\Content.IE5\9XXS0L7U\MC900441734[1].png">
            <a:hlinkClick r:id="rId18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parametrickou rovnici přímky AB, kde A[1,4], B[-3,-6]. </a:t>
            </a:r>
            <a:r>
              <a:rPr lang="cs-CZ" dirty="0" smtClean="0"/>
              <a:t>Rozhodni, zda </a:t>
            </a:r>
            <a:r>
              <a:rPr lang="cs-CZ" dirty="0" smtClean="0"/>
              <a:t>na přímce leží body E[1;1] a F [-3;6]. Urči druhou souřadnici bodu G[3; a] </a:t>
            </a:r>
            <a:r>
              <a:rPr lang="pl-PL" dirty="0" smtClean="0"/>
              <a:t>tak, aby ležel na přímce AB.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1952901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2" name="Picture 5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85808" y="1304385"/>
            <a:ext cx="288032" cy="288032"/>
          </a:xfrm>
          <a:prstGeom prst="rect">
            <a:avLst/>
          </a:prstGeom>
          <a:noFill/>
        </p:spPr>
      </p:pic>
      <p:pic>
        <p:nvPicPr>
          <p:cNvPr id="21" name="Picture 6" descr="C:\Users\admin\AppData\Local\Microsoft\Windows\Temporary Internet Files\Content.IE5\9XXS0L7U\MC900441734[1].png">
            <a:hlinkClick r:id="rId13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parametrickou rovnici přímky p určenou body A[1,4], B[-3,-6]. </a:t>
            </a:r>
            <a:r>
              <a:rPr lang="cs-CZ" dirty="0" smtClean="0"/>
              <a:t>Rozhodni, </a:t>
            </a:r>
            <a:r>
              <a:rPr lang="cs-CZ" dirty="0" smtClean="0"/>
              <a:t>zda na přímce leží body E[1;1] a F [-3;6]. Urči druhou souřadnici bodu G[3; a] </a:t>
            </a:r>
            <a:r>
              <a:rPr lang="pl-PL" dirty="0" smtClean="0"/>
              <a:t>tak, aby ležel na přímce p.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					              Příklad 3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2445" y="1871713"/>
            <a:ext cx="465700" cy="322964"/>
          </a:xfrm>
          <a:prstGeom prst="rect">
            <a:avLst/>
          </a:prstGeom>
          <a:noFill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77643" y="2300475"/>
            <a:ext cx="2576945" cy="280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923822" y="3240891"/>
          <a:ext cx="1855004" cy="1036271"/>
        </p:xfrm>
        <a:graphic>
          <a:graphicData uri="http://schemas.openxmlformats.org/presentationml/2006/ole">
            <p:oleObj spid="_x0000_s94210" name="Rovnice" r:id="rId15" imgW="1180800" imgH="660240" progId="Equation.3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887598" y="2358345"/>
          <a:ext cx="3281363" cy="287337"/>
        </p:xfrm>
        <a:graphic>
          <a:graphicData uri="http://schemas.openxmlformats.org/presentationml/2006/ole">
            <p:oleObj spid="_x0000_s94211" name="Rovnice" r:id="rId16" imgW="2311200" imgH="203040" progId="Equation.3">
              <p:embed/>
            </p:oleObj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795647" y="1864427"/>
            <a:ext cx="332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Nejprve určíme směrový vektor </a:t>
            </a:r>
            <a:r>
              <a:rPr lang="cs-CZ" b="1" dirty="0" smtClean="0"/>
              <a:t>s: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64920" y="2764973"/>
            <a:ext cx="309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Parametrická rovnice přímky p:</a:t>
            </a:r>
            <a:endParaRPr lang="cs-CZ" b="1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947202" y="4468874"/>
          <a:ext cx="1076325" cy="676275"/>
        </p:xfrm>
        <a:graphic>
          <a:graphicData uri="http://schemas.openxmlformats.org/presentationml/2006/ole">
            <p:oleObj spid="_x0000_s94212" name="Rovnice" r:id="rId17" imgW="685800" imgH="431640" progId="Equation.3">
              <p:embed/>
            </p:oleObj>
          </a:graphicData>
        </a:graphic>
      </p:graphicFrame>
      <p:cxnSp>
        <p:nvCxnSpPr>
          <p:cNvPr id="25" name="Přímá spojovací čára 24"/>
          <p:cNvCxnSpPr/>
          <p:nvPr/>
        </p:nvCxnSpPr>
        <p:spPr>
          <a:xfrm>
            <a:off x="829293" y="4356265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lů 25">
            <a:hlinkClick r:id="" action="ppaction://hlinkshowjump?jump=nextslide"/>
          </p:cNvPr>
          <p:cNvSpPr/>
          <p:nvPr/>
        </p:nvSpPr>
        <p:spPr>
          <a:xfrm>
            <a:off x="1128155" y="5676405"/>
            <a:ext cx="522515" cy="546265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7" name="Picture 10" descr="C:\Users\admin\AppData\Local\Microsoft\Windows\Temporary Internet Files\Content.IE5\955RGVQT\MC900441726[1].pn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28" name="Picture 6" descr="C:\Users\admin\AppData\Local\Microsoft\Windows\Temporary Internet Files\Content.IE5\9XXS0L7U\MC900441734[1].png">
            <a:hlinkClick r:id="rId20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cs-CZ" dirty="0" smtClean="0"/>
              <a:t>Napiš </a:t>
            </a:r>
            <a:r>
              <a:rPr lang="cs-CZ" dirty="0" smtClean="0"/>
              <a:t>parametrickou rovnici přímky p určenou body A[1,4], B[-3,-6]. </a:t>
            </a:r>
            <a:r>
              <a:rPr lang="cs-CZ" dirty="0" smtClean="0"/>
              <a:t>Rozhodni, zda </a:t>
            </a:r>
            <a:r>
              <a:rPr lang="cs-CZ" dirty="0" smtClean="0"/>
              <a:t>na přímce leží body E[1;1] a F [-3;6]. Urči druhou souřadnici bodu G[3; a] </a:t>
            </a:r>
            <a:r>
              <a:rPr lang="pl-PL" dirty="0" smtClean="0"/>
              <a:t>tak, aby ležel na přímce p.</a:t>
            </a: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					              Příklad 3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2445" y="1871713"/>
            <a:ext cx="465700" cy="322964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795647" y="1864427"/>
            <a:ext cx="353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Zjistíme, </a:t>
            </a:r>
            <a:r>
              <a:rPr lang="cs-CZ" dirty="0" smtClean="0"/>
              <a:t>zda E[1;1]  náleží přímce p: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186553" y="4023757"/>
            <a:ext cx="495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Parametr t je </a:t>
            </a:r>
            <a:r>
              <a:rPr lang="cs-CZ" dirty="0" smtClean="0"/>
              <a:t>různý, </a:t>
            </a:r>
            <a:r>
              <a:rPr lang="cs-CZ" dirty="0" smtClean="0"/>
              <a:t>proto bod E nenáleží přímce p.</a:t>
            </a:r>
            <a:endParaRPr lang="cs-CZ" b="1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4319795" y="1927554"/>
          <a:ext cx="1076325" cy="676275"/>
        </p:xfrm>
        <a:graphic>
          <a:graphicData uri="http://schemas.openxmlformats.org/presentationml/2006/ole">
            <p:oleObj spid="_x0000_s95236" name="Rovnice" r:id="rId14" imgW="685800" imgH="431640" progId="Equation.3">
              <p:embed/>
            </p:oleObj>
          </a:graphicData>
        </a:graphic>
      </p:graphicFrame>
      <p:cxnSp>
        <p:nvCxnSpPr>
          <p:cNvPr id="25" name="Přímá spojovací čára 24"/>
          <p:cNvCxnSpPr/>
          <p:nvPr/>
        </p:nvCxnSpPr>
        <p:spPr>
          <a:xfrm>
            <a:off x="4213760" y="2634343"/>
            <a:ext cx="22444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lů 25">
            <a:hlinkClick r:id="" action="ppaction://hlinkshowjump?jump=nextslide"/>
          </p:cNvPr>
          <p:cNvSpPr/>
          <p:nvPr/>
        </p:nvSpPr>
        <p:spPr>
          <a:xfrm>
            <a:off x="4429495" y="5153891"/>
            <a:ext cx="522515" cy="546265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5237" name="Object 4"/>
          <p:cNvGraphicFramePr>
            <a:graphicFrameLocks noChangeAspect="1"/>
          </p:cNvGraphicFramePr>
          <p:nvPr/>
        </p:nvGraphicFramePr>
        <p:xfrm>
          <a:off x="4386511" y="2910218"/>
          <a:ext cx="1017587" cy="636587"/>
        </p:xfrm>
        <a:graphic>
          <a:graphicData uri="http://schemas.openxmlformats.org/presentationml/2006/ole">
            <p:oleObj spid="_x0000_s95237" name="Rovnice" r:id="rId15" imgW="647640" imgH="406080" progId="Equation.3">
              <p:embed/>
            </p:oleObj>
          </a:graphicData>
        </a:graphic>
      </p:graphicFrame>
      <p:graphicFrame>
        <p:nvGraphicFramePr>
          <p:cNvPr id="95238" name="Object 4"/>
          <p:cNvGraphicFramePr>
            <a:graphicFrameLocks noChangeAspect="1"/>
          </p:cNvGraphicFramePr>
          <p:nvPr/>
        </p:nvGraphicFramePr>
        <p:xfrm>
          <a:off x="5533510" y="2862840"/>
          <a:ext cx="1454150" cy="636587"/>
        </p:xfrm>
        <a:graphic>
          <a:graphicData uri="http://schemas.openxmlformats.org/presentationml/2006/ole">
            <p:oleObj spid="_x0000_s95238" name="Rovnice" r:id="rId16" imgW="927000" imgH="406080" progId="Equation.3">
              <p:embed/>
            </p:oleObj>
          </a:graphicData>
        </a:graphic>
      </p:graphicFrame>
      <p:cxnSp>
        <p:nvCxnSpPr>
          <p:cNvPr id="27" name="Přímá spojovací čára 26"/>
          <p:cNvCxnSpPr/>
          <p:nvPr/>
        </p:nvCxnSpPr>
        <p:spPr>
          <a:xfrm>
            <a:off x="4378035" y="3819896"/>
            <a:ext cx="3922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39" name="Object 4"/>
          <p:cNvGraphicFramePr>
            <a:graphicFrameLocks noChangeAspect="1"/>
          </p:cNvGraphicFramePr>
          <p:nvPr/>
        </p:nvGraphicFramePr>
        <p:xfrm>
          <a:off x="7229145" y="2825132"/>
          <a:ext cx="915988" cy="955675"/>
        </p:xfrm>
        <a:graphic>
          <a:graphicData uri="http://schemas.openxmlformats.org/presentationml/2006/ole">
            <p:oleObj spid="_x0000_s95239" name="Rovnice" r:id="rId17" imgW="583920" imgH="609480" progId="Equation.3">
              <p:embed/>
            </p:oleObj>
          </a:graphicData>
        </a:graphic>
      </p:graphicFrame>
      <p:graphicFrame>
        <p:nvGraphicFramePr>
          <p:cNvPr id="95240" name="Object 4"/>
          <p:cNvGraphicFramePr>
            <a:graphicFrameLocks noChangeAspect="1"/>
          </p:cNvGraphicFramePr>
          <p:nvPr/>
        </p:nvGraphicFramePr>
        <p:xfrm>
          <a:off x="4300538" y="4422775"/>
          <a:ext cx="617537" cy="319088"/>
        </p:xfrm>
        <a:graphic>
          <a:graphicData uri="http://schemas.openxmlformats.org/presentationml/2006/ole">
            <p:oleObj spid="_x0000_s95240" name="Rovnice" r:id="rId18" imgW="393480" imgH="203040" progId="Equation.3">
              <p:embed/>
            </p:oleObj>
          </a:graphicData>
        </a:graphic>
      </p:graphicFrame>
      <p:pic>
        <p:nvPicPr>
          <p:cNvPr id="29" name="Picture 10" descr="C:\Users\admin\AppData\Local\Microsoft\Windows\Temporary Internet Files\Content.IE5\955RGVQT\MC900441726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100000" y="6408000"/>
            <a:ext cx="432048" cy="432048"/>
          </a:xfrm>
          <a:prstGeom prst="rect">
            <a:avLst/>
          </a:prstGeom>
          <a:noFill/>
        </p:spPr>
      </p:pic>
      <p:pic>
        <p:nvPicPr>
          <p:cNvPr id="30" name="Picture 6" descr="C:\Users\admin\AppData\Local\Microsoft\Windows\Temporary Internet Files\Content.IE5\9XXS0L7U\MC900441734[1].png">
            <a:hlinkClick r:id="rId21" action="ppaction://hlinkpres?slideindex=3&amp;slidetitle=Vzájemná poloha dvou přímek zadaných parametrickou rovnicí. 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5279</TotalTime>
  <Words>670</Words>
  <Application>Microsoft Office PowerPoint</Application>
  <PresentationFormat>Předvádění na obrazovce (4:3)</PresentationFormat>
  <Paragraphs>73</Paragraphs>
  <Slides>14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Motiv sady Office</vt:lpstr>
      <vt:lpstr>Dokument aplikace Microsoft Office Word</vt:lpstr>
      <vt:lpstr>Rovnice</vt:lpstr>
      <vt:lpstr>Snímek 1</vt:lpstr>
      <vt:lpstr>Analytická geometrie v rovině</vt:lpstr>
      <vt:lpstr>Parametrická rovnice přímky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318</cp:revision>
  <dcterms:created xsi:type="dcterms:W3CDTF">2012-10-29T08:51:58Z</dcterms:created>
  <dcterms:modified xsi:type="dcterms:W3CDTF">2013-01-24T11:22:45Z</dcterms:modified>
</cp:coreProperties>
</file>