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diagrams/colors22.xml" ContentType="application/vnd.openxmlformats-officedocument.drawingml.diagramColors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layout24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Default Extension="bin" ContentType="application/vnd.openxmlformats-officedocument.oleObject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diagrams/layout25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23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56" r:id="rId3"/>
    <p:sldId id="260" r:id="rId4"/>
    <p:sldId id="318" r:id="rId5"/>
    <p:sldId id="298" r:id="rId6"/>
    <p:sldId id="319" r:id="rId7"/>
    <p:sldId id="300" r:id="rId8"/>
    <p:sldId id="320" r:id="rId9"/>
    <p:sldId id="321" r:id="rId10"/>
    <p:sldId id="322" r:id="rId11"/>
    <p:sldId id="324" r:id="rId12"/>
    <p:sldId id="323" r:id="rId13"/>
    <p:sldId id="325" r:id="rId14"/>
    <p:sldId id="283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0" autoAdjust="0"/>
    <p:restoredTop sz="94660"/>
  </p:normalViewPr>
  <p:slideViewPr>
    <p:cSldViewPr snapToGrid="0">
      <p:cViewPr>
        <p:scale>
          <a:sx n="70" d="100"/>
          <a:sy n="70" d="100"/>
        </p:scale>
        <p:origin x="-1950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             </a:t>
          </a:r>
          <a:r>
            <a:rPr lang="cs-CZ" sz="1600" b="0" dirty="0" smtClean="0"/>
            <a:t>VOŠ a SZŠ Hradec Králové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4001567-FDDA-4141-BAFC-FCFF1FDF5E90}" type="presOf" srcId="{7DB70298-C570-4D9C-BB4A-9F44B9E719B3}" destId="{B7835B6C-8A71-4E19-8D22-F9AED554923A}" srcOrd="0" destOrd="0" presId="urn:microsoft.com/office/officeart/2005/8/layout/vList2"/>
    <dgm:cxn modelId="{7CA2F67C-4DC6-416F-AA1F-2386E57403B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E1ED64C2-946D-4EBC-AEC4-9529E84A19A9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0802C0DF-2164-448D-BE7E-3C5A040307FC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Parametrická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EBCE91E-DEDF-4A40-8CCF-8EA1006C87A8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42EAC9B9-8D79-449C-85A9-616787F7C24B}" type="presOf" srcId="{7DB70298-C570-4D9C-BB4A-9F44B9E719B3}" destId="{B7835B6C-8A71-4E19-8D22-F9AED554923A}" srcOrd="0" destOrd="0" presId="urn:microsoft.com/office/officeart/2005/8/layout/vList2"/>
    <dgm:cxn modelId="{EA3263E8-7A90-4B2A-8667-483386DAE0A7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91535B37-4BCB-4EAB-BAEA-E441796B1317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Parametrická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5C1B681-7919-4E99-8797-3B0235009D3F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D5FEC04E-DDB9-4FD7-AD0C-67BD7C2BF5D9}" type="presOf" srcId="{7DB70298-C570-4D9C-BB4A-9F44B9E719B3}" destId="{B7835B6C-8A71-4E19-8D22-F9AED554923A}" srcOrd="0" destOrd="0" presId="urn:microsoft.com/office/officeart/2005/8/layout/vList2"/>
    <dgm:cxn modelId="{C642EFF0-0372-4D31-A50C-57105F765791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EB8D78DA-EBB5-4FA0-9567-ED2C78A1B3CA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Parametrická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8BA70B5-86E0-426D-B572-D5DFF2693A1A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A1C7716A-5A68-44CA-BBA6-FCABB0761FD4}" type="presOf" srcId="{7DB70298-C570-4D9C-BB4A-9F44B9E719B3}" destId="{B7835B6C-8A71-4E19-8D22-F9AED554923A}" srcOrd="0" destOrd="0" presId="urn:microsoft.com/office/officeart/2005/8/layout/vList2"/>
    <dgm:cxn modelId="{0977B0FA-E12A-482E-A129-CFDA3F4FEA57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02CD6112-C59A-42B6-BC11-AF40032BE8BC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Parametrická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EE5E1AB-C6A1-4AFA-81F1-C885B512501F}" type="presOf" srcId="{7DB70298-C570-4D9C-BB4A-9F44B9E719B3}" destId="{B7835B6C-8A71-4E19-8D22-F9AED554923A}" srcOrd="0" destOrd="0" presId="urn:microsoft.com/office/officeart/2005/8/layout/vList2"/>
    <dgm:cxn modelId="{F06B288D-F0C1-4CF0-BFEF-64FC8F341923}" type="presOf" srcId="{F59DDF83-C684-48EC-90BC-A76586B1D1A7}" destId="{882AA335-C09D-470F-930A-E571B0F45518}" srcOrd="0" destOrd="0" presId="urn:microsoft.com/office/officeart/2005/8/layout/vList2"/>
    <dgm:cxn modelId="{AD4C4D5F-12BE-47B2-B9D1-CD611C91B67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5E20F061-99DE-49F8-8ADF-7BE2D983C10D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Parametrická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ED3B140-6EE0-481C-9D7F-F9C90A14692A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8A9C60F-7191-4D3C-9E66-ED5A8AC93F43}" type="presOf" srcId="{7DB70298-C570-4D9C-BB4A-9F44B9E719B3}" destId="{B7835B6C-8A71-4E19-8D22-F9AED554923A}" srcOrd="0" destOrd="0" presId="urn:microsoft.com/office/officeart/2005/8/layout/vList2"/>
    <dgm:cxn modelId="{A55CBB49-B1BF-4383-9DC2-B308108382FE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i="1" dirty="0" smtClean="0"/>
            <a:t>Autorem materiálu a všech jeho částí, není-li uvedeno jinak, je Mgr. Michaela </a:t>
          </a:r>
          <a:r>
            <a:rPr lang="cs-CZ" b="0" i="1" dirty="0" err="1" smtClean="0"/>
            <a:t>Trejtnarová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F71DEEE-6EC5-4C4A-8506-B24CB0F4DFC7}" type="presOf" srcId="{469538E5-5656-4F2F-8505-2CD03C5D97F5}" destId="{63D20763-B48E-4B7C-8305-499D0B65F774}" srcOrd="0" destOrd="0" presId="urn:microsoft.com/office/officeart/2005/8/layout/vList2"/>
    <dgm:cxn modelId="{D0665121-315C-4C96-B51E-E97C0F73B6CC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CEBA4296-B48D-496F-BF04-C3925404979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FB53B62B-C45F-42F5-B773-DDD1D76C089A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Parametrická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F457855-FA04-426D-A0D1-1152917863E5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22621CD2-2D7E-4F9E-AD6F-DE40E7556B9B}" type="presOf" srcId="{7DB70298-C570-4D9C-BB4A-9F44B9E719B3}" destId="{B7835B6C-8A71-4E19-8D22-F9AED554923A}" srcOrd="0" destOrd="0" presId="urn:microsoft.com/office/officeart/2005/8/layout/vList2"/>
    <dgm:cxn modelId="{DC2709D1-AC25-453B-832D-B3B7F73A9FE1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E0078757-7A15-4AD6-9464-3B3820CA3D7F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Parametrická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336FC8B-2840-46B7-A2E7-E1B7F07365D2}" type="presOf" srcId="{F59DDF83-C684-48EC-90BC-A76586B1D1A7}" destId="{882AA335-C09D-470F-930A-E571B0F45518}" srcOrd="0" destOrd="0" presId="urn:microsoft.com/office/officeart/2005/8/layout/vList2"/>
    <dgm:cxn modelId="{3AF7C2C9-9646-44F5-97AB-C2010FB04A51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47A36801-2385-4FA4-8CD8-BC117C294F52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C508C13-5F11-426D-8D0D-B0FFA9B3BF5A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AC5FEF42-9354-47CF-9BAE-D5ADA66DE62A}" type="presOf" srcId="{7DB70298-C570-4D9C-BB4A-9F44B9E719B3}" destId="{B7835B6C-8A71-4E19-8D22-F9AED554923A}" srcOrd="0" destOrd="0" presId="urn:microsoft.com/office/officeart/2005/8/layout/vList2"/>
    <dgm:cxn modelId="{206FAF99-90C4-4D0B-9764-46F4231FB8B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DE3000F-1768-4465-8167-98AB5E822CFF}" type="presOf" srcId="{469538E5-5656-4F2F-8505-2CD03C5D97F5}" destId="{63D20763-B48E-4B7C-8305-499D0B65F774}" srcOrd="0" destOrd="0" presId="urn:microsoft.com/office/officeart/2005/8/layout/vList2"/>
    <dgm:cxn modelId="{334AD9B0-A613-4AC1-9985-A0D15B323271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DFF79989-B352-4103-8D3F-8590B42F8F46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9602978-A129-4DFD-BE5F-667D24D4EC58}" type="presOf" srcId="{7DB70298-C570-4D9C-BB4A-9F44B9E719B3}" destId="{B7835B6C-8A71-4E19-8D22-F9AED554923A}" srcOrd="0" destOrd="0" presId="urn:microsoft.com/office/officeart/2005/8/layout/vList2"/>
    <dgm:cxn modelId="{A3F0DB52-97CE-4C22-8592-E218A0506481}" type="presOf" srcId="{F59DDF83-C684-48EC-90BC-A76586B1D1A7}" destId="{882AA335-C09D-470F-930A-E571B0F45518}" srcOrd="0" destOrd="0" presId="urn:microsoft.com/office/officeart/2005/8/layout/vList2"/>
    <dgm:cxn modelId="{F62D332D-A6BC-45D7-96E8-5A4D5A2EE8B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7CA6AB7-9458-4C4A-AA6F-A70DE25E00B0}" type="presOf" srcId="{752797A6-92E4-42F6-A8AC-6733BC7B7409}" destId="{48970096-A994-409F-80C0-32A8CFAB840E}" srcOrd="0" destOrd="0" presId="urn:microsoft.com/office/officeart/2005/8/layout/vList2"/>
    <dgm:cxn modelId="{1F199C59-EEBE-4758-B09A-E73A28D78E08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9432F4AC-EEBE-46B8-A5AB-62FAF16C32F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Parametrická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BF7D78A-5C7A-4818-A687-AD1635B7981D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5A3353E-A4C9-4235-8193-B833AE408060}" type="presOf" srcId="{F59DDF83-C684-48EC-90BC-A76586B1D1A7}" destId="{882AA335-C09D-470F-930A-E571B0F45518}" srcOrd="0" destOrd="0" presId="urn:microsoft.com/office/officeart/2005/8/layout/vList2"/>
    <dgm:cxn modelId="{A8D7B353-2C6E-45C2-839B-2BCBEAA984A1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6CE5886C-3872-4906-849C-AC7305A43F64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Parametrická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42A54EC-6F23-407D-8D90-5589844395C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F450A899-6296-4FD7-9715-2B935224B0A5}" type="presOf" srcId="{7DB70298-C570-4D9C-BB4A-9F44B9E719B3}" destId="{B7835B6C-8A71-4E19-8D22-F9AED554923A}" srcOrd="0" destOrd="0" presId="urn:microsoft.com/office/officeart/2005/8/layout/vList2"/>
    <dgm:cxn modelId="{E605E5D8-402E-4AC5-8092-4A591FA0679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D814E01A-06FC-4F2E-97FF-5F4CFC3FB5C6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Parametrická rovnice přímky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939E6BCD-F989-4BC0-A9A3-359DB9FB0377}" type="presOf" srcId="{7DB70298-C570-4D9C-BB4A-9F44B9E719B3}" destId="{B7835B6C-8A71-4E19-8D22-F9AED554923A}" srcOrd="0" destOrd="0" presId="urn:microsoft.com/office/officeart/2005/8/layout/vList2"/>
    <dgm:cxn modelId="{F0EEC6BF-F37E-4A0C-9EEB-AFAB53BD3278}" type="presOf" srcId="{F59DDF83-C684-48EC-90BC-A76586B1D1A7}" destId="{882AA335-C09D-470F-930A-E571B0F45518}" srcOrd="0" destOrd="0" presId="urn:microsoft.com/office/officeart/2005/8/layout/vList2"/>
    <dgm:cxn modelId="{068AF611-E084-4B64-83E2-B23373586064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             </a:t>
          </a:r>
          <a:r>
            <a:rPr lang="cs-CZ" sz="1600" b="0" kern="1200" dirty="0" smtClean="0"/>
            <a:t>VOŠ a SZŠ Hradec Králové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Parametrická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Parametrická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Parametrická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Parametrická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Parametrická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i="1" kern="1200" dirty="0" smtClean="0"/>
            <a:t>Autorem materiálu a všech jeho částí, není-li uvedeno jinak, je Mgr. Michaela </a:t>
          </a:r>
          <a:r>
            <a:rPr lang="cs-CZ" sz="1600" b="0" i="1" kern="1200" dirty="0" err="1" smtClean="0"/>
            <a:t>Trejtnarová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Parametrická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Parametrická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Parametrická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Parametrická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Parametrická rovnice přímky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5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15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15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25A7A-93D1-460C-A420-269BA7788E87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66DA9-733C-4B2B-8A28-77FD496EEB6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Dokument_aplikace_Microsoft_Office_Word1.docx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8.xml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6.bin"/><Relationship Id="rId3" Type="http://schemas.openxmlformats.org/officeDocument/2006/relationships/diagramData" Target="../diagrams/data17.xml"/><Relationship Id="rId21" Type="http://schemas.openxmlformats.org/officeDocument/2006/relationships/hyperlink" Target="file:///C:\Users\admin\Documents\Matematika\&#352;ablony\Analytick&#225;%20geometrie\VY_32_INOVACE_MAT_3_TR_07.pptx" TargetMode="External"/><Relationship Id="rId7" Type="http://schemas.microsoft.com/office/2007/relationships/diagramDrawing" Target="../diagrams/drawing17.xml"/><Relationship Id="rId12" Type="http://schemas.microsoft.com/office/2007/relationships/diagramDrawing" Target="../diagrams/drawing18.xml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6.vml"/><Relationship Id="rId6" Type="http://schemas.openxmlformats.org/officeDocument/2006/relationships/diagramColors" Target="../diagrams/colors17.xml"/><Relationship Id="rId11" Type="http://schemas.openxmlformats.org/officeDocument/2006/relationships/diagramColors" Target="../diagrams/colors18.xml"/><Relationship Id="rId5" Type="http://schemas.openxmlformats.org/officeDocument/2006/relationships/diagramQuickStyle" Target="../diagrams/quickStyle17.xml"/><Relationship Id="rId15" Type="http://schemas.openxmlformats.org/officeDocument/2006/relationships/image" Target="../media/image5.png"/><Relationship Id="rId10" Type="http://schemas.openxmlformats.org/officeDocument/2006/relationships/diagramQuickStyle" Target="../diagrams/quickStyle18.xml"/><Relationship Id="rId19" Type="http://schemas.openxmlformats.org/officeDocument/2006/relationships/oleObject" Target="../embeddings/oleObject17.bin"/><Relationship Id="rId4" Type="http://schemas.openxmlformats.org/officeDocument/2006/relationships/diagramLayout" Target="../diagrams/layout17.xml"/><Relationship Id="rId9" Type="http://schemas.openxmlformats.org/officeDocument/2006/relationships/diagramLayout" Target="../diagrams/layout18.xml"/><Relationship Id="rId14" Type="http://schemas.openxmlformats.org/officeDocument/2006/relationships/slide" Target="slide12.xml"/><Relationship Id="rId2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0.xml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22.bin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12" Type="http://schemas.microsoft.com/office/2007/relationships/diagramDrawing" Target="../diagrams/drawing20.xml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0.bin"/><Relationship Id="rId20" Type="http://schemas.openxmlformats.org/officeDocument/2006/relationships/image" Target="../media/image7.png"/><Relationship Id="rId1" Type="http://schemas.openxmlformats.org/officeDocument/2006/relationships/vmlDrawing" Target="../drawings/vmlDrawing7.vml"/><Relationship Id="rId6" Type="http://schemas.openxmlformats.org/officeDocument/2006/relationships/diagramColors" Target="../diagrams/colors19.xml"/><Relationship Id="rId11" Type="http://schemas.openxmlformats.org/officeDocument/2006/relationships/diagramColors" Target="../diagrams/colors20.xml"/><Relationship Id="rId5" Type="http://schemas.openxmlformats.org/officeDocument/2006/relationships/diagramQuickStyle" Target="../diagrams/quickStyle19.xml"/><Relationship Id="rId15" Type="http://schemas.openxmlformats.org/officeDocument/2006/relationships/oleObject" Target="../embeddings/oleObject19.bin"/><Relationship Id="rId10" Type="http://schemas.openxmlformats.org/officeDocument/2006/relationships/diagramQuickStyle" Target="../diagrams/quickStyle20.xml"/><Relationship Id="rId19" Type="http://schemas.openxmlformats.org/officeDocument/2006/relationships/hyperlink" Target="file:///C:\Users\admin\Documents\Matematika\&#352;ablony\Analytick&#225;%20geometrie\VY_32_INOVACE_MAT_3_TR_07.pptx" TargetMode="External"/><Relationship Id="rId4" Type="http://schemas.openxmlformats.org/officeDocument/2006/relationships/diagramLayout" Target="../diagrams/layout19.xml"/><Relationship Id="rId9" Type="http://schemas.openxmlformats.org/officeDocument/2006/relationships/diagramLayout" Target="../diagrams/layout20.xml"/><Relationship Id="rId1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2.xml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24.bin"/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12" Type="http://schemas.microsoft.com/office/2007/relationships/diagramDrawing" Target="../diagrams/drawing22.xml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1.png"/><Relationship Id="rId1" Type="http://schemas.openxmlformats.org/officeDocument/2006/relationships/vmlDrawing" Target="../drawings/vmlDrawing8.vml"/><Relationship Id="rId6" Type="http://schemas.openxmlformats.org/officeDocument/2006/relationships/diagramColors" Target="../diagrams/colors21.xml"/><Relationship Id="rId11" Type="http://schemas.openxmlformats.org/officeDocument/2006/relationships/diagramColors" Target="../diagrams/colors22.xml"/><Relationship Id="rId5" Type="http://schemas.openxmlformats.org/officeDocument/2006/relationships/diagramQuickStyle" Target="../diagrams/quickStyle21.xml"/><Relationship Id="rId15" Type="http://schemas.openxmlformats.org/officeDocument/2006/relationships/image" Target="../media/image7.png"/><Relationship Id="rId10" Type="http://schemas.openxmlformats.org/officeDocument/2006/relationships/diagramQuickStyle" Target="../diagrams/quickStyle22.xml"/><Relationship Id="rId4" Type="http://schemas.openxmlformats.org/officeDocument/2006/relationships/diagramLayout" Target="../diagrams/layout21.xml"/><Relationship Id="rId9" Type="http://schemas.openxmlformats.org/officeDocument/2006/relationships/diagramLayout" Target="../diagrams/layout22.xml"/><Relationship Id="rId14" Type="http://schemas.openxmlformats.org/officeDocument/2006/relationships/hyperlink" Target="file:///C:\Users\admin\Documents\Matematika\&#352;ablony\Analytick&#225;%20geometrie\VY_32_INOVACE_MAT_3_TR_07.pptx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admin\Documents\Matematika\&#352;ablony\Analytick&#225;%20geometrie\Pracovn&#237;%20list-parametrick&#225;%20rovnice%20p&#345;&#237;mky.doc" TargetMode="External"/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3.xml"/><Relationship Id="rId11" Type="http://schemas.openxmlformats.org/officeDocument/2006/relationships/image" Target="../media/image7.png"/><Relationship Id="rId5" Type="http://schemas.openxmlformats.org/officeDocument/2006/relationships/diagramQuickStyle" Target="../diagrams/quickStyle23.xml"/><Relationship Id="rId10" Type="http://schemas.openxmlformats.org/officeDocument/2006/relationships/hyperlink" Target="file:///C:\Users\admin\Documents\Matematika\&#352;ablony\Analytick&#225;%20geometrie\VY_32_INOVACE_MAT_3_TR_03.pptx" TargetMode="External"/><Relationship Id="rId4" Type="http://schemas.openxmlformats.org/officeDocument/2006/relationships/diagramLayout" Target="../diagrams/layout23.xml"/><Relationship Id="rId9" Type="http://schemas.openxmlformats.org/officeDocument/2006/relationships/image" Target="../media/image32.pn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13" Type="http://schemas.microsoft.com/office/2007/relationships/diagramDrawing" Target="../diagrams/drawing2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4.xml"/><Relationship Id="rId12" Type="http://schemas.openxmlformats.org/officeDocument/2006/relationships/diagramColors" Target="../diagrams/colors25.xm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3.wmf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4.xml"/><Relationship Id="rId11" Type="http://schemas.openxmlformats.org/officeDocument/2006/relationships/diagramQuickStyle" Target="../diagrams/quickStyle25.xml"/><Relationship Id="rId5" Type="http://schemas.openxmlformats.org/officeDocument/2006/relationships/diagramLayout" Target="../diagrams/layout24.xml"/><Relationship Id="rId15" Type="http://schemas.openxmlformats.org/officeDocument/2006/relationships/hyperlink" Target="file:///C:\Users\admin\Documents\Matematika\&#352;ablony\Analytick&#225;%20geometrie\VY_32_INOVACE_MAT_3_TR_07.pptx" TargetMode="External"/><Relationship Id="rId10" Type="http://schemas.openxmlformats.org/officeDocument/2006/relationships/diagramLayout" Target="../diagrams/layout25.xml"/><Relationship Id="rId4" Type="http://schemas.openxmlformats.org/officeDocument/2006/relationships/diagramData" Target="../diagrams/data24.xml"/><Relationship Id="rId9" Type="http://schemas.openxmlformats.org/officeDocument/2006/relationships/diagramData" Target="../diagrams/data25.xml"/><Relationship Id="rId14" Type="http://schemas.openxmlformats.org/officeDocument/2006/relationships/hyperlink" Target="file:///C:\Users\admin\Documents\Matematika\&#352;ablony\Analytick&#225;%20geometrie\Analytick&#225;%20geometrie%20v%20rovin&#283;2.pptx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oleObject" Target="../embeddings/oleObject1.bin"/><Relationship Id="rId18" Type="http://schemas.openxmlformats.org/officeDocument/2006/relationships/image" Target="../media/image7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openxmlformats.org/officeDocument/2006/relationships/hyperlink" Target="file:///C:\Users\admin\Documents\Matematika\&#352;ablony\Analytick&#225;%20geometrie\VY_32_INOVACE_MAT_3_TR_07.pptx" TargetMode="External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.bin"/><Relationship Id="rId1" Type="http://schemas.openxmlformats.org/officeDocument/2006/relationships/vmlDrawing" Target="../drawings/vmlDrawing2.v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image" Target="../media/image6.png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hyperlink" Target="file:///C:\Users\admin\Documents\Matematika\&#352;ablony\Analytick&#225;%20geometrie\VY_32_INOVACE_MAT_3_TR_07.pptx" TargetMode="Externa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image" Target="../media/image8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image" Target="../media/image12.png"/><Relationship Id="rId18" Type="http://schemas.openxmlformats.org/officeDocument/2006/relationships/hyperlink" Target="file:///C:\Users\admin\Documents\Matematika\&#352;ablony\Analytick&#225;%20geometrie\VY_32_INOVACE_MAT_3_TR_07.pptx" TargetMode="Externa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5.bin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5" Type="http://schemas.openxmlformats.org/officeDocument/2006/relationships/oleObject" Target="../embeddings/oleObject4.bin"/><Relationship Id="rId10" Type="http://schemas.openxmlformats.org/officeDocument/2006/relationships/diagramQuickStyle" Target="../diagrams/quickStyle10.xml"/><Relationship Id="rId19" Type="http://schemas.openxmlformats.org/officeDocument/2006/relationships/image" Target="../media/image7.png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13" Type="http://schemas.openxmlformats.org/officeDocument/2006/relationships/hyperlink" Target="file:///C:\Users\admin\Documents\Matematika\&#352;ablony\Analytick&#225;%20geometrie\VY_32_INOVACE_MAT_3_TR_07.pptx" TargetMode="Externa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12" Type="http://schemas.openxmlformats.org/officeDocument/2006/relationships/image" Target="../media/image8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Relationship Id="rId1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13" Type="http://schemas.openxmlformats.org/officeDocument/2006/relationships/image" Target="../media/image16.wmf"/><Relationship Id="rId18" Type="http://schemas.openxmlformats.org/officeDocument/2006/relationships/slide" Target="slide12.xml"/><Relationship Id="rId3" Type="http://schemas.openxmlformats.org/officeDocument/2006/relationships/diagramData" Target="../diagrams/data13.xml"/><Relationship Id="rId21" Type="http://schemas.openxmlformats.org/officeDocument/2006/relationships/image" Target="../media/image7.png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20" Type="http://schemas.openxmlformats.org/officeDocument/2006/relationships/hyperlink" Target="file:///C:\Users\admin\Documents\Matematika\&#352;ablony\Analytick&#225;%20geometrie\VY_32_INOVACE_MAT_3_TR_07.pptx" TargetMode="External"/><Relationship Id="rId1" Type="http://schemas.openxmlformats.org/officeDocument/2006/relationships/vmlDrawing" Target="../drawings/vmlDrawing4.v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5" Type="http://schemas.openxmlformats.org/officeDocument/2006/relationships/diagramQuickStyle" Target="../diagrams/quickStyle13.xml"/><Relationship Id="rId15" Type="http://schemas.openxmlformats.org/officeDocument/2006/relationships/oleObject" Target="../embeddings/oleObject6.bin"/><Relationship Id="rId10" Type="http://schemas.openxmlformats.org/officeDocument/2006/relationships/diagramQuickStyle" Target="../diagrams/quickStyle14.xml"/><Relationship Id="rId19" Type="http://schemas.openxmlformats.org/officeDocument/2006/relationships/image" Target="../media/image5.png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Relationship Id="rId1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3.bin"/><Relationship Id="rId3" Type="http://schemas.openxmlformats.org/officeDocument/2006/relationships/diagramData" Target="../diagrams/data15.xml"/><Relationship Id="rId21" Type="http://schemas.openxmlformats.org/officeDocument/2006/relationships/hyperlink" Target="file:///C:\Users\admin\Documents\Matematika\&#352;ablony\Analytick&#225;%20geometrie\VY_32_INOVACE_MAT_3_TR_07.pptx" TargetMode="External"/><Relationship Id="rId7" Type="http://schemas.microsoft.com/office/2007/relationships/diagramDrawing" Target="../diagrams/drawing15.xml"/><Relationship Id="rId12" Type="http://schemas.microsoft.com/office/2007/relationships/diagramDrawing" Target="../diagrams/drawing16.xml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5.png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15.xml"/><Relationship Id="rId11" Type="http://schemas.openxmlformats.org/officeDocument/2006/relationships/diagramColors" Target="../diagrams/colors16.xml"/><Relationship Id="rId5" Type="http://schemas.openxmlformats.org/officeDocument/2006/relationships/diagramQuickStyle" Target="../diagrams/quickStyle15.xml"/><Relationship Id="rId15" Type="http://schemas.openxmlformats.org/officeDocument/2006/relationships/oleObject" Target="../embeddings/oleObject10.bin"/><Relationship Id="rId10" Type="http://schemas.openxmlformats.org/officeDocument/2006/relationships/diagramQuickStyle" Target="../diagrams/quickStyle16.xml"/><Relationship Id="rId19" Type="http://schemas.openxmlformats.org/officeDocument/2006/relationships/slide" Target="slide12.xml"/><Relationship Id="rId4" Type="http://schemas.openxmlformats.org/officeDocument/2006/relationships/diagramLayout" Target="../diagrams/layout15.xml"/><Relationship Id="rId9" Type="http://schemas.openxmlformats.org/officeDocument/2006/relationships/diagramLayout" Target="../diagrams/layout16.xml"/><Relationship Id="rId14" Type="http://schemas.openxmlformats.org/officeDocument/2006/relationships/oleObject" Target="../embeddings/oleObject9.bin"/><Relationship Id="rId2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5925" y="5638800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293688" y="276225"/>
          <a:ext cx="8694737" cy="5978525"/>
        </p:xfrm>
        <a:graphic>
          <a:graphicData uri="http://schemas.openxmlformats.org/presentationml/2006/ole">
            <p:oleObj spid="_x0000_s1026" name="Dokument" r:id="rId5" imgW="6238662" imgH="4294136" progId="Word.Document.12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r>
              <a:rPr lang="cs-CZ" dirty="0" smtClean="0"/>
              <a:t>Napiš </a:t>
            </a:r>
            <a:r>
              <a:rPr lang="cs-CZ" dirty="0" smtClean="0"/>
              <a:t>parametrickou rovnici přímky p určenou body A[1,4], B[-3,-6]. </a:t>
            </a:r>
            <a:r>
              <a:rPr lang="cs-CZ" dirty="0" smtClean="0"/>
              <a:t>Rozhodni, zda </a:t>
            </a:r>
            <a:r>
              <a:rPr lang="cs-CZ" dirty="0" smtClean="0"/>
              <a:t>na přímce leží body E[1;1] a F [-3;6]. Urči druhou souřadnici bodu G[3; a] </a:t>
            </a:r>
            <a:r>
              <a:rPr lang="pl-PL" dirty="0" smtClean="0"/>
              <a:t>tak, aby ležel na přímce p.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					              Příklad 3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2445" y="1871713"/>
            <a:ext cx="465700" cy="322964"/>
          </a:xfrm>
          <a:prstGeom prst="rect">
            <a:avLst/>
          </a:prstGeom>
          <a:noFill/>
        </p:spPr>
      </p:pic>
      <p:pic>
        <p:nvPicPr>
          <p:cNvPr id="14" name="Picture 10" descr="C:\Users\admin\AppData\Local\Microsoft\Windows\Temporary Internet Files\Content.IE5\955RGVQT\MC900441726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sp>
        <p:nvSpPr>
          <p:cNvPr id="21" name="TextovéPole 20"/>
          <p:cNvSpPr txBox="1"/>
          <p:nvPr/>
        </p:nvSpPr>
        <p:spPr>
          <a:xfrm>
            <a:off x="795647" y="1864427"/>
            <a:ext cx="379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Zjistíme, </a:t>
            </a:r>
            <a:r>
              <a:rPr lang="cs-CZ" dirty="0" smtClean="0"/>
              <a:t>zda F[-7;-16]  náleží přímce p: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4186553" y="4023757"/>
            <a:ext cx="4689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Parametr t je </a:t>
            </a:r>
            <a:r>
              <a:rPr lang="cs-CZ" dirty="0" smtClean="0"/>
              <a:t>stejný, </a:t>
            </a:r>
            <a:r>
              <a:rPr lang="cs-CZ" dirty="0" smtClean="0"/>
              <a:t>proto bod F náleží přímce p.</a:t>
            </a:r>
            <a:endParaRPr lang="cs-CZ" b="1" dirty="0"/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4319795" y="1927554"/>
          <a:ext cx="1076325" cy="676275"/>
        </p:xfrm>
        <a:graphic>
          <a:graphicData uri="http://schemas.openxmlformats.org/presentationml/2006/ole">
            <p:oleObj spid="_x0000_s96258" name="Rovnice" r:id="rId16" imgW="685800" imgH="431640" progId="Equation.3">
              <p:embed/>
            </p:oleObj>
          </a:graphicData>
        </a:graphic>
      </p:graphicFrame>
      <p:cxnSp>
        <p:nvCxnSpPr>
          <p:cNvPr id="25" name="Přímá spojovací čára 24"/>
          <p:cNvCxnSpPr/>
          <p:nvPr/>
        </p:nvCxnSpPr>
        <p:spPr>
          <a:xfrm>
            <a:off x="4213760" y="2634343"/>
            <a:ext cx="22444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Šipka dolů 25">
            <a:hlinkClick r:id="" action="ppaction://hlinkshowjump?jump=nextslide"/>
          </p:cNvPr>
          <p:cNvSpPr/>
          <p:nvPr/>
        </p:nvSpPr>
        <p:spPr>
          <a:xfrm>
            <a:off x="4429495" y="5153891"/>
            <a:ext cx="522515" cy="546265"/>
          </a:xfrm>
          <a:prstGeom prst="downArrow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95237" name="Object 4"/>
          <p:cNvGraphicFramePr>
            <a:graphicFrameLocks noChangeAspect="1"/>
          </p:cNvGraphicFramePr>
          <p:nvPr/>
        </p:nvGraphicFramePr>
        <p:xfrm>
          <a:off x="4237038" y="2909888"/>
          <a:ext cx="1316037" cy="636587"/>
        </p:xfrm>
        <a:graphic>
          <a:graphicData uri="http://schemas.openxmlformats.org/presentationml/2006/ole">
            <p:oleObj spid="_x0000_s96259" name="Rovnice" r:id="rId17" imgW="838080" imgH="406080" progId="Equation.3">
              <p:embed/>
            </p:oleObj>
          </a:graphicData>
        </a:graphic>
      </p:graphicFrame>
      <p:graphicFrame>
        <p:nvGraphicFramePr>
          <p:cNvPr id="95238" name="Object 4"/>
          <p:cNvGraphicFramePr>
            <a:graphicFrameLocks noChangeAspect="1"/>
          </p:cNvGraphicFramePr>
          <p:nvPr/>
        </p:nvGraphicFramePr>
        <p:xfrm>
          <a:off x="5527303" y="2945390"/>
          <a:ext cx="1754188" cy="636587"/>
        </p:xfrm>
        <a:graphic>
          <a:graphicData uri="http://schemas.openxmlformats.org/presentationml/2006/ole">
            <p:oleObj spid="_x0000_s96260" name="Rovnice" r:id="rId18" imgW="1117440" imgH="406080" progId="Equation.3">
              <p:embed/>
            </p:oleObj>
          </a:graphicData>
        </a:graphic>
      </p:graphicFrame>
      <p:cxnSp>
        <p:nvCxnSpPr>
          <p:cNvPr id="27" name="Přímá spojovací čára 26"/>
          <p:cNvCxnSpPr/>
          <p:nvPr/>
        </p:nvCxnSpPr>
        <p:spPr>
          <a:xfrm>
            <a:off x="4378035" y="3819896"/>
            <a:ext cx="39228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5239" name="Object 4"/>
          <p:cNvGraphicFramePr>
            <a:graphicFrameLocks noChangeAspect="1"/>
          </p:cNvGraphicFramePr>
          <p:nvPr/>
        </p:nvGraphicFramePr>
        <p:xfrm>
          <a:off x="7370763" y="2984500"/>
          <a:ext cx="796925" cy="636588"/>
        </p:xfrm>
        <a:graphic>
          <a:graphicData uri="http://schemas.openxmlformats.org/presentationml/2006/ole">
            <p:oleObj spid="_x0000_s96261" name="Rovnice" r:id="rId19" imgW="507960" imgH="406080" progId="Equation.3">
              <p:embed/>
            </p:oleObj>
          </a:graphicData>
        </a:graphic>
      </p:graphicFrame>
      <p:graphicFrame>
        <p:nvGraphicFramePr>
          <p:cNvPr id="95240" name="Object 4"/>
          <p:cNvGraphicFramePr>
            <a:graphicFrameLocks noChangeAspect="1"/>
          </p:cNvGraphicFramePr>
          <p:nvPr/>
        </p:nvGraphicFramePr>
        <p:xfrm>
          <a:off x="4291013" y="4422775"/>
          <a:ext cx="638175" cy="319088"/>
        </p:xfrm>
        <a:graphic>
          <a:graphicData uri="http://schemas.openxmlformats.org/presentationml/2006/ole">
            <p:oleObj spid="_x0000_s96262" name="Rovnice" r:id="rId20" imgW="406080" imgH="203040" progId="Equation.3">
              <p:embed/>
            </p:oleObj>
          </a:graphicData>
        </a:graphic>
      </p:graphicFrame>
      <p:pic>
        <p:nvPicPr>
          <p:cNvPr id="28" name="Picture 6" descr="C:\Users\admin\AppData\Local\Microsoft\Windows\Temporary Internet Files\Content.IE5\9XXS0L7U\MC900441734[1].png">
            <a:hlinkClick r:id="rId21" action="ppaction://hlinkpres?slideindex=3&amp;slidetitle=Vzájemná poloha dvou přímek zadaných parametrickou rovnicí. "/>
          </p:cNvPr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r>
              <a:rPr lang="cs-CZ" dirty="0" smtClean="0"/>
              <a:t>Napiš </a:t>
            </a:r>
            <a:r>
              <a:rPr lang="cs-CZ" dirty="0" smtClean="0"/>
              <a:t>parametrickou rovnici přímky p určenou body A[1,4], B[-3,-6]. </a:t>
            </a:r>
            <a:r>
              <a:rPr lang="cs-CZ" dirty="0" smtClean="0"/>
              <a:t>Rozhodni, </a:t>
            </a:r>
            <a:r>
              <a:rPr lang="cs-CZ" dirty="0" smtClean="0"/>
              <a:t>zda na přímce leží body E[1;1] a F [-3;6]. Urči druhou souřadnici bodu G[3; a] </a:t>
            </a:r>
            <a:r>
              <a:rPr lang="pl-PL" dirty="0" smtClean="0"/>
              <a:t>tak, aby ležel na přímce p.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					              Příklad 3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2445" y="1871713"/>
            <a:ext cx="465700" cy="322964"/>
          </a:xfrm>
          <a:prstGeom prst="rect">
            <a:avLst/>
          </a:prstGeom>
          <a:noFill/>
        </p:spPr>
      </p:pic>
      <p:pic>
        <p:nvPicPr>
          <p:cNvPr id="14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sp>
        <p:nvSpPr>
          <p:cNvPr id="21" name="TextovéPole 20"/>
          <p:cNvSpPr txBox="1"/>
          <p:nvPr/>
        </p:nvSpPr>
        <p:spPr>
          <a:xfrm>
            <a:off x="795647" y="1864426"/>
            <a:ext cx="7778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 G náleží přímce p, tedy parametr t bude pro obě rovnice stejný. Vypočteme t z jedné rovnice a dosadíme do druhé: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968339" y="6066312"/>
            <a:ext cx="2975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Bod G má souřadnice </a:t>
            </a:r>
            <a:r>
              <a:rPr lang="cs-CZ" b="1" dirty="0" smtClean="0">
                <a:solidFill>
                  <a:srgbClr val="920000"/>
                </a:solidFill>
              </a:rPr>
              <a:t>G [3;9].</a:t>
            </a:r>
            <a:endParaRPr lang="cs-CZ" b="1" dirty="0">
              <a:solidFill>
                <a:srgbClr val="920000"/>
              </a:solidFill>
            </a:endParaRPr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935328" y="2497570"/>
          <a:ext cx="1076325" cy="676275"/>
        </p:xfrm>
        <a:graphic>
          <a:graphicData uri="http://schemas.openxmlformats.org/presentationml/2006/ole">
            <p:oleObj spid="_x0000_s98306" name="Rovnice" r:id="rId15" imgW="685800" imgH="431640" progId="Equation.3">
              <p:embed/>
            </p:oleObj>
          </a:graphicData>
        </a:graphic>
      </p:graphicFrame>
      <p:cxnSp>
        <p:nvCxnSpPr>
          <p:cNvPr id="25" name="Přímá spojovací čára 24"/>
          <p:cNvCxnSpPr/>
          <p:nvPr/>
        </p:nvCxnSpPr>
        <p:spPr>
          <a:xfrm>
            <a:off x="1054922" y="3204359"/>
            <a:ext cx="22444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5237" name="Object 4"/>
          <p:cNvGraphicFramePr>
            <a:graphicFrameLocks noChangeAspect="1"/>
          </p:cNvGraphicFramePr>
          <p:nvPr/>
        </p:nvGraphicFramePr>
        <p:xfrm>
          <a:off x="993033" y="3349275"/>
          <a:ext cx="1057275" cy="636587"/>
        </p:xfrm>
        <a:graphic>
          <a:graphicData uri="http://schemas.openxmlformats.org/presentationml/2006/ole">
            <p:oleObj spid="_x0000_s98307" name="Rovnice" r:id="rId16" imgW="672840" imgH="406080" progId="Equation.3">
              <p:embed/>
            </p:oleObj>
          </a:graphicData>
        </a:graphic>
      </p:graphicFrame>
      <p:graphicFrame>
        <p:nvGraphicFramePr>
          <p:cNvPr id="95238" name="Object 4"/>
          <p:cNvGraphicFramePr>
            <a:graphicFrameLocks noChangeAspect="1"/>
          </p:cNvGraphicFramePr>
          <p:nvPr/>
        </p:nvGraphicFramePr>
        <p:xfrm>
          <a:off x="2819359" y="3367377"/>
          <a:ext cx="1374775" cy="1312862"/>
        </p:xfrm>
        <a:graphic>
          <a:graphicData uri="http://schemas.openxmlformats.org/presentationml/2006/ole">
            <p:oleObj spid="_x0000_s98308" name="Rovnice" r:id="rId17" imgW="876240" imgH="838080" progId="Equation.3">
              <p:embed/>
            </p:oleObj>
          </a:graphicData>
        </a:graphic>
      </p:graphicFrame>
      <p:cxnSp>
        <p:nvCxnSpPr>
          <p:cNvPr id="27" name="Přímá spojovací čára 26"/>
          <p:cNvCxnSpPr/>
          <p:nvPr/>
        </p:nvCxnSpPr>
        <p:spPr>
          <a:xfrm>
            <a:off x="1088570" y="4069278"/>
            <a:ext cx="11914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5239" name="Object 4"/>
          <p:cNvGraphicFramePr>
            <a:graphicFrameLocks noChangeAspect="1"/>
          </p:cNvGraphicFramePr>
          <p:nvPr/>
        </p:nvGraphicFramePr>
        <p:xfrm>
          <a:off x="1081685" y="4249821"/>
          <a:ext cx="1593850" cy="1670050"/>
        </p:xfrm>
        <a:graphic>
          <a:graphicData uri="http://schemas.openxmlformats.org/presentationml/2006/ole">
            <p:oleObj spid="_x0000_s98309" name="Rovnice" r:id="rId18" imgW="1015920" imgH="1066680" progId="Equation.3">
              <p:embed/>
            </p:oleObj>
          </a:graphicData>
        </a:graphic>
      </p:graphicFrame>
      <p:pic>
        <p:nvPicPr>
          <p:cNvPr id="20" name="Picture 6" descr="C:\Users\admin\AppData\Local\Microsoft\Windows\Temporary Internet Files\Content.IE5\9XXS0L7U\MC900441734[1].png">
            <a:hlinkClick r:id="rId19" action="ppaction://hlinkpres?slideindex=3&amp;slidetitle=Vzájemná poloha dvou přímek zadaných parametrickou rovnicí. 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3</a:t>
            </a:r>
          </a:p>
          <a:p>
            <a:r>
              <a:rPr lang="pl-PL" dirty="0" smtClean="0"/>
              <a:t>Jsou dány body A[-1;2], B[2;6] a C[4;-2]. Najděte přímku p, která prochází bodem</a:t>
            </a:r>
          </a:p>
          <a:p>
            <a:r>
              <a:rPr lang="pl-PL" dirty="0" smtClean="0"/>
              <a:t>C a je rovnoběžná s přímkou AB. </a:t>
            </a: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					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2445" y="1871713"/>
            <a:ext cx="465700" cy="322964"/>
          </a:xfrm>
          <a:prstGeom prst="rect">
            <a:avLst/>
          </a:prstGeom>
          <a:noFill/>
        </p:spPr>
      </p:pic>
      <p:pic>
        <p:nvPicPr>
          <p:cNvPr id="17" name="Picture 6" descr="C:\Users\admin\AppData\Local\Microsoft\Windows\Temporary Internet Files\Content.IE5\9XXS0L7U\MC900441734[1].png">
            <a:hlinkClick r:id="rId14" action="ppaction://hlinkpres?slideindex=3&amp;slidetitle=Vzájemná poloha dvou přímek zadaných parametrickou rovnicí. 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sp>
        <p:nvSpPr>
          <p:cNvPr id="21" name="TextovéPole 20"/>
          <p:cNvSpPr txBox="1"/>
          <p:nvPr/>
        </p:nvSpPr>
        <p:spPr>
          <a:xfrm>
            <a:off x="866899" y="1900053"/>
            <a:ext cx="4967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Přímka p má stejný směrový vektor jako přímka AB.</a:t>
            </a:r>
          </a:p>
          <a:p>
            <a:r>
              <a:rPr lang="cs-CZ" dirty="0" smtClean="0"/>
              <a:t>Určíme tedy směrový vektor </a:t>
            </a:r>
            <a:r>
              <a:rPr lang="cs-CZ" b="1" dirty="0" smtClean="0"/>
              <a:t>AB</a:t>
            </a:r>
            <a:endParaRPr lang="cs-CZ" b="1" dirty="0"/>
          </a:p>
        </p:txBody>
      </p:sp>
      <p:cxnSp>
        <p:nvCxnSpPr>
          <p:cNvPr id="25" name="Přímá spojovací čára 24"/>
          <p:cNvCxnSpPr/>
          <p:nvPr/>
        </p:nvCxnSpPr>
        <p:spPr>
          <a:xfrm>
            <a:off x="995547" y="3382489"/>
            <a:ext cx="22444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>
            <a:off x="1088570" y="4069278"/>
            <a:ext cx="11914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287" name="Picture 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791816" y="2553195"/>
            <a:ext cx="3056238" cy="3095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1" name="Přímá spojovací čára 30"/>
          <p:cNvCxnSpPr/>
          <p:nvPr/>
        </p:nvCxnSpPr>
        <p:spPr>
          <a:xfrm flipV="1">
            <a:off x="7647708" y="3835730"/>
            <a:ext cx="1496292" cy="16506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7288" name="Object 8"/>
          <p:cNvGraphicFramePr>
            <a:graphicFrameLocks noChangeAspect="1"/>
          </p:cNvGraphicFramePr>
          <p:nvPr/>
        </p:nvGraphicFramePr>
        <p:xfrm>
          <a:off x="1060741" y="2635767"/>
          <a:ext cx="3511260" cy="361869"/>
        </p:xfrm>
        <a:graphic>
          <a:graphicData uri="http://schemas.openxmlformats.org/presentationml/2006/ole">
            <p:oleObj spid="_x0000_s97288" name="Rovnice" r:id="rId17" imgW="2082600" imgH="215640" progId="Equation.3">
              <p:embed/>
            </p:oleObj>
          </a:graphicData>
        </a:graphic>
      </p:graphicFrame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1042678" y="3051668"/>
          <a:ext cx="1843026" cy="1028813"/>
        </p:xfrm>
        <a:graphic>
          <a:graphicData uri="http://schemas.openxmlformats.org/presentationml/2006/ole">
            <p:oleObj spid="_x0000_s97289" name="Rovnice" r:id="rId18" imgW="1180800" imgH="66024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1491305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54379" y="720931"/>
            <a:ext cx="1314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Procvičte si!</a:t>
            </a:r>
            <a:endParaRPr lang="cs-CZ" dirty="0"/>
          </a:p>
        </p:txBody>
      </p:sp>
      <p:pic>
        <p:nvPicPr>
          <p:cNvPr id="12" name="Picture 5" descr="C:\Users\admin\AppData\Local\Microsoft\Windows\Temporary Internet Files\Content.IE5\KKP3N0AU\MC900441732[1].png">
            <a:hlinkClick r:id="rId8" action="ppaction://hlinkfile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92629" y="625681"/>
            <a:ext cx="476250" cy="476250"/>
          </a:xfrm>
          <a:prstGeom prst="rect">
            <a:avLst/>
          </a:prstGeom>
          <a:noFill/>
        </p:spPr>
      </p:pic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14" name="Zaoblený obdélník 13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15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6" name="Picture 6" descr="C:\Users\admin\AppData\Local\Microsoft\Windows\Temporary Internet Files\Content.IE5\9XXS0L7U\MC900441734[1].png">
            <a:hlinkClick r:id="rId10" action="ppaction://hlinkpres?slideindex=3&amp;slidetitle=Vektor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-304800" y="128781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Další hodina</a:t>
            </a:r>
            <a:endParaRPr lang="cs-CZ" dirty="0">
              <a:solidFill>
                <a:schemeClr val="accent1">
                  <a:lumMod val="50000"/>
                </a:schemeClr>
              </a:solidFill>
              <a:hlinkClick r:id="rId14" action="ppaction://hlinkpres?slideindex=1&amp;slidetitle=Analytická geometrie v rovině"/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72" name="Picture 12" descr="C:\Users\admin\AppData\Local\Microsoft\Windows\Temporary Internet Files\Content.IE5\N5I9LVEK\MC900441932[1].wmf">
            <a:hlinkClick r:id="rId15" action="ppaction://hlinkpres?slideindex=2&amp;slidetitle=Analytická geometrie v rovině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flipH="1">
            <a:off x="5441813" y="1343025"/>
            <a:ext cx="1270274" cy="11144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Analytická geometrie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 rovině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Parametrická rovnice </a:t>
            </a:r>
            <a:r>
              <a:rPr lang="cs-CZ" sz="2400" dirty="0" smtClean="0"/>
              <a:t>přímky </a:t>
            </a:r>
            <a:endParaRPr lang="cs-CZ" sz="2400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Přímá spojovací čára 9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Parametrická rovnice přímky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62892"/>
            <a:ext cx="9144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Parametrická rovnice přímky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Je určená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bodem A</a:t>
            </a:r>
            <a:r>
              <a:rPr lang="cs-CZ" dirty="0" smtClean="0"/>
              <a:t> </a:t>
            </a:r>
            <a:r>
              <a:rPr lang="cs-CZ" dirty="0" err="1" smtClean="0"/>
              <a:t>a</a:t>
            </a:r>
            <a:r>
              <a:rPr lang="cs-CZ" dirty="0" smtClean="0"/>
              <a:t> směrovým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vektorem </a:t>
            </a:r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cs-CZ" b="1" dirty="0" smtClean="0"/>
              <a:t>.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Proměnná </a:t>
            </a:r>
            <a:r>
              <a:rPr lang="cs-CZ" i="1" dirty="0" smtClean="0"/>
              <a:t>t</a:t>
            </a:r>
            <a:r>
              <a:rPr lang="cs-CZ" dirty="0" smtClean="0"/>
              <a:t> je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parametr.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2419079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Příklad 1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aphicFrame>
        <p:nvGraphicFramePr>
          <p:cNvPr id="59393" name="Object 1"/>
          <p:cNvGraphicFramePr>
            <a:graphicFrameLocks noChangeAspect="1"/>
          </p:cNvGraphicFramePr>
          <p:nvPr/>
        </p:nvGraphicFramePr>
        <p:xfrm>
          <a:off x="4915147" y="728994"/>
          <a:ext cx="2813050" cy="1633537"/>
        </p:xfrm>
        <a:graphic>
          <a:graphicData uri="http://schemas.openxmlformats.org/presentationml/2006/ole">
            <p:oleObj spid="_x0000_s92162" name="Rovnice" r:id="rId13" imgW="1180800" imgH="685800" progId="Equation.3">
              <p:embed/>
            </p:oleObj>
          </a:graphicData>
        </a:graphic>
      </p:graphicFrame>
      <p:pic>
        <p:nvPicPr>
          <p:cNvPr id="44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2538290"/>
            <a:ext cx="480060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Přímá spojovací čára 15"/>
          <p:cNvCxnSpPr/>
          <p:nvPr/>
        </p:nvCxnSpPr>
        <p:spPr>
          <a:xfrm>
            <a:off x="3063834" y="4073237"/>
            <a:ext cx="178130" cy="190005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2992582" y="4191990"/>
            <a:ext cx="213756" cy="59377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>
            <a:off x="2838203" y="3669475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s</a:t>
            </a: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662545" y="353884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1" name="Přímá spojovací čára 20"/>
          <p:cNvCxnSpPr/>
          <p:nvPr/>
        </p:nvCxnSpPr>
        <p:spPr>
          <a:xfrm flipH="1">
            <a:off x="1888177" y="3396343"/>
            <a:ext cx="95002" cy="154379"/>
          </a:xfrm>
          <a:prstGeom prst="line">
            <a:avLst/>
          </a:prstGeom>
          <a:ln w="158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5213268" y="2850078"/>
            <a:ext cx="23657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Bod X leží na přímce p, </a:t>
            </a:r>
          </a:p>
          <a:p>
            <a:r>
              <a:rPr lang="cs-CZ" dirty="0" smtClean="0"/>
              <a:t>p</a:t>
            </a:r>
            <a:r>
              <a:rPr lang="cs-CZ" dirty="0" smtClean="0"/>
              <a:t>okud </a:t>
            </a:r>
            <a:r>
              <a:rPr lang="cs-CZ" dirty="0" smtClean="0"/>
              <a:t>splňuje rovnici</a:t>
            </a:r>
          </a:p>
          <a:p>
            <a:endParaRPr lang="cs-CZ" dirty="0"/>
          </a:p>
        </p:txBody>
      </p:sp>
      <p:graphicFrame>
        <p:nvGraphicFramePr>
          <p:cNvPr id="92163" name="Object 3"/>
          <p:cNvGraphicFramePr>
            <a:graphicFrameLocks noChangeAspect="1"/>
          </p:cNvGraphicFramePr>
          <p:nvPr/>
        </p:nvGraphicFramePr>
        <p:xfrm>
          <a:off x="5296663" y="3573360"/>
          <a:ext cx="2030412" cy="349479"/>
        </p:xfrm>
        <a:graphic>
          <a:graphicData uri="http://schemas.openxmlformats.org/presentationml/2006/ole">
            <p:oleObj spid="_x0000_s92163" name="Rovnice" r:id="rId16" imgW="1180800" imgH="203040" progId="Equation.3">
              <p:embed/>
            </p:oleObj>
          </a:graphicData>
        </a:graphic>
      </p:graphicFrame>
      <p:cxnSp>
        <p:nvCxnSpPr>
          <p:cNvPr id="27" name="Přímá spojovací čára 26"/>
          <p:cNvCxnSpPr/>
          <p:nvPr/>
        </p:nvCxnSpPr>
        <p:spPr>
          <a:xfrm>
            <a:off x="807522" y="2755075"/>
            <a:ext cx="3657600" cy="2256312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734292" y="283622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p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2" name="Picture 6" descr="C:\Users\admin\AppData\Local\Microsoft\Windows\Temporary Internet Files\Content.IE5\9XXS0L7U\MC900441734[1].png">
            <a:hlinkClick r:id="rId17" action="ppaction://hlinkpres?slideindex=3&amp;slidetitle=Vzájemná poloha dvou přímek zadaných parametrickou rovnicí. 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9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6" grpId="0"/>
      <p:bldP spid="17" grpId="0"/>
      <p:bldP spid="2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r>
              <a:rPr lang="cs-CZ" dirty="0" smtClean="0"/>
              <a:t>Napiš parametrické vyjádření přímky </a:t>
            </a:r>
            <a:r>
              <a:rPr lang="cs-CZ" i="1" dirty="0" smtClean="0"/>
              <a:t>p, </a:t>
            </a:r>
            <a:r>
              <a:rPr lang="cs-CZ" dirty="0" smtClean="0"/>
              <a:t>která je dána bodem</a:t>
            </a:r>
            <a:r>
              <a:rPr lang="cs-CZ" i="1" dirty="0" smtClean="0"/>
              <a:t> A[-2;3] a směrovým</a:t>
            </a:r>
          </a:p>
          <a:p>
            <a:r>
              <a:rPr lang="cs-CZ" dirty="0" smtClean="0"/>
              <a:t>vektorem</a:t>
            </a:r>
            <a:r>
              <a:rPr lang="cs-CZ" b="1" i="1" dirty="0" smtClean="0"/>
              <a:t> </a:t>
            </a:r>
            <a:r>
              <a:rPr lang="cs-CZ" b="1" dirty="0" smtClean="0"/>
              <a:t>u</a:t>
            </a:r>
            <a:r>
              <a:rPr lang="cs-CZ" dirty="0" smtClean="0"/>
              <a:t>=(-3;2)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1929151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1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814401" y="1340012"/>
            <a:ext cx="288032" cy="288032"/>
          </a:xfrm>
          <a:prstGeom prst="rect">
            <a:avLst/>
          </a:prstGeom>
          <a:noFill/>
        </p:spPr>
      </p:pic>
      <p:pic>
        <p:nvPicPr>
          <p:cNvPr id="16" name="Picture 6" descr="C:\Users\admin\AppData\Local\Microsoft\Windows\Temporary Internet Files\Content.IE5\9XXS0L7U\MC900441734[1].png">
            <a:hlinkClick r:id="rId13" action="ppaction://hlinkpres?slideindex=3&amp;slidetitle=Vzájemná poloha dvou přímek zadaných parametrickou rovnicí. 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r>
              <a:rPr lang="cs-CZ" dirty="0" smtClean="0"/>
              <a:t>Napiš </a:t>
            </a:r>
            <a:r>
              <a:rPr lang="cs-CZ" dirty="0" smtClean="0"/>
              <a:t>parametrické vyjádření přímky </a:t>
            </a:r>
            <a:r>
              <a:rPr lang="cs-CZ" i="1" dirty="0" smtClean="0"/>
              <a:t>p, </a:t>
            </a:r>
            <a:r>
              <a:rPr lang="cs-CZ" dirty="0" smtClean="0"/>
              <a:t>která je dána bodem</a:t>
            </a:r>
            <a:r>
              <a:rPr lang="cs-CZ" i="1" dirty="0" smtClean="0"/>
              <a:t> A[-2;3] a </a:t>
            </a:r>
            <a:r>
              <a:rPr lang="cs-CZ" dirty="0" smtClean="0"/>
              <a:t>směrovým</a:t>
            </a:r>
          </a:p>
          <a:p>
            <a:r>
              <a:rPr lang="cs-CZ" dirty="0" smtClean="0"/>
              <a:t>vektorem</a:t>
            </a:r>
            <a:r>
              <a:rPr lang="cs-CZ" b="1" i="1" dirty="0" smtClean="0"/>
              <a:t> </a:t>
            </a:r>
            <a:r>
              <a:rPr lang="cs-CZ" b="1" dirty="0" smtClean="0"/>
              <a:t>u</a:t>
            </a:r>
            <a:r>
              <a:rPr lang="cs-CZ" dirty="0" smtClean="0"/>
              <a:t>=(-3;2)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Příklad 2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2020" y="2104470"/>
            <a:ext cx="3964816" cy="360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Přímá spojovací čára 13"/>
          <p:cNvCxnSpPr/>
          <p:nvPr/>
        </p:nvCxnSpPr>
        <p:spPr>
          <a:xfrm>
            <a:off x="843148" y="2683823"/>
            <a:ext cx="3301340" cy="1805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783772" y="2766951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>
                <a:solidFill>
                  <a:schemeClr val="tx2">
                    <a:lumMod val="75000"/>
                  </a:schemeClr>
                </a:solidFill>
              </a:rPr>
              <a:t>p</a:t>
            </a:r>
            <a:endParaRPr lang="cs-CZ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0" name="Přímá spojovací čára 19"/>
          <p:cNvCxnSpPr/>
          <p:nvPr/>
        </p:nvCxnSpPr>
        <p:spPr>
          <a:xfrm flipH="1">
            <a:off x="1543792" y="3063834"/>
            <a:ext cx="47502" cy="83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1102426" y="3394364"/>
            <a:ext cx="1308265" cy="726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1411185" y="3655621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u</a:t>
            </a:r>
            <a:endParaRPr lang="cs-CZ" sz="1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28" name="Skupina 27"/>
          <p:cNvGrpSpPr/>
          <p:nvPr/>
        </p:nvGrpSpPr>
        <p:grpSpPr>
          <a:xfrm flipH="1" flipV="1">
            <a:off x="1092530" y="3372591"/>
            <a:ext cx="201880" cy="190005"/>
            <a:chOff x="2992582" y="4073237"/>
            <a:chExt cx="249382" cy="190005"/>
          </a:xfrm>
        </p:grpSpPr>
        <p:cxnSp>
          <p:nvCxnSpPr>
            <p:cNvPr id="26" name="Přímá spojovací čára 25"/>
            <p:cNvCxnSpPr/>
            <p:nvPr/>
          </p:nvCxnSpPr>
          <p:spPr>
            <a:xfrm>
              <a:off x="3063834" y="4073237"/>
              <a:ext cx="178130" cy="190005"/>
            </a:xfrm>
            <a:prstGeom prst="line">
              <a:avLst/>
            </a:prstGeom>
            <a:ln w="158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Přímá spojovací čára 26"/>
            <p:cNvCxnSpPr/>
            <p:nvPr/>
          </p:nvCxnSpPr>
          <p:spPr>
            <a:xfrm>
              <a:off x="2992582" y="4191990"/>
              <a:ext cx="213756" cy="59377"/>
            </a:xfrm>
            <a:prstGeom prst="line">
              <a:avLst/>
            </a:prstGeom>
            <a:ln w="158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3187" name="Object 3"/>
          <p:cNvGraphicFramePr>
            <a:graphicFrameLocks noChangeAspect="1"/>
          </p:cNvGraphicFramePr>
          <p:nvPr/>
        </p:nvGraphicFramePr>
        <p:xfrm>
          <a:off x="4998131" y="1611561"/>
          <a:ext cx="2233612" cy="1728787"/>
        </p:xfrm>
        <a:graphic>
          <a:graphicData uri="http://schemas.openxmlformats.org/presentationml/2006/ole">
            <p:oleObj spid="_x0000_s93187" name="Rovnice" r:id="rId14" imgW="1180800" imgH="914400" progId="Equation.3">
              <p:embed/>
            </p:oleObj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5028499" y="3144879"/>
          <a:ext cx="1670050" cy="1206500"/>
        </p:xfrm>
        <a:graphic>
          <a:graphicData uri="http://schemas.openxmlformats.org/presentationml/2006/ole">
            <p:oleObj spid="_x0000_s93189" name="Rovnice" r:id="rId15" imgW="914400" imgH="660240" progId="Equation.3">
              <p:embed/>
            </p:oleObj>
          </a:graphicData>
        </a:graphic>
      </p:graphicFrame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5000995" y="4115624"/>
          <a:ext cx="1234073" cy="777009"/>
        </p:xfrm>
        <a:graphic>
          <a:graphicData uri="http://schemas.openxmlformats.org/presentationml/2006/ole">
            <p:oleObj spid="_x0000_s93190" name="Rovnice" r:id="rId16" imgW="685800" imgH="431640" progId="Equation.3">
              <p:embed/>
            </p:oleObj>
          </a:graphicData>
        </a:graphic>
      </p:graphicFrame>
      <p:cxnSp>
        <p:nvCxnSpPr>
          <p:cNvPr id="32" name="Přímá spojovací čára 31"/>
          <p:cNvCxnSpPr/>
          <p:nvPr/>
        </p:nvCxnSpPr>
        <p:spPr>
          <a:xfrm>
            <a:off x="5023263" y="3954483"/>
            <a:ext cx="22444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čára 32"/>
          <p:cNvCxnSpPr/>
          <p:nvPr/>
        </p:nvCxnSpPr>
        <p:spPr>
          <a:xfrm>
            <a:off x="5009408" y="2883725"/>
            <a:ext cx="22444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pic>
        <p:nvPicPr>
          <p:cNvPr id="36" name="Picture 6" descr="C:\Users\admin\AppData\Local\Microsoft\Windows\Temporary Internet Files\Content.IE5\9XXS0L7U\MC900441734[1].png">
            <a:hlinkClick r:id="rId18" action="ppaction://hlinkpres?slideindex=3&amp;slidetitle=Vzájemná poloha dvou přímek zadaných parametrickou rovnicí. 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9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5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r>
              <a:rPr lang="cs-CZ" dirty="0" smtClean="0"/>
              <a:t>Napiš </a:t>
            </a:r>
            <a:r>
              <a:rPr lang="cs-CZ" dirty="0" smtClean="0"/>
              <a:t>parametrickou rovnici přímky AB, kde A[1,4], B[-3,-6]. </a:t>
            </a:r>
            <a:r>
              <a:rPr lang="cs-CZ" dirty="0" smtClean="0"/>
              <a:t>Rozhodni, zda </a:t>
            </a:r>
            <a:r>
              <a:rPr lang="cs-CZ" dirty="0" smtClean="0"/>
              <a:t>na přímce leží body E[1;1] a F [-3;6]. Urči druhou souřadnici bodu G[3; a] </a:t>
            </a:r>
            <a:r>
              <a:rPr lang="pl-PL" dirty="0" smtClean="0"/>
              <a:t>tak, aby ležel na přímce AB.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1952901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2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585808" y="1304385"/>
            <a:ext cx="288032" cy="288032"/>
          </a:xfrm>
          <a:prstGeom prst="rect">
            <a:avLst/>
          </a:prstGeom>
          <a:noFill/>
        </p:spPr>
      </p:pic>
      <p:pic>
        <p:nvPicPr>
          <p:cNvPr id="21" name="Picture 6" descr="C:\Users\admin\AppData\Local\Microsoft\Windows\Temporary Internet Files\Content.IE5\9XXS0L7U\MC900441734[1].png">
            <a:hlinkClick r:id="rId13" action="ppaction://hlinkpres?slideindex=3&amp;slidetitle=Vzájemná poloha dvou přímek zadaných parametrickou rovnicí. 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r>
              <a:rPr lang="cs-CZ" dirty="0" smtClean="0"/>
              <a:t>Napiš </a:t>
            </a:r>
            <a:r>
              <a:rPr lang="cs-CZ" dirty="0" smtClean="0"/>
              <a:t>parametrickou rovnici přímky p určenou body A[1,4], B[-3,-6]. </a:t>
            </a:r>
            <a:r>
              <a:rPr lang="cs-CZ" dirty="0" smtClean="0"/>
              <a:t>Rozhodni, </a:t>
            </a:r>
            <a:r>
              <a:rPr lang="cs-CZ" dirty="0" smtClean="0"/>
              <a:t>zda na přímce leží body E[1;1] a F [-3;6]. Urči druhou souřadnici bodu G[3; a] </a:t>
            </a:r>
            <a:r>
              <a:rPr lang="pl-PL" dirty="0" smtClean="0"/>
              <a:t>tak, aby ležel na přímce p.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					              Příklad 3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2445" y="1871713"/>
            <a:ext cx="465700" cy="322964"/>
          </a:xfrm>
          <a:prstGeom prst="rect">
            <a:avLst/>
          </a:prstGeom>
          <a:noFill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177643" y="2300475"/>
            <a:ext cx="2576945" cy="2803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4210" name="Object 2"/>
          <p:cNvGraphicFramePr>
            <a:graphicFrameLocks noChangeAspect="1"/>
          </p:cNvGraphicFramePr>
          <p:nvPr/>
        </p:nvGraphicFramePr>
        <p:xfrm>
          <a:off x="923822" y="3240891"/>
          <a:ext cx="1855004" cy="1036271"/>
        </p:xfrm>
        <a:graphic>
          <a:graphicData uri="http://schemas.openxmlformats.org/presentationml/2006/ole">
            <p:oleObj spid="_x0000_s94210" name="Rovnice" r:id="rId15" imgW="1180800" imgH="660240" progId="Equation.3">
              <p:embed/>
            </p:oleObj>
          </a:graphicData>
        </a:graphic>
      </p:graphicFrame>
      <p:graphicFrame>
        <p:nvGraphicFramePr>
          <p:cNvPr id="94211" name="Object 3"/>
          <p:cNvGraphicFramePr>
            <a:graphicFrameLocks noChangeAspect="1"/>
          </p:cNvGraphicFramePr>
          <p:nvPr/>
        </p:nvGraphicFramePr>
        <p:xfrm>
          <a:off x="887598" y="2358345"/>
          <a:ext cx="3281363" cy="287337"/>
        </p:xfrm>
        <a:graphic>
          <a:graphicData uri="http://schemas.openxmlformats.org/presentationml/2006/ole">
            <p:oleObj spid="_x0000_s94211" name="Rovnice" r:id="rId16" imgW="2311200" imgH="203040" progId="Equation.3">
              <p:embed/>
            </p:oleObj>
          </a:graphicData>
        </a:graphic>
      </p:graphicFrame>
      <p:sp>
        <p:nvSpPr>
          <p:cNvPr id="21" name="TextovéPole 20"/>
          <p:cNvSpPr txBox="1"/>
          <p:nvPr/>
        </p:nvSpPr>
        <p:spPr>
          <a:xfrm>
            <a:off x="795647" y="1864427"/>
            <a:ext cx="3326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Nejprve určíme směrový vektor </a:t>
            </a:r>
            <a:r>
              <a:rPr lang="cs-CZ" b="1" dirty="0" smtClean="0"/>
              <a:t>s: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864920" y="2764973"/>
            <a:ext cx="309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Parametrická rovnice přímky p:</a:t>
            </a:r>
            <a:endParaRPr lang="cs-CZ" b="1" dirty="0"/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947202" y="4468874"/>
          <a:ext cx="1076325" cy="676275"/>
        </p:xfrm>
        <a:graphic>
          <a:graphicData uri="http://schemas.openxmlformats.org/presentationml/2006/ole">
            <p:oleObj spid="_x0000_s94212" name="Rovnice" r:id="rId17" imgW="685800" imgH="431640" progId="Equation.3">
              <p:embed/>
            </p:oleObj>
          </a:graphicData>
        </a:graphic>
      </p:graphicFrame>
      <p:cxnSp>
        <p:nvCxnSpPr>
          <p:cNvPr id="25" name="Přímá spojovací čára 24"/>
          <p:cNvCxnSpPr/>
          <p:nvPr/>
        </p:nvCxnSpPr>
        <p:spPr>
          <a:xfrm>
            <a:off x="829293" y="4356265"/>
            <a:ext cx="22444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Šipka dolů 25">
            <a:hlinkClick r:id="" action="ppaction://hlinkshowjump?jump=nextslide"/>
          </p:cNvPr>
          <p:cNvSpPr/>
          <p:nvPr/>
        </p:nvSpPr>
        <p:spPr>
          <a:xfrm>
            <a:off x="1128155" y="5676405"/>
            <a:ext cx="522515" cy="546265"/>
          </a:xfrm>
          <a:prstGeom prst="downArrow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7" name="Picture 10" descr="C:\Users\admin\AppData\Local\Microsoft\Windows\Temporary Internet Files\Content.IE5\955RGVQT\MC900441726[1].png">
            <a:hlinkClick r:id="rId18" action="ppaction://hlinksldjump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pic>
        <p:nvPicPr>
          <p:cNvPr id="28" name="Picture 6" descr="C:\Users\admin\AppData\Local\Microsoft\Windows\Temporary Internet Files\Content.IE5\9XXS0L7U\MC900441734[1].png">
            <a:hlinkClick r:id="rId20" action="ppaction://hlinkpres?slideindex=3&amp;slidetitle=Vzájemná poloha dvou přímek zadaných parametrickou rovnicí. "/>
          </p:cNvPr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r>
              <a:rPr lang="cs-CZ" dirty="0" smtClean="0"/>
              <a:t>Napiš </a:t>
            </a:r>
            <a:r>
              <a:rPr lang="cs-CZ" dirty="0" smtClean="0"/>
              <a:t>parametrickou rovnici přímky p určenou body A[1,4], B[-3,-6]. </a:t>
            </a:r>
            <a:r>
              <a:rPr lang="cs-CZ" dirty="0" smtClean="0"/>
              <a:t>Rozhodni, zda </a:t>
            </a:r>
            <a:r>
              <a:rPr lang="cs-CZ" dirty="0" smtClean="0"/>
              <a:t>na přímce leží body E[1;1] a F [-3;6]. Urči druhou souřadnici bodu G[3; a] </a:t>
            </a:r>
            <a:r>
              <a:rPr lang="pl-PL" dirty="0" smtClean="0"/>
              <a:t>tak, aby ležel na přímce p.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					              Příklad 3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6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2445" y="1871713"/>
            <a:ext cx="465700" cy="322964"/>
          </a:xfrm>
          <a:prstGeom prst="rect">
            <a:avLst/>
          </a:prstGeom>
          <a:noFill/>
        </p:spPr>
      </p:pic>
      <p:sp>
        <p:nvSpPr>
          <p:cNvPr id="21" name="TextovéPole 20"/>
          <p:cNvSpPr txBox="1"/>
          <p:nvPr/>
        </p:nvSpPr>
        <p:spPr>
          <a:xfrm>
            <a:off x="795647" y="1864427"/>
            <a:ext cx="353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Zjistíme, </a:t>
            </a:r>
            <a:r>
              <a:rPr lang="cs-CZ" dirty="0" smtClean="0"/>
              <a:t>zda E[1;1]  náleží přímce p: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4186553" y="4023757"/>
            <a:ext cx="4957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Parametr t je </a:t>
            </a:r>
            <a:r>
              <a:rPr lang="cs-CZ" dirty="0" smtClean="0"/>
              <a:t>různý, </a:t>
            </a:r>
            <a:r>
              <a:rPr lang="cs-CZ" dirty="0" smtClean="0"/>
              <a:t>proto bod E nenáleží přímce p.</a:t>
            </a:r>
            <a:endParaRPr lang="cs-CZ" b="1" dirty="0"/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4319795" y="1927554"/>
          <a:ext cx="1076325" cy="676275"/>
        </p:xfrm>
        <a:graphic>
          <a:graphicData uri="http://schemas.openxmlformats.org/presentationml/2006/ole">
            <p:oleObj spid="_x0000_s95236" name="Rovnice" r:id="rId14" imgW="685800" imgH="431640" progId="Equation.3">
              <p:embed/>
            </p:oleObj>
          </a:graphicData>
        </a:graphic>
      </p:graphicFrame>
      <p:cxnSp>
        <p:nvCxnSpPr>
          <p:cNvPr id="25" name="Přímá spojovací čára 24"/>
          <p:cNvCxnSpPr/>
          <p:nvPr/>
        </p:nvCxnSpPr>
        <p:spPr>
          <a:xfrm>
            <a:off x="4213760" y="2634343"/>
            <a:ext cx="22444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Šipka dolů 25">
            <a:hlinkClick r:id="" action="ppaction://hlinkshowjump?jump=nextslide"/>
          </p:cNvPr>
          <p:cNvSpPr/>
          <p:nvPr/>
        </p:nvSpPr>
        <p:spPr>
          <a:xfrm>
            <a:off x="4429495" y="5153891"/>
            <a:ext cx="522515" cy="546265"/>
          </a:xfrm>
          <a:prstGeom prst="downArrow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95237" name="Object 4"/>
          <p:cNvGraphicFramePr>
            <a:graphicFrameLocks noChangeAspect="1"/>
          </p:cNvGraphicFramePr>
          <p:nvPr/>
        </p:nvGraphicFramePr>
        <p:xfrm>
          <a:off x="4386511" y="2910218"/>
          <a:ext cx="1017587" cy="636587"/>
        </p:xfrm>
        <a:graphic>
          <a:graphicData uri="http://schemas.openxmlformats.org/presentationml/2006/ole">
            <p:oleObj spid="_x0000_s95237" name="Rovnice" r:id="rId15" imgW="647640" imgH="406080" progId="Equation.3">
              <p:embed/>
            </p:oleObj>
          </a:graphicData>
        </a:graphic>
      </p:graphicFrame>
      <p:graphicFrame>
        <p:nvGraphicFramePr>
          <p:cNvPr id="95238" name="Object 4"/>
          <p:cNvGraphicFramePr>
            <a:graphicFrameLocks noChangeAspect="1"/>
          </p:cNvGraphicFramePr>
          <p:nvPr/>
        </p:nvGraphicFramePr>
        <p:xfrm>
          <a:off x="5533510" y="2862840"/>
          <a:ext cx="1454150" cy="636587"/>
        </p:xfrm>
        <a:graphic>
          <a:graphicData uri="http://schemas.openxmlformats.org/presentationml/2006/ole">
            <p:oleObj spid="_x0000_s95238" name="Rovnice" r:id="rId16" imgW="927000" imgH="406080" progId="Equation.3">
              <p:embed/>
            </p:oleObj>
          </a:graphicData>
        </a:graphic>
      </p:graphicFrame>
      <p:cxnSp>
        <p:nvCxnSpPr>
          <p:cNvPr id="27" name="Přímá spojovací čára 26"/>
          <p:cNvCxnSpPr/>
          <p:nvPr/>
        </p:nvCxnSpPr>
        <p:spPr>
          <a:xfrm>
            <a:off x="4378035" y="3819896"/>
            <a:ext cx="39228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5239" name="Object 4"/>
          <p:cNvGraphicFramePr>
            <a:graphicFrameLocks noChangeAspect="1"/>
          </p:cNvGraphicFramePr>
          <p:nvPr/>
        </p:nvGraphicFramePr>
        <p:xfrm>
          <a:off x="7229145" y="2825132"/>
          <a:ext cx="915988" cy="955675"/>
        </p:xfrm>
        <a:graphic>
          <a:graphicData uri="http://schemas.openxmlformats.org/presentationml/2006/ole">
            <p:oleObj spid="_x0000_s95239" name="Rovnice" r:id="rId17" imgW="583920" imgH="609480" progId="Equation.3">
              <p:embed/>
            </p:oleObj>
          </a:graphicData>
        </a:graphic>
      </p:graphicFrame>
      <p:graphicFrame>
        <p:nvGraphicFramePr>
          <p:cNvPr id="95240" name="Object 4"/>
          <p:cNvGraphicFramePr>
            <a:graphicFrameLocks noChangeAspect="1"/>
          </p:cNvGraphicFramePr>
          <p:nvPr/>
        </p:nvGraphicFramePr>
        <p:xfrm>
          <a:off x="4300538" y="4422775"/>
          <a:ext cx="617537" cy="319088"/>
        </p:xfrm>
        <a:graphic>
          <a:graphicData uri="http://schemas.openxmlformats.org/presentationml/2006/ole">
            <p:oleObj spid="_x0000_s95240" name="Rovnice" r:id="rId18" imgW="393480" imgH="203040" progId="Equation.3">
              <p:embed/>
            </p:oleObj>
          </a:graphicData>
        </a:graphic>
      </p:graphicFrame>
      <p:pic>
        <p:nvPicPr>
          <p:cNvPr id="29" name="Picture 10" descr="C:\Users\admin\AppData\Local\Microsoft\Windows\Temporary Internet Files\Content.IE5\955RGVQT\MC900441726[1].png">
            <a:hlinkClick r:id="rId19" action="ppaction://hlinksldjump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pic>
        <p:nvPicPr>
          <p:cNvPr id="30" name="Picture 6" descr="C:\Users\admin\AppData\Local\Microsoft\Windows\Temporary Internet Files\Content.IE5\9XXS0L7U\MC900441734[1].png">
            <a:hlinkClick r:id="rId21" action="ppaction://hlinkpres?slideindex=3&amp;slidetitle=Vzájemná poloha dvou přímek zadaných parametrickou rovnicí. "/>
          </p:cNvPr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1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5279</TotalTime>
  <Words>670</Words>
  <Application>Microsoft Office PowerPoint</Application>
  <PresentationFormat>Předvádění na obrazovce (4:3)</PresentationFormat>
  <Paragraphs>73</Paragraphs>
  <Slides>14</Slides>
  <Notes>2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Motiv sady Office</vt:lpstr>
      <vt:lpstr>Dokument aplikace Microsoft Office Word</vt:lpstr>
      <vt:lpstr>Rovnice</vt:lpstr>
      <vt:lpstr>Snímek 1</vt:lpstr>
      <vt:lpstr>Analytická geometrie v rovině</vt:lpstr>
      <vt:lpstr>Parametrická rovnice přímky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Další hodina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Michaela Reifová</dc:creator>
  <cp:lastModifiedBy>lamic</cp:lastModifiedBy>
  <cp:revision>318</cp:revision>
  <dcterms:created xsi:type="dcterms:W3CDTF">2012-10-29T08:51:58Z</dcterms:created>
  <dcterms:modified xsi:type="dcterms:W3CDTF">2013-01-24T11:22:45Z</dcterms:modified>
</cp:coreProperties>
</file>