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5" r:id="rId4"/>
    <p:sldId id="257" r:id="rId5"/>
    <p:sldId id="259" r:id="rId6"/>
    <p:sldId id="260" r:id="rId7"/>
    <p:sldId id="261" r:id="rId8"/>
    <p:sldId id="267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3300"/>
    <a:srgbClr val="00FFFF"/>
    <a:srgbClr val="FF33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F4D9B-1EBB-4658-97BF-DF7E3CAC2A7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AE0D5-BDA3-4CAA-8173-43F6701DCF9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5B3C9-A618-4519-87CA-B6499B3DD5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93895-10F0-4314-BA94-2B1FBEE8089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41C1A-EDB2-4E0E-BC62-8A58B46D453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7350A-E4CA-4D59-8DE9-90A7599A63F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3BB50-83D4-4B5C-80DB-3CB11BD6E69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7ED08-05BC-423A-884F-61ADBA13E7A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7D51D-7215-411E-99AE-7BB65BA87DE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4ED3A-8A75-46BA-8DE3-1D96AC227E3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DCBC0-E107-4333-A721-132D70CEE2F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CBDD1F-A1D2-4758-BD0D-6A7765FF388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2089150"/>
          </a:xfrm>
        </p:spPr>
        <p:txBody>
          <a:bodyPr/>
          <a:lstStyle/>
          <a:p>
            <a:r>
              <a:rPr lang="cs-CZ" sz="4000">
                <a:solidFill>
                  <a:schemeClr val="hlink"/>
                </a:solidFill>
              </a:rPr>
              <a:t/>
            </a:r>
            <a:br>
              <a:rPr lang="cs-CZ" sz="4000">
                <a:solidFill>
                  <a:schemeClr val="hlink"/>
                </a:solidFill>
              </a:rPr>
            </a:br>
            <a:r>
              <a:rPr lang="cs-CZ" sz="4000">
                <a:solidFill>
                  <a:schemeClr val="hlink"/>
                </a:solidFill>
              </a:rPr>
              <a:t>Stres </a:t>
            </a:r>
            <a:r>
              <a:rPr lang="cs-CZ" sz="4000"/>
              <a:t>= určitá míra napětí, která vede člověka k dosažení cíle, ale také může ochromit síly jedince</a:t>
            </a:r>
            <a:br>
              <a:rPr lang="cs-CZ" sz="4000"/>
            </a:br>
            <a:endParaRPr lang="cs-CZ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7931150" cy="3705225"/>
          </a:xfrm>
        </p:spPr>
        <p:txBody>
          <a:bodyPr/>
          <a:lstStyle/>
          <a:p>
            <a:pPr>
              <a:buFontTx/>
              <a:buNone/>
            </a:pPr>
            <a:r>
              <a:rPr lang="cs-CZ" b="1">
                <a:solidFill>
                  <a:schemeClr val="hlink"/>
                </a:solidFill>
              </a:rPr>
              <a:t>Stresor</a:t>
            </a:r>
            <a:r>
              <a:rPr lang="cs-CZ">
                <a:solidFill>
                  <a:schemeClr val="hlink"/>
                </a:solidFill>
              </a:rPr>
              <a:t> </a:t>
            </a:r>
            <a:r>
              <a:rPr lang="cs-CZ"/>
              <a:t>= nadměrně silný vnější či vnitřní podnět, který emočně prožíváme</a:t>
            </a:r>
          </a:p>
          <a:p>
            <a:pPr>
              <a:buFontTx/>
              <a:buNone/>
            </a:pPr>
            <a:r>
              <a:rPr lang="cs-CZ" b="1">
                <a:solidFill>
                  <a:schemeClr val="hlink"/>
                </a:solidFill>
              </a:rPr>
              <a:t>Eustres</a:t>
            </a:r>
            <a:r>
              <a:rPr lang="cs-CZ">
                <a:solidFill>
                  <a:schemeClr val="hlink"/>
                </a:solidFill>
              </a:rPr>
              <a:t> </a:t>
            </a:r>
            <a:r>
              <a:rPr lang="cs-CZ"/>
              <a:t>–</a:t>
            </a:r>
            <a:r>
              <a:rPr lang="cs-CZ">
                <a:solidFill>
                  <a:schemeClr val="hlink"/>
                </a:solidFill>
              </a:rPr>
              <a:t> </a:t>
            </a:r>
            <a:r>
              <a:rPr lang="cs-CZ"/>
              <a:t>pozitivní míra stresu</a:t>
            </a:r>
          </a:p>
          <a:p>
            <a:pPr>
              <a:buFontTx/>
              <a:buNone/>
            </a:pPr>
            <a:r>
              <a:rPr lang="cs-CZ" b="1">
                <a:solidFill>
                  <a:schemeClr val="hlink"/>
                </a:solidFill>
              </a:rPr>
              <a:t>Distres</a:t>
            </a:r>
            <a:r>
              <a:rPr lang="cs-CZ">
                <a:solidFill>
                  <a:schemeClr val="hlink"/>
                </a:solidFill>
              </a:rPr>
              <a:t> </a:t>
            </a:r>
            <a:r>
              <a:rPr lang="cs-CZ"/>
              <a:t>– negativní míra stresu</a:t>
            </a:r>
            <a:endParaRPr lang="cs-CZ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cs-CZ" sz="2400" b="1">
                <a:solidFill>
                  <a:schemeClr val="hlink"/>
                </a:solidFill>
              </a:rPr>
              <a:t>Nonstres</a:t>
            </a:r>
            <a:r>
              <a:rPr lang="cs-CZ" sz="2400">
                <a:solidFill>
                  <a:schemeClr val="hlink"/>
                </a:solidFill>
              </a:rPr>
              <a:t> </a:t>
            </a:r>
            <a:r>
              <a:rPr lang="cs-CZ" sz="2400"/>
              <a:t>= 0 míra stresu, není možná u živého organizmu</a:t>
            </a:r>
          </a:p>
        </p:txBody>
      </p:sp>
      <p:pic>
        <p:nvPicPr>
          <p:cNvPr id="4100" name="Picture 4" descr="MC90044152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013325"/>
            <a:ext cx="3348037" cy="19415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cs-CZ" b="1">
                <a:solidFill>
                  <a:schemeClr val="hlink"/>
                </a:solidFill>
              </a:rPr>
              <a:t>Jak zlepšit své </a:t>
            </a:r>
            <a:br>
              <a:rPr lang="cs-CZ" b="1">
                <a:solidFill>
                  <a:schemeClr val="hlink"/>
                </a:solidFill>
              </a:rPr>
            </a:br>
            <a:r>
              <a:rPr lang="cs-CZ" b="1">
                <a:solidFill>
                  <a:schemeClr val="hlink"/>
                </a:solidFill>
              </a:rPr>
              <a:t>duševní zdraví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b="1"/>
          </a:p>
          <a:p>
            <a:pPr algn="r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cs-CZ"/>
              <a:t>Vytvořte si pozitivní sebepojetí. </a:t>
            </a:r>
          </a:p>
          <a:p>
            <a:pPr algn="r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cs-CZ"/>
              <a:t>Důvěřujte si. </a:t>
            </a:r>
          </a:p>
          <a:p>
            <a:pPr algn="r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cs-CZ"/>
              <a:t>Objevte svůj potenciál, přijímejte svá omezení. </a:t>
            </a:r>
          </a:p>
          <a:p>
            <a:pPr algn="r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cs-CZ"/>
              <a:t>Zbavte se iracionálních obav a pověr.</a:t>
            </a:r>
          </a:p>
          <a:p>
            <a:pPr algn="r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cs-CZ"/>
              <a:t>Zmírňujte své nepřátelství a hněv. </a:t>
            </a:r>
          </a:p>
          <a:p>
            <a:pPr algn="r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cs-CZ"/>
              <a:t>Přijímejte a dávejte pozitivní odezvy.</a:t>
            </a:r>
          </a:p>
        </p:txBody>
      </p:sp>
      <p:pic>
        <p:nvPicPr>
          <p:cNvPr id="13319" name="Picture 7" descr="MC90029493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313" cy="26273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P90043333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-387350"/>
            <a:ext cx="10160001" cy="762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hlink"/>
                </a:solidFill>
              </a:rPr>
              <a:t>Pozitivní stres - eustres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sz="2400" b="1"/>
          </a:p>
          <a:p>
            <a:pPr lvl="1">
              <a:buClr>
                <a:srgbClr val="00FFFF"/>
              </a:buClr>
              <a:buFont typeface="Wingdings" pitchFamily="2" charset="2"/>
              <a:buChar char="q"/>
            </a:pPr>
            <a:r>
              <a:rPr lang="cs-CZ" sz="2000"/>
              <a:t> </a:t>
            </a:r>
            <a:r>
              <a:rPr lang="cs-CZ"/>
              <a:t>je výzvou a motivací </a:t>
            </a:r>
          </a:p>
          <a:p>
            <a:pPr lvl="1">
              <a:buClr>
                <a:srgbClr val="00FFFF"/>
              </a:buClr>
              <a:buFont typeface="Wingdings" pitchFamily="2" charset="2"/>
              <a:buChar char="q"/>
            </a:pPr>
            <a:r>
              <a:rPr lang="cs-CZ"/>
              <a:t> vede k dosažení cílů</a:t>
            </a:r>
          </a:p>
          <a:p>
            <a:pPr lvl="1">
              <a:buClr>
                <a:srgbClr val="00FFFF"/>
              </a:buClr>
              <a:buFont typeface="Wingdings" pitchFamily="2" charset="2"/>
              <a:buChar char="q"/>
            </a:pPr>
            <a:r>
              <a:rPr lang="cs-CZ"/>
              <a:t> působí vzrušení</a:t>
            </a:r>
          </a:p>
          <a:p>
            <a:pPr lvl="1">
              <a:buClr>
                <a:srgbClr val="00FFFF"/>
              </a:buClr>
              <a:buFont typeface="Wingdings" pitchFamily="2" charset="2"/>
              <a:buChar char="q"/>
            </a:pPr>
            <a:r>
              <a:rPr lang="cs-CZ"/>
              <a:t> zvyšuje výkonnost </a:t>
            </a:r>
          </a:p>
          <a:p>
            <a:pPr lvl="1">
              <a:buClr>
                <a:srgbClr val="00FFFF"/>
              </a:buClr>
              <a:buFont typeface="Wingdings" pitchFamily="2" charset="2"/>
              <a:buChar char="q"/>
            </a:pPr>
            <a:r>
              <a:rPr lang="cs-CZ"/>
              <a:t> zlepšuje naše vystupování </a:t>
            </a:r>
          </a:p>
          <a:p>
            <a:pPr lvl="1">
              <a:buClr>
                <a:srgbClr val="00FFFF"/>
              </a:buClr>
              <a:buFont typeface="Wingdings" pitchFamily="2" charset="2"/>
              <a:buChar char="q"/>
            </a:pPr>
            <a:r>
              <a:rPr lang="cs-CZ"/>
              <a:t> zvyšuje kvalitu života</a:t>
            </a:r>
          </a:p>
        </p:txBody>
      </p:sp>
      <p:pic>
        <p:nvPicPr>
          <p:cNvPr id="10252" name="Picture 12" descr="MP900422722[1]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412875"/>
            <a:ext cx="4464050" cy="5040313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CC3300"/>
                </a:solidFill>
              </a:rPr>
              <a:t>Negativní stres - </a:t>
            </a:r>
            <a:r>
              <a:rPr lang="cs-CZ" sz="4000" b="1" dirty="0" err="1" smtClean="0">
                <a:solidFill>
                  <a:srgbClr val="CC3300"/>
                </a:solidFill>
              </a:rPr>
              <a:t>distres</a:t>
            </a:r>
            <a:r>
              <a:rPr lang="cs-CZ" sz="4000" b="1" dirty="0">
                <a:solidFill>
                  <a:schemeClr val="hlink"/>
                </a:solidFill>
              </a:rPr>
              <a:t/>
            </a:r>
            <a:br>
              <a:rPr lang="cs-CZ" sz="4000" b="1" dirty="0">
                <a:solidFill>
                  <a:schemeClr val="hlink"/>
                </a:solidFill>
              </a:rPr>
            </a:br>
            <a:endParaRPr lang="cs-CZ" sz="4000" b="1" dirty="0">
              <a:solidFill>
                <a:schemeClr val="hlink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cs-CZ" dirty="0"/>
              <a:t>Jsme-li vlivu negativního stresu vystaveni delší dobu, </a:t>
            </a:r>
            <a:r>
              <a:rPr lang="cs-CZ" u="sng" dirty="0"/>
              <a:t>může dojít k poškození zdraví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cs-CZ" sz="2800" b="1" i="1" dirty="0" smtClean="0"/>
              <a:t>Zdraví </a:t>
            </a:r>
            <a:r>
              <a:rPr lang="cs-CZ" sz="2800" b="1" i="1" dirty="0"/>
              <a:t>je stav úplné biologické, psychické, sociální a duchovní pohody a harmonie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cs-CZ" dirty="0"/>
              <a:t>Zvyšující se napětí může skončit </a:t>
            </a:r>
          </a:p>
          <a:p>
            <a:pPr lvl="1">
              <a:buClr>
                <a:srgbClr val="CC3300"/>
              </a:buClr>
              <a:buFont typeface="Wingdings" pitchFamily="2" charset="2"/>
              <a:buChar char="§"/>
            </a:pPr>
            <a:r>
              <a:rPr lang="cs-CZ" dirty="0"/>
              <a:t>	syndromem vyhoření</a:t>
            </a:r>
          </a:p>
          <a:p>
            <a:pPr lvl="1">
              <a:buClr>
                <a:srgbClr val="CC3300"/>
              </a:buClr>
              <a:buFont typeface="Wingdings" pitchFamily="2" charset="2"/>
              <a:buChar char="§"/>
            </a:pPr>
            <a:r>
              <a:rPr lang="cs-CZ" dirty="0"/>
              <a:t>  depresí</a:t>
            </a:r>
          </a:p>
          <a:p>
            <a:pPr lvl="4">
              <a:buClr>
                <a:srgbClr val="CC3300"/>
              </a:buClr>
              <a:buFont typeface="Wingdings" pitchFamily="2" charset="2"/>
              <a:buChar char="§"/>
            </a:pPr>
            <a:endParaRPr lang="cs-CZ" sz="3200" dirty="0"/>
          </a:p>
        </p:txBody>
      </p:sp>
      <p:pic>
        <p:nvPicPr>
          <p:cNvPr id="15369" name="Picture 9" descr="MP90041411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527550"/>
            <a:ext cx="3995737" cy="22955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04813"/>
            <a:ext cx="8569325" cy="572135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Trpíte nespavostí? 				   ANO NE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Bojíte se budoucnosti? 			   ANO NE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Jste často ve spěchu? 			   ANO NE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Cítíte se často unaveni a bez energie?   	   ANO NE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Pracujete často ve velkém napětí? 	   	   ANO NE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Dělá vám problémy vyrovnat se s životními změnami?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Zlobíte se často na druhé? 		   	   ANO NE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Nudíte se často? 				   ANO NE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Máte dojem, že svůj život nezvládáte?   	   ANO NE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Je pro vás obtížné rozhodovat se? 	   	   ANO NE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Máte potíže s komunikací? 		   	   ANO NE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Děláte vše na poslední chvíli?  		   ANO NE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Jste většinou smutní? 				   ANO NE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Prožíváte po většinu času úzkost? 		   ANO NE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cs-CZ" sz="2400" b="1">
                <a:solidFill>
                  <a:schemeClr val="accent2"/>
                </a:solidFill>
              </a:rPr>
              <a:t>Bojíte se, že uděláte chybu? 			   ANO NE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cs-CZ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hlink"/>
                </a:solidFill>
              </a:rPr>
              <a:t>Tělesné reakce na stres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800"/>
              <a:t>bolest svalů</a:t>
            </a: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800"/>
              <a:t>bolest hlavy</a:t>
            </a: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800"/>
              <a:t>zrychlené dýchání</a:t>
            </a: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800"/>
              <a:t>třes</a:t>
            </a: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800"/>
              <a:t>napětí</a:t>
            </a: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800"/>
              <a:t>sucho v ústech</a:t>
            </a: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800"/>
              <a:t>stažený žaludek</a:t>
            </a: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800"/>
              <a:t>tělesná slabost</a:t>
            </a: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800"/>
              <a:t>celková únava</a:t>
            </a:r>
          </a:p>
          <a:p>
            <a:pPr marL="609600" indent="-609600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800"/>
              <a:t>vyčerpání</a:t>
            </a:r>
          </a:p>
        </p:txBody>
      </p:sp>
      <p:pic>
        <p:nvPicPr>
          <p:cNvPr id="6151" name="Picture 7" descr="MC90040437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600200"/>
            <a:ext cx="3816350" cy="38449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hlink"/>
                </a:solidFill>
              </a:rPr>
              <a:t>Změny v chování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Clr>
                <a:srgbClr val="FF3399"/>
              </a:buClr>
              <a:buFont typeface="Wingdings" pitchFamily="2" charset="2"/>
              <a:buChar char="ü"/>
            </a:pPr>
            <a:r>
              <a:rPr lang="cs-CZ"/>
              <a:t>nespavost, poruchy spánku</a:t>
            </a:r>
          </a:p>
          <a:p>
            <a:pPr marL="609600" indent="-609600">
              <a:lnSpc>
                <a:spcPct val="90000"/>
              </a:lnSpc>
              <a:buClr>
                <a:srgbClr val="FF3399"/>
              </a:buClr>
              <a:buFont typeface="Wingdings" pitchFamily="2" charset="2"/>
              <a:buChar char="ü"/>
            </a:pPr>
            <a:r>
              <a:rPr lang="cs-CZ"/>
              <a:t>nechutenství</a:t>
            </a:r>
          </a:p>
          <a:p>
            <a:pPr marL="609600" indent="-609600">
              <a:lnSpc>
                <a:spcPct val="90000"/>
              </a:lnSpc>
              <a:buClr>
                <a:srgbClr val="FF3399"/>
              </a:buClr>
              <a:buFont typeface="Wingdings" pitchFamily="2" charset="2"/>
              <a:buChar char="ü"/>
            </a:pPr>
            <a:r>
              <a:rPr lang="cs-CZ"/>
              <a:t>poruchy v sexuálním životě</a:t>
            </a:r>
          </a:p>
          <a:p>
            <a:pPr marL="609600" indent="-609600">
              <a:lnSpc>
                <a:spcPct val="90000"/>
              </a:lnSpc>
              <a:buClr>
                <a:srgbClr val="FF3399"/>
              </a:buClr>
              <a:buFont typeface="Wingdings" pitchFamily="2" charset="2"/>
              <a:buChar char="ü"/>
            </a:pPr>
            <a:r>
              <a:rPr lang="cs-CZ"/>
              <a:t>únikové reakce </a:t>
            </a:r>
          </a:p>
          <a:p>
            <a:pPr marL="1371600" lvl="2" indent="-457200">
              <a:lnSpc>
                <a:spcPct val="90000"/>
              </a:lnSpc>
              <a:buClr>
                <a:srgbClr val="FF3399"/>
              </a:buClr>
              <a:buFont typeface="Wingdings" pitchFamily="2" charset="2"/>
              <a:buNone/>
            </a:pPr>
            <a:r>
              <a:rPr lang="cs-CZ"/>
              <a:t>				-  </a:t>
            </a:r>
            <a:r>
              <a:rPr lang="cs-CZ" sz="3200"/>
              <a:t>přejídaní se</a:t>
            </a:r>
          </a:p>
          <a:p>
            <a:pPr marL="1371600" lvl="2" indent="-457200">
              <a:lnSpc>
                <a:spcPct val="90000"/>
              </a:lnSpc>
              <a:buClr>
                <a:srgbClr val="FF3399"/>
              </a:buClr>
              <a:buFont typeface="Wingdings" pitchFamily="2" charset="2"/>
              <a:buNone/>
            </a:pPr>
            <a:r>
              <a:rPr lang="cs-CZ" sz="3200"/>
              <a:t>				- káva, cigarety</a:t>
            </a:r>
          </a:p>
          <a:p>
            <a:pPr marL="1371600" lvl="2" indent="-457200">
              <a:lnSpc>
                <a:spcPct val="90000"/>
              </a:lnSpc>
              <a:buClr>
                <a:srgbClr val="FF3399"/>
              </a:buClr>
              <a:buFont typeface="Wingdings" pitchFamily="2" charset="2"/>
              <a:buNone/>
            </a:pPr>
            <a:r>
              <a:rPr lang="cs-CZ" sz="3200"/>
              <a:t>				- užívání alkoholu </a:t>
            </a:r>
          </a:p>
          <a:p>
            <a:pPr marL="609600" indent="-609600">
              <a:lnSpc>
                <a:spcPct val="90000"/>
              </a:lnSpc>
              <a:buClr>
                <a:srgbClr val="FF3399"/>
              </a:buClr>
              <a:buFont typeface="Wingdings" pitchFamily="2" charset="2"/>
              <a:buNone/>
            </a:pPr>
            <a:r>
              <a:rPr lang="cs-CZ"/>
              <a:t>					- drog</a:t>
            </a:r>
          </a:p>
          <a:p>
            <a:pPr marL="609600" indent="-609600">
              <a:lnSpc>
                <a:spcPct val="90000"/>
              </a:lnSpc>
            </a:pPr>
            <a:endParaRPr lang="cs-CZ"/>
          </a:p>
        </p:txBody>
      </p:sp>
      <p:pic>
        <p:nvPicPr>
          <p:cNvPr id="7180" name="Picture 12" descr="MP9004053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716338"/>
            <a:ext cx="3311525" cy="2952750"/>
          </a:xfrm>
          <a:prstGeom prst="rect">
            <a:avLst/>
          </a:prstGeom>
          <a:noFill/>
        </p:spPr>
      </p:pic>
      <p:pic>
        <p:nvPicPr>
          <p:cNvPr id="7183" name="Picture 15" descr="MC90028099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196975"/>
            <a:ext cx="2987675" cy="25860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hlink"/>
                </a:solidFill>
              </a:rPr>
              <a:t>Emocionální reakce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cs-CZ" sz="2400"/>
              <a:t> </a:t>
            </a:r>
            <a:r>
              <a:rPr lang="cs-CZ"/>
              <a:t>nervozita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cs-CZ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cs-CZ"/>
              <a:t> strach </a:t>
            </a:r>
            <a:br>
              <a:rPr lang="cs-CZ"/>
            </a:br>
            <a:endParaRPr lang="cs-CZ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cs-CZ"/>
              <a:t>úzkost </a:t>
            </a:r>
            <a:br>
              <a:rPr lang="cs-CZ"/>
            </a:br>
            <a:endParaRPr lang="cs-CZ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cs-CZ"/>
              <a:t>obavy </a:t>
            </a:r>
            <a:br>
              <a:rPr lang="cs-CZ"/>
            </a:br>
            <a:endParaRPr lang="cs-CZ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cs-CZ"/>
              <a:t>zloba </a:t>
            </a:r>
            <a:br>
              <a:rPr lang="cs-CZ"/>
            </a:br>
            <a:endParaRPr lang="cs-CZ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00200"/>
            <a:ext cx="368300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cs-CZ"/>
              <a:t>deprese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cs-CZ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cs-CZ"/>
              <a:t>panika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cs-CZ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cs-CZ"/>
              <a:t>výpadky paměti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cs-CZ"/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cs-CZ"/>
              <a:t>pocity méněcennosti</a:t>
            </a:r>
          </a:p>
        </p:txBody>
      </p:sp>
      <p:pic>
        <p:nvPicPr>
          <p:cNvPr id="8202" name="Picture 10" descr="MC9003709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379663"/>
            <a:ext cx="2952750" cy="262096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Co bychom měli vědět o stresu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b="1" dirty="0">
                <a:solidFill>
                  <a:schemeClr val="hlink"/>
                </a:solidFill>
              </a:rPr>
              <a:t>Stres</a:t>
            </a:r>
            <a:r>
              <a:rPr lang="cs-CZ" sz="2800" dirty="0"/>
              <a:t> je součástí každodenního života.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dirty="0"/>
              <a:t>Je důsledkem působení řady vlivů, které mají na život člověka jak </a:t>
            </a:r>
            <a:r>
              <a:rPr lang="cs-CZ" sz="2800" b="1" u="sng" dirty="0">
                <a:solidFill>
                  <a:schemeClr val="hlink"/>
                </a:solidFill>
              </a:rPr>
              <a:t>pozitivní</a:t>
            </a:r>
            <a:r>
              <a:rPr lang="cs-CZ" sz="2800" dirty="0"/>
              <a:t>, tak i </a:t>
            </a:r>
            <a:r>
              <a:rPr lang="cs-CZ" sz="2800" b="1" u="sng" dirty="0">
                <a:solidFill>
                  <a:schemeClr val="hlink"/>
                </a:solidFill>
              </a:rPr>
              <a:t>negativní dopad.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u="sng" dirty="0"/>
              <a:t>Žít znamená být ve stresu.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dirty="0"/>
              <a:t>Důležité je </a:t>
            </a:r>
            <a:r>
              <a:rPr lang="cs-CZ" sz="2800" b="1" dirty="0">
                <a:solidFill>
                  <a:schemeClr val="hlink"/>
                </a:solidFill>
              </a:rPr>
              <a:t>UVĚDOMĚNÍ</a:t>
            </a:r>
            <a:r>
              <a:rPr lang="cs-CZ" sz="2800" dirty="0"/>
              <a:t> si hlavních příčin stresu.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b="1" u="sng" dirty="0">
                <a:solidFill>
                  <a:schemeClr val="hlink"/>
                </a:solidFill>
              </a:rPr>
              <a:t>Sestavení si seznamu </a:t>
            </a:r>
            <a:r>
              <a:rPr lang="cs-CZ" sz="2800" b="1" u="sng" dirty="0" err="1">
                <a:solidFill>
                  <a:schemeClr val="hlink"/>
                </a:solidFill>
              </a:rPr>
              <a:t>stresorů</a:t>
            </a:r>
            <a:r>
              <a:rPr lang="cs-CZ" sz="2800" b="1" dirty="0">
                <a:solidFill>
                  <a:schemeClr val="hlink"/>
                </a:solidFill>
              </a:rPr>
              <a:t>,</a:t>
            </a:r>
            <a:r>
              <a:rPr lang="cs-CZ" sz="2800" dirty="0"/>
              <a:t> </a:t>
            </a:r>
            <a:r>
              <a:rPr lang="cs-CZ" sz="2800" dirty="0" smtClean="0"/>
              <a:t>působících v našem </a:t>
            </a:r>
            <a:r>
              <a:rPr lang="cs-CZ" sz="2800" dirty="0"/>
              <a:t>životě.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dirty="0"/>
              <a:t>Určení </a:t>
            </a:r>
            <a:r>
              <a:rPr lang="cs-CZ" sz="2800" dirty="0" err="1"/>
              <a:t>stresorů</a:t>
            </a:r>
            <a:r>
              <a:rPr lang="cs-CZ" sz="2800" dirty="0"/>
              <a:t> může být pro </a:t>
            </a:r>
            <a:r>
              <a:rPr lang="cs-CZ" sz="2800" dirty="0" smtClean="0"/>
              <a:t>nás </a:t>
            </a:r>
            <a:r>
              <a:rPr lang="cs-CZ" sz="2800" dirty="0"/>
              <a:t>velkou pomocí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rgbClr val="CC3300"/>
                </a:solidFill>
              </a:rPr>
              <a:t>Dvanáct způsobu, jak </a:t>
            </a:r>
            <a:br>
              <a:rPr lang="cs-CZ" sz="4000" b="1">
                <a:solidFill>
                  <a:srgbClr val="CC3300"/>
                </a:solidFill>
              </a:rPr>
            </a:br>
            <a:r>
              <a:rPr lang="cs-CZ" sz="4000" b="1">
                <a:solidFill>
                  <a:srgbClr val="CC3300"/>
                </a:solidFill>
              </a:rPr>
              <a:t>zvládat stres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cs-CZ"/>
              <a:t>Zdravě se stravujte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cs-CZ"/>
              <a:t>Pravidelně cvičte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cs-CZ"/>
              <a:t>Dodržujte spánkový režim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cs-CZ"/>
              <a:t>Rozhodujte o svém životě.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cs-CZ"/>
              <a:t>Připravte se na změny, event. krize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cs-CZ"/>
              <a:t>Smějte se – humor je lék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C3300"/>
              </a:buClr>
            </a:pPr>
            <a:r>
              <a:rPr lang="cs-CZ" dirty="0"/>
              <a:t>Hovořte o problémech</a:t>
            </a:r>
          </a:p>
          <a:p>
            <a:pPr>
              <a:lnSpc>
                <a:spcPct val="90000"/>
              </a:lnSpc>
              <a:buClr>
                <a:srgbClr val="CC3300"/>
              </a:buClr>
            </a:pPr>
            <a:r>
              <a:rPr lang="cs-CZ" dirty="0"/>
              <a:t>Naučte se relaxovat</a:t>
            </a:r>
          </a:p>
          <a:p>
            <a:pPr>
              <a:lnSpc>
                <a:spcPct val="90000"/>
              </a:lnSpc>
              <a:buClr>
                <a:srgbClr val="CC3300"/>
              </a:buClr>
            </a:pPr>
            <a:r>
              <a:rPr lang="cs-CZ" dirty="0"/>
              <a:t>Udělejte si čas na zábavu</a:t>
            </a:r>
          </a:p>
          <a:p>
            <a:pPr>
              <a:lnSpc>
                <a:spcPct val="90000"/>
              </a:lnSpc>
              <a:buClr>
                <a:srgbClr val="CC3300"/>
              </a:buClr>
            </a:pPr>
            <a:r>
              <a:rPr lang="cs-CZ" dirty="0"/>
              <a:t>Buďte pozitivní</a:t>
            </a:r>
          </a:p>
          <a:p>
            <a:pPr>
              <a:lnSpc>
                <a:spcPct val="90000"/>
              </a:lnSpc>
              <a:buClr>
                <a:srgbClr val="CC3300"/>
              </a:buClr>
            </a:pPr>
            <a:r>
              <a:rPr lang="cs-CZ" dirty="0"/>
              <a:t>Pěstujte pozitivní </a:t>
            </a:r>
            <a:r>
              <a:rPr lang="cs-CZ" dirty="0" smtClean="0"/>
              <a:t>vztahy, zázemí</a:t>
            </a:r>
            <a:endParaRPr lang="cs-CZ" dirty="0"/>
          </a:p>
          <a:p>
            <a:pPr>
              <a:lnSpc>
                <a:spcPct val="90000"/>
              </a:lnSpc>
              <a:buClr>
                <a:srgbClr val="CC3300"/>
              </a:buClr>
            </a:pPr>
            <a:r>
              <a:rPr lang="cs-CZ" dirty="0"/>
              <a:t>Slzy odplavují negativní emoce 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5876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 b="1"/>
          </a:p>
          <a:p>
            <a:pPr eaLnBrk="0" hangingPunct="0"/>
            <a:endParaRPr lang="cs-CZ"/>
          </a:p>
        </p:txBody>
      </p:sp>
      <p:pic>
        <p:nvPicPr>
          <p:cNvPr id="18440" name="Picture 8" descr="MM900284138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77800"/>
            <a:ext cx="1511300" cy="14430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302</Words>
  <Application>Microsoft Office PowerPoint</Application>
  <PresentationFormat>Předvádění na obrazovce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Výchozí návrh</vt:lpstr>
      <vt:lpstr> Stres = určitá míra napětí, která vede člověka k dosažení cíle, ale také může ochromit síly jedince </vt:lpstr>
      <vt:lpstr>Pozitivní stres - eustres</vt:lpstr>
      <vt:lpstr>Negativní stres - distres </vt:lpstr>
      <vt:lpstr>Snímek 4</vt:lpstr>
      <vt:lpstr>Tělesné reakce na stres</vt:lpstr>
      <vt:lpstr>Změny v chování</vt:lpstr>
      <vt:lpstr>Emocionální reakce</vt:lpstr>
      <vt:lpstr>Co bychom měli vědět o stresu</vt:lpstr>
      <vt:lpstr>Dvanáct způsobu, jak  zvládat stres</vt:lpstr>
      <vt:lpstr>Jak zlepšit své  duševní zdraví</vt:lpstr>
      <vt:lpstr>Snímek 11</vt:lpstr>
    </vt:vector>
  </TitlesOfParts>
  <Company>ssak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SSAKHK-Kantor</dc:creator>
  <cp:lastModifiedBy>lamic</cp:lastModifiedBy>
  <cp:revision>13</cp:revision>
  <dcterms:created xsi:type="dcterms:W3CDTF">2012-04-09T06:50:02Z</dcterms:created>
  <dcterms:modified xsi:type="dcterms:W3CDTF">2014-01-28T09:47:27Z</dcterms:modified>
</cp:coreProperties>
</file>