
<file path=[Content_Types].xml><?xml version="1.0" encoding="utf-8"?>
<Types xmlns="http://schemas.openxmlformats.org/package/2006/content-types">
  <Override PartName="/ppt/diagrams/colors22.xml" ContentType="application/vnd.openxmlformats-officedocument.drawingml.diagramColors+xml"/>
  <Override PartName="/ppt/diagrams/data35.xml" ContentType="application/vnd.openxmlformats-officedocument.drawingml.diagramData+xml"/>
  <Override PartName="/ppt/notesSlides/notesSlide2.xml" ContentType="application/vnd.openxmlformats-officedocument.presentationml.notesSlid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quickStyle31.xml" ContentType="application/vnd.openxmlformats-officedocument.drawingml.diagramStyle+xml"/>
  <Override PartName="/ppt/diagrams/drawing32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colors4.xml" ContentType="application/vnd.openxmlformats-officedocument.drawingml.diagramColors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Default Extension="bin" ContentType="application/vnd.openxmlformats-officedocument.oleObject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ata36.xml" ContentType="application/vnd.openxmlformats-officedocument.drawingml.diagramData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diagrams/colors30.xml" ContentType="application/vnd.openxmlformats-officedocument.drawingml.diagramColors+xml"/>
  <Override PartName="/ppt/diagrams/data32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diagrams/quickStyle29.xml" ContentType="application/vnd.openxmlformats-officedocument.drawingml.diagramStyle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ppt/diagrams/quickStyle36.xml" ContentType="application/vnd.openxmlformats-officedocument.drawingml.diagramStyle+xml"/>
  <Override PartName="/ppt/diagrams/drawing37.xml" ContentType="application/vnd.ms-office.drawingml.diagramDrawing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diagrams/layout36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quickStyle32.xml" ContentType="application/vnd.openxmlformats-officedocument.drawingml.diagramStyle+xml"/>
  <Override PartName="/ppt/diagrams/drawing3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32.xml" ContentType="application/vnd.openxmlformats-officedocument.drawingml.diagramLayout+xml"/>
  <Override PartName="/ppt/diagrams/colors35.xml" ContentType="application/vnd.openxmlformats-officedocument.drawingml.diagramColors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ppt/diagrams/data37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diagrams/colors3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diagrams/data33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Override PartName="/ppt/diagrams/quickStyle37.xml" ContentType="application/vnd.openxmlformats-officedocument.drawingml.diagramStyle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quickStyle33.xml" ContentType="application/vnd.openxmlformats-officedocument.drawingml.diagramStyle+xml"/>
  <Override PartName="/ppt/diagrams/drawing34.xml" ContentType="application/vnd.ms-office.drawingml.diagramDrawing+xml"/>
  <Override PartName="/ppt/diagrams/layout37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diagrams/drawing30.xml" ContentType="application/vnd.ms-office.drawingml.diagramDrawing+xml"/>
  <Override PartName="/ppt/diagrams/layout33.xml" ContentType="application/vnd.openxmlformats-officedocument.drawingml.diagramLayout+xml"/>
  <Override PartName="/ppt/diagrams/colors36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diagrams/colors32.xml" ContentType="application/vnd.openxmlformats-officedocument.drawingml.diagramColors+xml"/>
  <Override PartName="/ppt/diagrams/data34.xml" ContentType="application/vnd.openxmlformats-officedocument.drawingml.diagramData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ata30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27.xml" ContentType="application/vnd.openxmlformats-officedocument.drawingml.diagramStyle+xml"/>
  <Override PartName="/ppt/diagrams/drawing28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quickStyle34.xml" ContentType="application/vnd.openxmlformats-officedocument.drawingml.diagramStyle+xml"/>
  <Override PartName="/ppt/diagrams/drawing35.xml" ContentType="application/vnd.ms-office.drawingml.diagramDrawing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layout34.xml" ContentType="application/vnd.openxmlformats-officedocument.drawingml.diagramLayout+xml"/>
  <Override PartName="/ppt/diagrams/colors37.xml" ContentType="application/vnd.openxmlformats-officedocument.drawingml.diagramColors+xml"/>
  <Override PartName="/ppt/diagrams/drawing6.xml" ContentType="application/vnd.ms-office.drawingml.diagramDrawing+xml"/>
  <Override PartName="/ppt/diagrams/drawing20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rawing3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colors33.xml" ContentType="application/vnd.openxmlformats-officedocument.drawingml.diagramColors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diagrams/data31.xml" ContentType="application/vnd.openxmlformats-officedocument.drawingml.diagramData+xml"/>
  <Default Extension="docx" ContentType="application/vnd.openxmlformats-officedocument.wordprocessingml.document"/>
  <Override PartName="/ppt/diagrams/data20.xml" ContentType="application/vnd.openxmlformats-officedocument.drawingml.diagramData+xml"/>
  <Override PartName="/ppt/diagrams/quickStyle35.xml" ContentType="application/vnd.openxmlformats-officedocument.drawingml.diagramStyle+xml"/>
  <Override PartName="/ppt/diagrams/drawing36.xml" ContentType="application/vnd.ms-office.drawingml.diagramDrawing+xml"/>
  <Override PartName="/ppt/slides/slide10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35.xml" ContentType="application/vnd.openxmlformats-officedocument.drawingml.diagramLayout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4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0" r:id="rId2"/>
    <p:sldId id="256" r:id="rId3"/>
    <p:sldId id="260" r:id="rId4"/>
    <p:sldId id="261" r:id="rId5"/>
    <p:sldId id="284" r:id="rId6"/>
    <p:sldId id="286" r:id="rId7"/>
    <p:sldId id="285" r:id="rId8"/>
    <p:sldId id="287" r:id="rId9"/>
    <p:sldId id="289" r:id="rId10"/>
    <p:sldId id="288" r:id="rId11"/>
    <p:sldId id="272" r:id="rId12"/>
    <p:sldId id="291" r:id="rId13"/>
    <p:sldId id="290" r:id="rId14"/>
    <p:sldId id="292" r:id="rId15"/>
    <p:sldId id="293" r:id="rId16"/>
    <p:sldId id="294" r:id="rId17"/>
    <p:sldId id="295" r:id="rId18"/>
    <p:sldId id="296" r:id="rId19"/>
    <p:sldId id="297" r:id="rId20"/>
    <p:sldId id="283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4" autoAdjust="0"/>
    <p:restoredTop sz="94660"/>
  </p:normalViewPr>
  <p:slideViewPr>
    <p:cSldViewPr snapToGrid="0">
      <p:cViewPr>
        <p:scale>
          <a:sx n="90" d="100"/>
          <a:sy n="90" d="100"/>
        </p:scale>
        <p:origin x="-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             </a:t>
          </a:r>
          <a:r>
            <a:rPr lang="cs-CZ" sz="1600" b="0" dirty="0" smtClean="0"/>
            <a:t>VOŠ a SZŠ Hradec Králové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4001567-FDDA-4141-BAFC-FCFF1FDF5E90}" type="presOf" srcId="{7DB70298-C570-4D9C-BB4A-9F44B9E719B3}" destId="{B7835B6C-8A71-4E19-8D22-F9AED554923A}" srcOrd="0" destOrd="0" presId="urn:microsoft.com/office/officeart/2005/8/layout/vList2"/>
    <dgm:cxn modelId="{7CA2F67C-4DC6-416F-AA1F-2386E57403B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E1ED64C2-946D-4EBC-AEC4-9529E84A19A9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DE04F46C-894F-4FDD-9040-CE69203ACA8F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321A448-9A4E-42BE-9935-CCCF9A6C3A85}" type="presOf" srcId="{F59DDF83-C684-48EC-90BC-A76586B1D1A7}" destId="{882AA335-C09D-470F-930A-E571B0F45518}" srcOrd="0" destOrd="0" presId="urn:microsoft.com/office/officeart/2005/8/layout/vList2"/>
    <dgm:cxn modelId="{1617639B-F302-40A0-AFB9-607051135B3E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3A0B2589-3A8F-430C-AD91-5FEB50FC3CF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1FC2A740-52BD-4741-9D1D-2AA650A94CA7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D091103-5769-46B2-9981-4A6F9FD33E7E}" type="presOf" srcId="{7DB70298-C570-4D9C-BB4A-9F44B9E719B3}" destId="{B7835B6C-8A71-4E19-8D22-F9AED554923A}" srcOrd="0" destOrd="0" presId="urn:microsoft.com/office/officeart/2005/8/layout/vList2"/>
    <dgm:cxn modelId="{F02F38D7-F9B2-4CEC-A0B7-74CE829C8251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8EFA8B42-C278-4689-BF4F-0D6A08A6E890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6FDAE2ED-511B-46EA-AE05-0480EE343B61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AA72BCA-7E03-43CB-9A73-4FDCBA36579C}" type="presOf" srcId="{F59DDF83-C684-48EC-90BC-A76586B1D1A7}" destId="{882AA335-C09D-470F-930A-E571B0F45518}" srcOrd="0" destOrd="0" presId="urn:microsoft.com/office/officeart/2005/8/layout/vList2"/>
    <dgm:cxn modelId="{78B0D43A-EA92-4967-B2C7-A8D297D5B735}" type="presOf" srcId="{7DB70298-C570-4D9C-BB4A-9F44B9E719B3}" destId="{B7835B6C-8A71-4E19-8D22-F9AED554923A}" srcOrd="0" destOrd="0" presId="urn:microsoft.com/office/officeart/2005/8/layout/vList2"/>
    <dgm:cxn modelId="{EA95B8C3-FE9B-438B-8E78-3F6578B41E3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E63E12D1-E79A-4ADE-B5AF-183DBC7E0AC4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F82F0D6-9893-4E51-81FD-DF97EA40FECF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F0D28E81-7958-4BC7-8E52-3AD0955438C9}" type="presOf" srcId="{F59DDF83-C684-48EC-90BC-A76586B1D1A7}" destId="{882AA335-C09D-470F-930A-E571B0F45518}" srcOrd="0" destOrd="0" presId="urn:microsoft.com/office/officeart/2005/8/layout/vList2"/>
    <dgm:cxn modelId="{F7CD6C9F-BBFB-4EA9-A92A-E57C233A68F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010F5F6D-5B07-4982-814F-BB8B32261A92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 custLinFactNeighborY="-3664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766CFC0-AEEC-46C1-99C8-4795FAB63971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CD82517-1A72-4EB9-B51B-5D38EA5F3F65}" type="presOf" srcId="{7DB70298-C570-4D9C-BB4A-9F44B9E719B3}" destId="{B7835B6C-8A71-4E19-8D22-F9AED554923A}" srcOrd="0" destOrd="0" presId="urn:microsoft.com/office/officeart/2005/8/layout/vList2"/>
    <dgm:cxn modelId="{6DC4DC6A-52FB-4C28-A0F6-C7C825BD1726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i="1" dirty="0" smtClean="0"/>
            <a:t>Autorem materiálu a všech jeho částí, není-li uvedeno jinak, je Mgr. Michaela </a:t>
          </a:r>
          <a:r>
            <a:rPr lang="cs-CZ" b="0" i="1" dirty="0" err="1" smtClean="0"/>
            <a:t>Trejtnarová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F71DEEE-6EC5-4C4A-8506-B24CB0F4DFC7}" type="presOf" srcId="{469538E5-5656-4F2F-8505-2CD03C5D97F5}" destId="{63D20763-B48E-4B7C-8305-499D0B65F774}" srcOrd="0" destOrd="0" presId="urn:microsoft.com/office/officeart/2005/8/layout/vList2"/>
    <dgm:cxn modelId="{D0665121-315C-4C96-B51E-E97C0F73B6CC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CEBA4296-B48D-496F-BF04-C3925404979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BF2CC7C-C4E4-4F3B-A358-48FE1437BF2A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 custLinFactNeighborY="-3664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8029939-95E1-4417-8453-7173E9925A20}" type="presOf" srcId="{F59DDF83-C684-48EC-90BC-A76586B1D1A7}" destId="{882AA335-C09D-470F-930A-E571B0F45518}" srcOrd="0" destOrd="0" presId="urn:microsoft.com/office/officeart/2005/8/layout/vList2"/>
    <dgm:cxn modelId="{72EECD9C-CEF6-4A4C-80A1-EAF3FF42DEE4}" type="presOf" srcId="{7DB70298-C570-4D9C-BB4A-9F44B9E719B3}" destId="{B7835B6C-8A71-4E19-8D22-F9AED554923A}" srcOrd="0" destOrd="0" presId="urn:microsoft.com/office/officeart/2005/8/layout/vList2"/>
    <dgm:cxn modelId="{40F947F6-7326-41E2-9914-A8CCAD9AA336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EABAB9C6-7E21-414B-B170-6614FDFD1E7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 custLinFactNeighborY="-3664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30B21CA-B665-472E-8AE5-6DDACCF561BD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9850552D-00C5-4D25-9CDC-9EA3F6E13E87}" type="presOf" srcId="{7DB70298-C570-4D9C-BB4A-9F44B9E719B3}" destId="{B7835B6C-8A71-4E19-8D22-F9AED554923A}" srcOrd="0" destOrd="0" presId="urn:microsoft.com/office/officeart/2005/8/layout/vList2"/>
    <dgm:cxn modelId="{27EC0E2D-B997-4083-87DE-C484B2F5E8E7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D4D3BB0E-C9D4-445E-A8D9-316C59BCF75D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 custLinFactNeighborY="-3664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14AF932-E206-437A-A363-3FDE10242CED}" type="presOf" srcId="{7DB70298-C570-4D9C-BB4A-9F44B9E719B3}" destId="{B7835B6C-8A71-4E19-8D22-F9AED554923A}" srcOrd="0" destOrd="0" presId="urn:microsoft.com/office/officeart/2005/8/layout/vList2"/>
    <dgm:cxn modelId="{F861005D-6A29-4783-BF65-7F7CEE906AB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00F2A29C-15C4-455E-BF19-741485638C68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BB865329-DCC2-4423-B9F1-2A7A271BD0DB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 custLinFactNeighborY="-3664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BA43411-2A66-431C-942E-C404EA8E5E79}" type="presOf" srcId="{F59DDF83-C684-48EC-90BC-A76586B1D1A7}" destId="{882AA335-C09D-470F-930A-E571B0F45518}" srcOrd="0" destOrd="0" presId="urn:microsoft.com/office/officeart/2005/8/layout/vList2"/>
    <dgm:cxn modelId="{9E18648B-FC27-4EBE-8F91-C49E1EA37ED3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7C7A10A5-7D1F-4192-94FF-988505AAE693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0690EC78-4BFA-445E-9AE8-CFEC60065F39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 custLinFactNeighborY="-3664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9BA7A5DD-DE07-4D7F-9B80-AC780F3CA1E8}" type="presOf" srcId="{7DB70298-C570-4D9C-BB4A-9F44B9E719B3}" destId="{B7835B6C-8A71-4E19-8D22-F9AED554923A}" srcOrd="0" destOrd="0" presId="urn:microsoft.com/office/officeart/2005/8/layout/vList2"/>
    <dgm:cxn modelId="{55EF6089-E3BA-47FC-AB8A-5D389E71889C}" type="presOf" srcId="{F59DDF83-C684-48EC-90BC-A76586B1D1A7}" destId="{882AA335-C09D-470F-930A-E571B0F45518}" srcOrd="0" destOrd="0" presId="urn:microsoft.com/office/officeart/2005/8/layout/vList2"/>
    <dgm:cxn modelId="{EC59B51D-A4CA-4028-8710-F7F568D033B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9602978-A129-4DFD-BE5F-667D24D4EC58}" type="presOf" srcId="{7DB70298-C570-4D9C-BB4A-9F44B9E719B3}" destId="{B7835B6C-8A71-4E19-8D22-F9AED554923A}" srcOrd="0" destOrd="0" presId="urn:microsoft.com/office/officeart/2005/8/layout/vList2"/>
    <dgm:cxn modelId="{A3F0DB52-97CE-4C22-8592-E218A0506481}" type="presOf" srcId="{F59DDF83-C684-48EC-90BC-A76586B1D1A7}" destId="{882AA335-C09D-470F-930A-E571B0F45518}" srcOrd="0" destOrd="0" presId="urn:microsoft.com/office/officeart/2005/8/layout/vList2"/>
    <dgm:cxn modelId="{F62D332D-A6BC-45D7-96E8-5A4D5A2EE8B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4EAE5ED2-A154-4947-AFF5-09DBC0D7763E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 custLinFactNeighborY="-3664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8B331FB-D880-43BB-BEE4-8D65F0DE4088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DCFFFA6-F9D8-4BD3-AF12-933DEA8342BF}" type="presOf" srcId="{F59DDF83-C684-48EC-90BC-A76586B1D1A7}" destId="{882AA335-C09D-470F-930A-E571B0F45518}" srcOrd="0" destOrd="0" presId="urn:microsoft.com/office/officeart/2005/8/layout/vList2"/>
    <dgm:cxn modelId="{3F74AE57-A064-499B-8E80-021D84C4026A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DA83792B-095D-4A64-9A27-8BDF48673566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 custLinFactNeighborY="-3664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D4B60F4-B040-41A7-AB59-C418170F3419}" type="presOf" srcId="{7DB70298-C570-4D9C-BB4A-9F44B9E719B3}" destId="{B7835B6C-8A71-4E19-8D22-F9AED554923A}" srcOrd="0" destOrd="0" presId="urn:microsoft.com/office/officeart/2005/8/layout/vList2"/>
    <dgm:cxn modelId="{03E78E6E-D879-4E40-BA00-BB92115DE369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A66C58DF-81B8-4C84-87BB-106081ECCCAB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BE8EE08-358D-4455-9CDA-1B6CA181D6AB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4AA61E1-196A-4FF2-B8BC-A20B40D00A0D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F6325DC6-B020-4FC5-905D-6B9A6967CB0C}" type="presOf" srcId="{F59DDF83-C684-48EC-90BC-A76586B1D1A7}" destId="{882AA335-C09D-470F-930A-E571B0F45518}" srcOrd="0" destOrd="0" presId="urn:microsoft.com/office/officeart/2005/8/layout/vList2"/>
    <dgm:cxn modelId="{27340C81-FDF4-40FE-AE41-063707661DF1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C508C13-5F11-426D-8D0D-B0FFA9B3BF5A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AC5FEF42-9354-47CF-9BAE-D5ADA66DE62A}" type="presOf" srcId="{7DB70298-C570-4D9C-BB4A-9F44B9E719B3}" destId="{B7835B6C-8A71-4E19-8D22-F9AED554923A}" srcOrd="0" destOrd="0" presId="urn:microsoft.com/office/officeart/2005/8/layout/vList2"/>
    <dgm:cxn modelId="{206FAF99-90C4-4D0B-9764-46F4231FB8B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DE3000F-1768-4465-8167-98AB5E822CFF}" type="presOf" srcId="{469538E5-5656-4F2F-8505-2CD03C5D97F5}" destId="{63D20763-B48E-4B7C-8305-499D0B65F774}" srcOrd="0" destOrd="0" presId="urn:microsoft.com/office/officeart/2005/8/layout/vList2"/>
    <dgm:cxn modelId="{334AD9B0-A613-4AC1-9985-A0D15B323271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DFF79989-B352-4103-8D3F-8590B42F8F46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7CA6AB7-9458-4C4A-AA6F-A70DE25E00B0}" type="presOf" srcId="{752797A6-92E4-42F6-A8AC-6733BC7B7409}" destId="{48970096-A994-409F-80C0-32A8CFAB840E}" srcOrd="0" destOrd="0" presId="urn:microsoft.com/office/officeart/2005/8/layout/vList2"/>
    <dgm:cxn modelId="{1F199C59-EEBE-4758-B09A-E73A28D78E08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9432F4AC-EEBE-46B8-A5AB-62FAF16C32F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A6DB9C8-E4F7-4D54-ADB3-6CBA30EF8718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DC4A6CC-11D6-40B5-AA1B-758187E29676}" type="presOf" srcId="{7DB70298-C570-4D9C-BB4A-9F44B9E719B3}" destId="{B7835B6C-8A71-4E19-8D22-F9AED554923A}" srcOrd="0" destOrd="0" presId="urn:microsoft.com/office/officeart/2005/8/layout/vList2"/>
    <dgm:cxn modelId="{EEED9618-0590-46D8-8D4E-4F29619C9116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AD979741-6B56-4CE4-80FD-019F9E5BFB2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51FBA92F-D57F-47B0-BFCA-338D57F00FB8}" type="presOf" srcId="{7DB70298-C570-4D9C-BB4A-9F44B9E719B3}" destId="{B7835B6C-8A71-4E19-8D22-F9AED554923A}" srcOrd="0" destOrd="0" presId="urn:microsoft.com/office/officeart/2005/8/layout/vList2"/>
    <dgm:cxn modelId="{66487E4B-5219-499D-A820-2EA406CD6E61}" type="presOf" srcId="{F59DDF83-C684-48EC-90BC-A76586B1D1A7}" destId="{882AA335-C09D-470F-930A-E571B0F45518}" srcOrd="0" destOrd="0" presId="urn:microsoft.com/office/officeart/2005/8/layout/vList2"/>
    <dgm:cxn modelId="{DDEAB027-6758-4A7D-9223-C2375AF65450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740571EC-4867-46DF-ABAF-701E40AB7B54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Operace s vektory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F1D0FCE-9C33-4203-9E80-27886E8CFE13}" type="presOf" srcId="{F59DDF83-C684-48EC-90BC-A76586B1D1A7}" destId="{882AA335-C09D-470F-930A-E571B0F45518}" srcOrd="0" destOrd="0" presId="urn:microsoft.com/office/officeart/2005/8/layout/vList2"/>
    <dgm:cxn modelId="{285E2513-84C8-4E71-8305-2734B9F5B0F6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011550B-9883-4B7F-9713-C678D42F19A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             </a:t>
          </a:r>
          <a:r>
            <a:rPr lang="cs-CZ" sz="1600" b="0" kern="1200" dirty="0" smtClean="0"/>
            <a:t>VOŠ a SZŠ Hradec Králové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34436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34436"/>
        <a:ext cx="9144000" cy="33579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34436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34436"/>
        <a:ext cx="9144000" cy="33579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34436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34436"/>
        <a:ext cx="9144000" cy="33579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34436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34436"/>
        <a:ext cx="9144000" cy="335790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0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0"/>
        <a:ext cx="9144000" cy="33579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i="1" kern="1200" dirty="0" smtClean="0"/>
            <a:t>Autorem materiálu a všech jeho částí, není-li uvedeno jinak, je Mgr. Michaela </a:t>
          </a:r>
          <a:r>
            <a:rPr lang="cs-CZ" sz="1600" b="0" i="1" kern="1200" dirty="0" err="1" smtClean="0"/>
            <a:t>Trejtnarová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0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0"/>
        <a:ext cx="9144000" cy="335790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0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0"/>
        <a:ext cx="9144000" cy="335790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0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0"/>
        <a:ext cx="9144000" cy="335790"/>
      </dsp:txXfrm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0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0"/>
        <a:ext cx="9144000" cy="335790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0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0"/>
        <a:ext cx="9144000" cy="33579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3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0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0"/>
        <a:ext cx="9144000" cy="335790"/>
      </dsp:txXfrm>
    </dsp:sp>
  </dsp:spTree>
</dsp:drawing>
</file>

<file path=ppt/diagrams/drawing3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0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0"/>
        <a:ext cx="9144000" cy="335790"/>
      </dsp:txXfrm>
    </dsp:sp>
  </dsp:spTree>
</dsp:drawing>
</file>

<file path=ppt/diagrams/drawing3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Operace s vektory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3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3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34436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34436"/>
        <a:ext cx="9144000" cy="33579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34436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34436"/>
        <a:ext cx="9144000" cy="33579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34436"/>
          <a:ext cx="9144000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Operace s vektory                                                                                                                           Autor: Mgr. Michaela </a:t>
          </a:r>
          <a:r>
            <a:rPr lang="cs-CZ" sz="1400" kern="1200" dirty="0" err="1" smtClean="0"/>
            <a:t>Trejtnarová</a:t>
          </a:r>
          <a:endParaRPr lang="cs-CZ" sz="1400" kern="1200" dirty="0"/>
        </a:p>
      </dsp:txBody>
      <dsp:txXfrm>
        <a:off x="0" y="34436"/>
        <a:ext cx="9144000" cy="335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25A7A-93D1-460C-A420-269BA7788E87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66DA9-733C-4B2B-8A28-77FD496EEB6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Dokument_aplikace_Microsoft_Office_Word1.docx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.xml"/><Relationship Id="rId13" Type="http://schemas.openxmlformats.org/officeDocument/2006/relationships/oleObject" Target="../embeddings/oleObject6.bin"/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12" Type="http://schemas.microsoft.com/office/2007/relationships/diagramDrawing" Target="../diagrams/drawing18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5.pptx" TargetMode="External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17.xml"/><Relationship Id="rId11" Type="http://schemas.openxmlformats.org/officeDocument/2006/relationships/diagramColors" Target="../diagrams/colors18.xml"/><Relationship Id="rId5" Type="http://schemas.openxmlformats.org/officeDocument/2006/relationships/diagramQuickStyle" Target="../diagrams/quickStyle17.xml"/><Relationship Id="rId15" Type="http://schemas.openxmlformats.org/officeDocument/2006/relationships/image" Target="../media/image15.png"/><Relationship Id="rId10" Type="http://schemas.openxmlformats.org/officeDocument/2006/relationships/diagramQuickStyle" Target="../diagrams/quickStyle18.xml"/><Relationship Id="rId4" Type="http://schemas.openxmlformats.org/officeDocument/2006/relationships/diagramLayout" Target="../diagrams/layout17.xml"/><Relationship Id="rId9" Type="http://schemas.openxmlformats.org/officeDocument/2006/relationships/diagramLayout" Target="../diagrams/layout18.xml"/><Relationship Id="rId1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13" Type="http://schemas.openxmlformats.org/officeDocument/2006/relationships/hyperlink" Target="file:///C:\Users\admin\Documents\Matematika\&#352;ablony\Analytick&#225;%20geometrie\VY_32_INOVACE_MAT_3_TR_05.pptx" TargetMode="External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12" Type="http://schemas.openxmlformats.org/officeDocument/2006/relationships/image" Target="../media/image16.png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Relationship Id="rId1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2.xml"/><Relationship Id="rId13" Type="http://schemas.openxmlformats.org/officeDocument/2006/relationships/slide" Target="slide15.xml"/><Relationship Id="rId18" Type="http://schemas.openxmlformats.org/officeDocument/2006/relationships/image" Target="../media/image3.png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2.xml"/><Relationship Id="rId12" Type="http://schemas.openxmlformats.org/officeDocument/2006/relationships/image" Target="../media/image16.png"/><Relationship Id="rId17" Type="http://schemas.openxmlformats.org/officeDocument/2006/relationships/hyperlink" Target="file:///C:\Users\admin\Documents\Matematika\&#352;ablony\Analytick&#225;%20geometrie\VY_32_INOVACE_MAT_3_TR_05.pptx" TargetMode="External"/><Relationship Id="rId2" Type="http://schemas.openxmlformats.org/officeDocument/2006/relationships/diagramData" Target="../diagrams/data21.xml"/><Relationship Id="rId16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1.xml"/><Relationship Id="rId11" Type="http://schemas.microsoft.com/office/2007/relationships/diagramDrawing" Target="../diagrams/drawing22.xml"/><Relationship Id="rId5" Type="http://schemas.openxmlformats.org/officeDocument/2006/relationships/diagramColors" Target="../diagrams/colors21.xml"/><Relationship Id="rId15" Type="http://schemas.openxmlformats.org/officeDocument/2006/relationships/slide" Target="slide17.xml"/><Relationship Id="rId10" Type="http://schemas.openxmlformats.org/officeDocument/2006/relationships/diagramColors" Target="../diagrams/colors22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2.xml"/><Relationship Id="rId14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4.xml"/><Relationship Id="rId13" Type="http://schemas.openxmlformats.org/officeDocument/2006/relationships/oleObject" Target="../embeddings/oleObject8.bin"/><Relationship Id="rId18" Type="http://schemas.openxmlformats.org/officeDocument/2006/relationships/hyperlink" Target="file:///C:\Users\admin\Documents\Matematika\&#352;ablony\Analytick&#225;%20geometrie\VY_32_INOVACE_MAT_3_TR_05.pptx" TargetMode="External"/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12" Type="http://schemas.microsoft.com/office/2007/relationships/diagramDrawing" Target="../diagrams/drawing24.xml"/><Relationship Id="rId17" Type="http://schemas.openxmlformats.org/officeDocument/2006/relationships/slide" Target="slide15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16.xml"/><Relationship Id="rId1" Type="http://schemas.openxmlformats.org/officeDocument/2006/relationships/vmlDrawing" Target="../drawings/vmlDrawing6.vml"/><Relationship Id="rId6" Type="http://schemas.openxmlformats.org/officeDocument/2006/relationships/diagramColors" Target="../diagrams/colors23.xml"/><Relationship Id="rId11" Type="http://schemas.openxmlformats.org/officeDocument/2006/relationships/diagramColors" Target="../diagrams/colors24.xml"/><Relationship Id="rId5" Type="http://schemas.openxmlformats.org/officeDocument/2006/relationships/diagramQuickStyle" Target="../diagrams/quickStyle23.xml"/><Relationship Id="rId15" Type="http://schemas.openxmlformats.org/officeDocument/2006/relationships/image" Target="../media/image16.png"/><Relationship Id="rId10" Type="http://schemas.openxmlformats.org/officeDocument/2006/relationships/diagramQuickStyle" Target="../diagrams/quickStyle24.xml"/><Relationship Id="rId19" Type="http://schemas.openxmlformats.org/officeDocument/2006/relationships/image" Target="../media/image3.png"/><Relationship Id="rId4" Type="http://schemas.openxmlformats.org/officeDocument/2006/relationships/diagramLayout" Target="../diagrams/layout23.xml"/><Relationship Id="rId9" Type="http://schemas.openxmlformats.org/officeDocument/2006/relationships/diagramLayout" Target="../diagrams/layout24.xml"/><Relationship Id="rId14" Type="http://schemas.openxmlformats.org/officeDocument/2006/relationships/slide" Target="slide1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6.xml"/><Relationship Id="rId13" Type="http://schemas.openxmlformats.org/officeDocument/2006/relationships/slide" Target="slide17.xml"/><Relationship Id="rId18" Type="http://schemas.openxmlformats.org/officeDocument/2006/relationships/oleObject" Target="../embeddings/oleObject11.bin"/><Relationship Id="rId3" Type="http://schemas.openxmlformats.org/officeDocument/2006/relationships/diagramData" Target="../diagrams/data25.xml"/><Relationship Id="rId21" Type="http://schemas.openxmlformats.org/officeDocument/2006/relationships/image" Target="../media/image3.png"/><Relationship Id="rId7" Type="http://schemas.microsoft.com/office/2007/relationships/diagramDrawing" Target="../diagrams/drawing25.xml"/><Relationship Id="rId12" Type="http://schemas.microsoft.com/office/2007/relationships/diagramDrawing" Target="../diagrams/drawing26.xml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.bin"/><Relationship Id="rId20" Type="http://schemas.openxmlformats.org/officeDocument/2006/relationships/hyperlink" Target="file:///C:\Users\admin\Documents\Matematika\&#352;ablony\Analytick&#225;%20geometrie\VY_32_INOVACE_MAT_3_TR_05.pptx" TargetMode="External"/><Relationship Id="rId1" Type="http://schemas.openxmlformats.org/officeDocument/2006/relationships/vmlDrawing" Target="../drawings/vmlDrawing7.vml"/><Relationship Id="rId6" Type="http://schemas.openxmlformats.org/officeDocument/2006/relationships/diagramColors" Target="../diagrams/colors25.xml"/><Relationship Id="rId11" Type="http://schemas.openxmlformats.org/officeDocument/2006/relationships/diagramColors" Target="../diagrams/colors26.xml"/><Relationship Id="rId5" Type="http://schemas.openxmlformats.org/officeDocument/2006/relationships/diagramQuickStyle" Target="../diagrams/quickStyle25.xml"/><Relationship Id="rId15" Type="http://schemas.openxmlformats.org/officeDocument/2006/relationships/slide" Target="slide16.xml"/><Relationship Id="rId10" Type="http://schemas.openxmlformats.org/officeDocument/2006/relationships/diagramQuickStyle" Target="../diagrams/quickStyle26.xml"/><Relationship Id="rId19" Type="http://schemas.openxmlformats.org/officeDocument/2006/relationships/image" Target="../media/image21.wmf"/><Relationship Id="rId4" Type="http://schemas.openxmlformats.org/officeDocument/2006/relationships/diagramLayout" Target="../diagrams/layout25.xml"/><Relationship Id="rId9" Type="http://schemas.openxmlformats.org/officeDocument/2006/relationships/diagramLayout" Target="../diagrams/layout26.xml"/><Relationship Id="rId1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8.xml"/><Relationship Id="rId13" Type="http://schemas.openxmlformats.org/officeDocument/2006/relationships/slide" Target="slide17.xml"/><Relationship Id="rId18" Type="http://schemas.openxmlformats.org/officeDocument/2006/relationships/hyperlink" Target="file:///C:\Users\admin\Documents\Matematika\&#352;ablony\Analytick&#225;%20geometrie\VY_32_INOVACE_MAT_3_TR_05.pptx" TargetMode="External"/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12" Type="http://schemas.microsoft.com/office/2007/relationships/diagramDrawing" Target="../diagrams/drawing28.xml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8.vml"/><Relationship Id="rId6" Type="http://schemas.openxmlformats.org/officeDocument/2006/relationships/diagramColors" Target="../diagrams/colors27.xml"/><Relationship Id="rId11" Type="http://schemas.openxmlformats.org/officeDocument/2006/relationships/diagramColors" Target="../diagrams/colors28.xml"/><Relationship Id="rId5" Type="http://schemas.openxmlformats.org/officeDocument/2006/relationships/diagramQuickStyle" Target="../diagrams/quickStyle27.xml"/><Relationship Id="rId15" Type="http://schemas.openxmlformats.org/officeDocument/2006/relationships/oleObject" Target="../embeddings/oleObject12.bin"/><Relationship Id="rId10" Type="http://schemas.openxmlformats.org/officeDocument/2006/relationships/diagramQuickStyle" Target="../diagrams/quickStyle28.xml"/><Relationship Id="rId19" Type="http://schemas.openxmlformats.org/officeDocument/2006/relationships/image" Target="../media/image3.png"/><Relationship Id="rId4" Type="http://schemas.openxmlformats.org/officeDocument/2006/relationships/diagramLayout" Target="../diagrams/layout27.xml"/><Relationship Id="rId9" Type="http://schemas.openxmlformats.org/officeDocument/2006/relationships/diagramLayout" Target="../diagrams/layout28.xml"/><Relationship Id="rId1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0.xml"/><Relationship Id="rId13" Type="http://schemas.openxmlformats.org/officeDocument/2006/relationships/image" Target="../media/image16.png"/><Relationship Id="rId18" Type="http://schemas.openxmlformats.org/officeDocument/2006/relationships/image" Target="../media/image3.png"/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12" Type="http://schemas.microsoft.com/office/2007/relationships/diagramDrawing" Target="../diagrams/drawing30.xml"/><Relationship Id="rId17" Type="http://schemas.openxmlformats.org/officeDocument/2006/relationships/hyperlink" Target="file:///C:\Users\admin\Documents\Matematika\&#352;ablony\Analytick&#225;%20geometrie\VY_32_INOVACE_MAT_3_TR_05.pptx" TargetMode="Externa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9.vml"/><Relationship Id="rId6" Type="http://schemas.openxmlformats.org/officeDocument/2006/relationships/diagramColors" Target="../diagrams/colors29.xml"/><Relationship Id="rId11" Type="http://schemas.openxmlformats.org/officeDocument/2006/relationships/diagramColors" Target="../diagrams/colors30.xml"/><Relationship Id="rId5" Type="http://schemas.openxmlformats.org/officeDocument/2006/relationships/diagramQuickStyle" Target="../diagrams/quickStyle29.xml"/><Relationship Id="rId15" Type="http://schemas.openxmlformats.org/officeDocument/2006/relationships/oleObject" Target="../embeddings/oleObject15.bin"/><Relationship Id="rId10" Type="http://schemas.openxmlformats.org/officeDocument/2006/relationships/diagramQuickStyle" Target="../diagrams/quickStyle30.xml"/><Relationship Id="rId4" Type="http://schemas.openxmlformats.org/officeDocument/2006/relationships/diagramLayout" Target="../diagrams/layout29.xml"/><Relationship Id="rId9" Type="http://schemas.openxmlformats.org/officeDocument/2006/relationships/diagramLayout" Target="../diagrams/layout30.xml"/><Relationship Id="rId1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2.xml"/><Relationship Id="rId13" Type="http://schemas.openxmlformats.org/officeDocument/2006/relationships/image" Target="../media/image16.png"/><Relationship Id="rId18" Type="http://schemas.openxmlformats.org/officeDocument/2006/relationships/hyperlink" Target="file:///C:\Users\admin\Documents\Matematika\&#352;ablony\Analytick&#225;%20geometrie\VY_32_INOVACE_MAT_3_TR_05.pptx" TargetMode="External"/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12" Type="http://schemas.microsoft.com/office/2007/relationships/diagramDrawing" Target="../diagrams/drawing32.xml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10.vml"/><Relationship Id="rId6" Type="http://schemas.openxmlformats.org/officeDocument/2006/relationships/diagramColors" Target="../diagrams/colors31.xml"/><Relationship Id="rId11" Type="http://schemas.openxmlformats.org/officeDocument/2006/relationships/diagramColors" Target="../diagrams/colors32.xml"/><Relationship Id="rId5" Type="http://schemas.openxmlformats.org/officeDocument/2006/relationships/diagramQuickStyle" Target="../diagrams/quickStyle31.xml"/><Relationship Id="rId15" Type="http://schemas.openxmlformats.org/officeDocument/2006/relationships/oleObject" Target="../embeddings/oleObject17.bin"/><Relationship Id="rId10" Type="http://schemas.openxmlformats.org/officeDocument/2006/relationships/diagramQuickStyle" Target="../diagrams/quickStyle32.xml"/><Relationship Id="rId19" Type="http://schemas.openxmlformats.org/officeDocument/2006/relationships/image" Target="../media/image3.png"/><Relationship Id="rId4" Type="http://schemas.openxmlformats.org/officeDocument/2006/relationships/diagramLayout" Target="../diagrams/layout31.xml"/><Relationship Id="rId9" Type="http://schemas.openxmlformats.org/officeDocument/2006/relationships/diagramLayout" Target="../diagrams/layout32.xml"/><Relationship Id="rId14" Type="http://schemas.openxmlformats.org/officeDocument/2006/relationships/oleObject" Target="../embeddings/oleObject1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4.xml"/><Relationship Id="rId13" Type="http://schemas.openxmlformats.org/officeDocument/2006/relationships/oleObject" Target="../embeddings/oleObject19.bin"/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12" Type="http://schemas.microsoft.com/office/2007/relationships/diagramDrawing" Target="../diagrams/drawing34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5.pptx" TargetMode="External"/><Relationship Id="rId1" Type="http://schemas.openxmlformats.org/officeDocument/2006/relationships/vmlDrawing" Target="../drawings/vmlDrawing11.vml"/><Relationship Id="rId6" Type="http://schemas.openxmlformats.org/officeDocument/2006/relationships/diagramColors" Target="../diagrams/colors33.xml"/><Relationship Id="rId11" Type="http://schemas.openxmlformats.org/officeDocument/2006/relationships/diagramColors" Target="../diagrams/colors34.xml"/><Relationship Id="rId5" Type="http://schemas.openxmlformats.org/officeDocument/2006/relationships/diagramQuickStyle" Target="../diagrams/quickStyle33.xml"/><Relationship Id="rId15" Type="http://schemas.openxmlformats.org/officeDocument/2006/relationships/image" Target="../media/image21.wmf"/><Relationship Id="rId10" Type="http://schemas.openxmlformats.org/officeDocument/2006/relationships/diagramQuickStyle" Target="../diagrams/quickStyle34.xml"/><Relationship Id="rId4" Type="http://schemas.openxmlformats.org/officeDocument/2006/relationships/diagramLayout" Target="../diagrams/layout33.xml"/><Relationship Id="rId9" Type="http://schemas.openxmlformats.org/officeDocument/2006/relationships/diagramLayout" Target="../diagrams/layout34.xml"/><Relationship Id="rId14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admin\Documents\Matematika\&#352;ablony\Analytick&#225;%20geometrie\Pracovn&#237;%20list%20-%20line&#225;rn&#237;%20z&#225;vislost%20a%20kombinace%20vektor&#367;.doc" TargetMode="External"/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5.xml"/><Relationship Id="rId11" Type="http://schemas.openxmlformats.org/officeDocument/2006/relationships/image" Target="../media/image3.png"/><Relationship Id="rId5" Type="http://schemas.openxmlformats.org/officeDocument/2006/relationships/diagramQuickStyle" Target="../diagrams/quickStyle35.xml"/><Relationship Id="rId10" Type="http://schemas.openxmlformats.org/officeDocument/2006/relationships/hyperlink" Target="file:///C:\Users\admin\Documents\Matematika\&#352;ablony\Analytick&#225;%20geometrie\VY_32_INOVACE_MAT_3_TR_05.pptx" TargetMode="External"/><Relationship Id="rId4" Type="http://schemas.openxmlformats.org/officeDocument/2006/relationships/diagramLayout" Target="../diagrams/layout35.xml"/><Relationship Id="rId9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13" Type="http://schemas.microsoft.com/office/2007/relationships/diagramDrawing" Target="../diagrams/drawing3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6.xml"/><Relationship Id="rId12" Type="http://schemas.openxmlformats.org/officeDocument/2006/relationships/diagramColors" Target="../diagrams/colors37.xm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1.wmf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6.xml"/><Relationship Id="rId11" Type="http://schemas.openxmlformats.org/officeDocument/2006/relationships/diagramQuickStyle" Target="../diagrams/quickStyle37.xml"/><Relationship Id="rId5" Type="http://schemas.openxmlformats.org/officeDocument/2006/relationships/diagramLayout" Target="../diagrams/layout36.xml"/><Relationship Id="rId15" Type="http://schemas.openxmlformats.org/officeDocument/2006/relationships/hyperlink" Target="file:///C:\Users\admin\Documents\Matematika\&#352;ablony\Analytick&#225;%20geometrie\VY_32_INOVACE_MAT_3_TR_05.pptx" TargetMode="External"/><Relationship Id="rId10" Type="http://schemas.openxmlformats.org/officeDocument/2006/relationships/diagramLayout" Target="../diagrams/layout37.xml"/><Relationship Id="rId4" Type="http://schemas.openxmlformats.org/officeDocument/2006/relationships/diagramData" Target="../diagrams/data36.xml"/><Relationship Id="rId9" Type="http://schemas.openxmlformats.org/officeDocument/2006/relationships/diagramData" Target="../diagrams/data37.xml"/><Relationship Id="rId14" Type="http://schemas.openxmlformats.org/officeDocument/2006/relationships/hyperlink" Target="file:///C:\Users\admin\Documents\Matematika\&#352;ablony\Analytick&#225;%20geometrie\Analytick&#225;%20geometrie%20v%20rovin&#283;2.pptx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hyperlink" Target="file:///C:\Users\admin\Documents\Matematika\&#352;ablony\Analytick&#225;%20geometrie\VY_32_INOVACE_MAT_3_TR_05.pptx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13" Type="http://schemas.microsoft.com/office/2007/relationships/diagramDrawing" Target="../diagrams/drawing8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7.xml"/><Relationship Id="rId12" Type="http://schemas.openxmlformats.org/officeDocument/2006/relationships/diagramColors" Target="../diagrams/colors8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5.pptx" TargetMode="External"/><Relationship Id="rId1" Type="http://schemas.openxmlformats.org/officeDocument/2006/relationships/vmlDrawing" Target="../drawings/vmlDrawing2.vml"/><Relationship Id="rId6" Type="http://schemas.openxmlformats.org/officeDocument/2006/relationships/diagramQuickStyle" Target="../diagrams/quickStyle7.xml"/><Relationship Id="rId11" Type="http://schemas.openxmlformats.org/officeDocument/2006/relationships/diagramQuickStyle" Target="../diagrams/quickStyle8.xml"/><Relationship Id="rId5" Type="http://schemas.openxmlformats.org/officeDocument/2006/relationships/diagramLayout" Target="../diagrams/layout7.xml"/><Relationship Id="rId15" Type="http://schemas.openxmlformats.org/officeDocument/2006/relationships/oleObject" Target="../embeddings/oleObject2.bin"/><Relationship Id="rId10" Type="http://schemas.openxmlformats.org/officeDocument/2006/relationships/diagramLayout" Target="../diagrams/layout8.xml"/><Relationship Id="rId4" Type="http://schemas.openxmlformats.org/officeDocument/2006/relationships/diagramData" Target="../diagrams/data7.xml"/><Relationship Id="rId9" Type="http://schemas.openxmlformats.org/officeDocument/2006/relationships/diagramData" Target="../diagrams/data8.xml"/><Relationship Id="rId1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hyperlink" Target="file:///C:\Users\admin\Documents\Matematika\&#352;ablony\Analytick&#225;%20geometrie\VY_32_INOVACE_MAT_3_TR_05.pptx" TargetMode="Externa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12" Type="http://schemas.openxmlformats.org/officeDocument/2006/relationships/image" Target="../media/image8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13" Type="http://schemas.microsoft.com/office/2007/relationships/diagramDrawing" Target="../diagrams/drawing12.xml"/><Relationship Id="rId3" Type="http://schemas.openxmlformats.org/officeDocument/2006/relationships/image" Target="../media/image8.png"/><Relationship Id="rId7" Type="http://schemas.openxmlformats.org/officeDocument/2006/relationships/diagramColors" Target="../diagrams/colors11.xml"/><Relationship Id="rId12" Type="http://schemas.openxmlformats.org/officeDocument/2006/relationships/diagramColors" Target="../diagrams/colors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5.pptx" TargetMode="External"/><Relationship Id="rId1" Type="http://schemas.openxmlformats.org/officeDocument/2006/relationships/vmlDrawing" Target="../drawings/vmlDrawing3.vml"/><Relationship Id="rId6" Type="http://schemas.openxmlformats.org/officeDocument/2006/relationships/diagramQuickStyle" Target="../diagrams/quickStyle11.xml"/><Relationship Id="rId11" Type="http://schemas.openxmlformats.org/officeDocument/2006/relationships/diagramQuickStyle" Target="../diagrams/quickStyle12.xml"/><Relationship Id="rId5" Type="http://schemas.openxmlformats.org/officeDocument/2006/relationships/diagramLayout" Target="../diagrams/layout11.xml"/><Relationship Id="rId15" Type="http://schemas.openxmlformats.org/officeDocument/2006/relationships/oleObject" Target="../embeddings/oleObject4.bin"/><Relationship Id="rId10" Type="http://schemas.openxmlformats.org/officeDocument/2006/relationships/diagramLayout" Target="../diagrams/layout12.xml"/><Relationship Id="rId4" Type="http://schemas.openxmlformats.org/officeDocument/2006/relationships/diagramData" Target="../diagrams/data11.xml"/><Relationship Id="rId9" Type="http://schemas.openxmlformats.org/officeDocument/2006/relationships/diagramData" Target="../diagrams/data12.xml"/><Relationship Id="rId1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13" Type="http://schemas.openxmlformats.org/officeDocument/2006/relationships/hyperlink" Target="file:///C:\Users\admin\Documents\Matematika\&#352;ablony\Analytick&#225;%20geometrie\VY_32_INOVACE_MAT_3_TR_05.pptx" TargetMode="External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0" Type="http://schemas.openxmlformats.org/officeDocument/2006/relationships/diagramQuickStyle" Target="../diagrams/quickStyle14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Relationship Id="rId1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13" Type="http://schemas.microsoft.com/office/2007/relationships/diagramDrawing" Target="../diagrams/drawing16.xml"/><Relationship Id="rId3" Type="http://schemas.openxmlformats.org/officeDocument/2006/relationships/image" Target="../media/image11.png"/><Relationship Id="rId7" Type="http://schemas.openxmlformats.org/officeDocument/2006/relationships/diagramColors" Target="../diagrams/colors15.xml"/><Relationship Id="rId12" Type="http://schemas.openxmlformats.org/officeDocument/2006/relationships/diagramColors" Target="../diagrams/colors16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.png"/><Relationship Id="rId1" Type="http://schemas.openxmlformats.org/officeDocument/2006/relationships/vmlDrawing" Target="../drawings/vmlDrawing4.vml"/><Relationship Id="rId6" Type="http://schemas.openxmlformats.org/officeDocument/2006/relationships/diagramQuickStyle" Target="../diagrams/quickStyle15.xml"/><Relationship Id="rId11" Type="http://schemas.openxmlformats.org/officeDocument/2006/relationships/diagramQuickStyle" Target="../diagrams/quickStyle16.xml"/><Relationship Id="rId5" Type="http://schemas.openxmlformats.org/officeDocument/2006/relationships/diagramLayout" Target="../diagrams/layout15.xml"/><Relationship Id="rId15" Type="http://schemas.openxmlformats.org/officeDocument/2006/relationships/hyperlink" Target="file:///C:\Users\admin\Documents\Matematika\&#352;ablony\Analytick&#225;%20geometrie\VY_32_INOVACE_MAT_3_TR_05.pptx" TargetMode="External"/><Relationship Id="rId10" Type="http://schemas.openxmlformats.org/officeDocument/2006/relationships/diagramLayout" Target="../diagrams/layout16.xml"/><Relationship Id="rId4" Type="http://schemas.openxmlformats.org/officeDocument/2006/relationships/diagramData" Target="../diagrams/data15.xml"/><Relationship Id="rId9" Type="http://schemas.openxmlformats.org/officeDocument/2006/relationships/diagramData" Target="../diagrams/data16.xml"/><Relationship Id="rId1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5925" y="5638800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295275" y="276225"/>
          <a:ext cx="8724900" cy="5762625"/>
        </p:xfrm>
        <a:graphic>
          <a:graphicData uri="http://schemas.openxmlformats.org/presentationml/2006/ole">
            <p:oleObj spid="_x0000_s1026" name="Dokument" r:id="rId5" imgW="6238662" imgH="4122717" progId="Word.Document.12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62892"/>
            <a:ext cx="914400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Lineární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kombinace,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resp. lineární závislost vektorů</a:t>
            </a:r>
          </a:p>
          <a:p>
            <a:pPr marL="342900" indent="-342900">
              <a:spcAft>
                <a:spcPts val="1200"/>
              </a:spcAft>
            </a:pPr>
            <a:r>
              <a:rPr lang="cs-CZ" dirty="0" smtClean="0"/>
              <a:t>Existuje-li takové </a:t>
            </a:r>
            <a:r>
              <a:rPr lang="cs-CZ" i="1" dirty="0" smtClean="0"/>
              <a:t>k</a:t>
            </a:r>
            <a:r>
              <a:rPr lang="cs-CZ" dirty="0" smtClean="0"/>
              <a:t>, že platí</a:t>
            </a:r>
            <a:r>
              <a:rPr lang="cs-CZ" i="1" dirty="0" smtClean="0"/>
              <a:t> </a:t>
            </a:r>
            <a:r>
              <a:rPr lang="cs-CZ" b="1" dirty="0" smtClean="0"/>
              <a:t>u=</a:t>
            </a:r>
            <a:r>
              <a:rPr lang="cs-CZ" b="1" i="1" dirty="0" smtClean="0"/>
              <a:t>k</a:t>
            </a:r>
            <a:r>
              <a:rPr lang="cs-CZ" b="1" dirty="0" smtClean="0"/>
              <a:t>.v</a:t>
            </a:r>
            <a:r>
              <a:rPr lang="cs-CZ" dirty="0" smtClean="0"/>
              <a:t>, </a:t>
            </a:r>
            <a:r>
              <a:rPr lang="cs-CZ" dirty="0" smtClean="0"/>
              <a:t>potom říkáme, že jsou vektory </a:t>
            </a:r>
            <a:r>
              <a:rPr lang="cs-CZ" b="1" dirty="0" smtClean="0"/>
              <a:t>u</a:t>
            </a:r>
            <a:r>
              <a:rPr lang="cs-CZ" dirty="0" smtClean="0"/>
              <a:t>, </a:t>
            </a:r>
            <a:r>
              <a:rPr lang="cs-CZ" b="1" dirty="0" smtClean="0"/>
              <a:t>v</a:t>
            </a:r>
            <a:r>
              <a:rPr lang="cs-CZ" dirty="0" smtClean="0"/>
              <a:t>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lineárně závislé</a:t>
            </a:r>
            <a:r>
              <a:rPr lang="cs-CZ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cs-CZ" dirty="0" smtClean="0"/>
              <a:t>Tři vektory </a:t>
            </a:r>
            <a:r>
              <a:rPr lang="cs-CZ" b="1" dirty="0" smtClean="0"/>
              <a:t>u</a:t>
            </a:r>
            <a:r>
              <a:rPr lang="cs-CZ" dirty="0" smtClean="0"/>
              <a:t>, </a:t>
            </a:r>
            <a:r>
              <a:rPr lang="cs-CZ" b="1" dirty="0" smtClean="0"/>
              <a:t>v</a:t>
            </a:r>
            <a:r>
              <a:rPr lang="cs-CZ" dirty="0" smtClean="0"/>
              <a:t>,</a:t>
            </a:r>
            <a:r>
              <a:rPr lang="cs-CZ" b="1" dirty="0" smtClean="0"/>
              <a:t> w</a:t>
            </a:r>
            <a:r>
              <a:rPr lang="cs-CZ" dirty="0" smtClean="0"/>
              <a:t> jsou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lineárně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závislé</a:t>
            </a:r>
            <a:r>
              <a:rPr lang="cs-CZ" dirty="0" smtClean="0"/>
              <a:t>,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smtClean="0"/>
              <a:t>pokud </a:t>
            </a:r>
            <a:r>
              <a:rPr lang="cs-CZ" dirty="0" smtClean="0"/>
              <a:t>jeden z nich jde vyjádřit jako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lineární kombinace </a:t>
            </a:r>
            <a:r>
              <a:rPr lang="cs-CZ" dirty="0" smtClean="0"/>
              <a:t>dvou </a:t>
            </a:r>
            <a:r>
              <a:rPr lang="cs-CZ" dirty="0" smtClean="0"/>
              <a:t>dalších: </a:t>
            </a:r>
            <a:r>
              <a:rPr lang="cs-CZ" b="1" dirty="0" smtClean="0"/>
              <a:t>u=</a:t>
            </a:r>
            <a:r>
              <a:rPr lang="cs-CZ" b="1" i="1" dirty="0" smtClean="0"/>
              <a:t>k</a:t>
            </a:r>
            <a:r>
              <a:rPr lang="cs-CZ" b="1" dirty="0" smtClean="0"/>
              <a:t>.v +</a:t>
            </a:r>
            <a:r>
              <a:rPr lang="cs-CZ" b="1" i="1" dirty="0" smtClean="0"/>
              <a:t>l</a:t>
            </a:r>
            <a:r>
              <a:rPr lang="cs-CZ" b="1" dirty="0" smtClean="0"/>
              <a:t>.w</a:t>
            </a:r>
          </a:p>
          <a:p>
            <a:pPr>
              <a:spcBef>
                <a:spcPts val="1200"/>
              </a:spcBef>
            </a:pPr>
            <a:r>
              <a:rPr lang="cs-CZ" dirty="0" smtClean="0"/>
              <a:t>Pokud jsou vektory </a:t>
            </a:r>
            <a:r>
              <a:rPr lang="cs-CZ" b="1" dirty="0" smtClean="0"/>
              <a:t>u, v </a:t>
            </a:r>
            <a:r>
              <a:rPr lang="cs-CZ" dirty="0" smtClean="0"/>
              <a:t>lineárně závislé, tedy jeden je násobkem druhého, pak jsou rovnoběžné.</a:t>
            </a:r>
          </a:p>
          <a:p>
            <a:pPr marL="342900" indent="-342900">
              <a:spcAft>
                <a:spcPts val="1200"/>
              </a:spcAft>
            </a:pPr>
            <a:endParaRPr lang="cs-CZ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2917311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Příklady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286823" y="3287219"/>
          <a:ext cx="1875295" cy="797893"/>
        </p:xfrm>
        <a:graphic>
          <a:graphicData uri="http://schemas.openxmlformats.org/presentationml/2006/ole">
            <p:oleObj spid="_x0000_s51202" name="Rovnice" r:id="rId13" imgW="1015920" imgH="43164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263195" y="4500315"/>
          <a:ext cx="3351213" cy="798512"/>
        </p:xfrm>
        <a:graphic>
          <a:graphicData uri="http://schemas.openxmlformats.org/presentationml/2006/ole">
            <p:oleObj spid="_x0000_s51203" name="Rovnice" r:id="rId14" imgW="1815840" imgH="431640" progId="Equation.3">
              <p:embed/>
            </p:oleObj>
          </a:graphicData>
        </a:graphic>
      </p:graphicFrame>
      <p:pic>
        <p:nvPicPr>
          <p:cNvPr id="32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pic>
        <p:nvPicPr>
          <p:cNvPr id="14" name="Picture 6" descr="C:\Users\admin\AppData\Local\Microsoft\Windows\Temporary Internet Files\Content.IE5\9XXS0L7U\MC900441734[1].png">
            <a:hlinkClick r:id="rId16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-1"/>
          <a:ext cx="9144000" cy="581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81796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Řešení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 marL="342900" indent="-342900">
              <a:buAutoNum type="alphaLcParenR"/>
            </a:pPr>
            <a:r>
              <a:rPr lang="pl-PL" dirty="0" smtClean="0"/>
              <a:t>Zjistěte souřadnice součtu a rozdílu vektorů </a:t>
            </a:r>
            <a:r>
              <a:rPr lang="pl-PL" b="1" i="1" dirty="0" smtClean="0"/>
              <a:t>u =(2;-4), v =(-8;-16). </a:t>
            </a:r>
          </a:p>
          <a:p>
            <a:pPr marL="342900" indent="-342900">
              <a:buAutoNum type="alphaLcParenR"/>
            </a:pPr>
            <a:r>
              <a:rPr lang="pl-PL" dirty="0" smtClean="0"/>
              <a:t>Dále </a:t>
            </a:r>
            <a:r>
              <a:rPr lang="pl-PL" dirty="0" smtClean="0"/>
              <a:t>zjistěte, </a:t>
            </a:r>
            <a:r>
              <a:rPr lang="pl-PL" dirty="0" smtClean="0"/>
              <a:t>zda jsou vektory </a:t>
            </a:r>
            <a:r>
              <a:rPr lang="pl-PL" b="1" dirty="0" smtClean="0"/>
              <a:t>u, v </a:t>
            </a:r>
            <a:r>
              <a:rPr lang="pl-PL" dirty="0" smtClean="0"/>
              <a:t>rovnoběžné.</a:t>
            </a:r>
          </a:p>
          <a:p>
            <a:pPr marL="342900" indent="-342900">
              <a:buFont typeface="+mj-lt"/>
              <a:buAutoNum type="alphaLcParenR"/>
            </a:pPr>
            <a:r>
              <a:rPr lang="pl-PL" dirty="0" smtClean="0"/>
              <a:t>Rozhodněte, zda vektor </a:t>
            </a:r>
            <a:r>
              <a:rPr lang="pl-PL" b="1" dirty="0" smtClean="0"/>
              <a:t>a=(-4;-24) </a:t>
            </a:r>
            <a:r>
              <a:rPr lang="pl-PL" dirty="0" smtClean="0"/>
              <a:t>je lineární kombinací vektorů </a:t>
            </a:r>
            <a:r>
              <a:rPr lang="pl-PL" b="1" dirty="0" smtClean="0"/>
              <a:t>u,v.</a:t>
            </a:r>
            <a:r>
              <a:rPr lang="pl-PL" dirty="0" smtClean="0"/>
              <a:t> Pokud ano, určete koeficienty této lineární kombinace.</a:t>
            </a:r>
          </a:p>
          <a:p>
            <a:pPr marL="342900" indent="-342900">
              <a:buFont typeface="+mj-lt"/>
              <a:buAutoNum type="alphaLcParenR"/>
            </a:pPr>
            <a:r>
              <a:rPr lang="pl-PL" dirty="0" smtClean="0"/>
              <a:t>Určete chybějící souřadnici vektoru </a:t>
            </a:r>
            <a:r>
              <a:rPr lang="pl-PL" b="1" dirty="0" smtClean="0"/>
              <a:t>b=(</a:t>
            </a:r>
            <a:r>
              <a:rPr lang="pl-PL" b="1" dirty="0" smtClean="0"/>
              <a:t>10;b</a:t>
            </a:r>
            <a:r>
              <a:rPr lang="pl-PL" b="1" baseline="-25000" dirty="0" smtClean="0"/>
              <a:t>2</a:t>
            </a:r>
            <a:r>
              <a:rPr lang="pl-PL" b="1" dirty="0" smtClean="0"/>
              <a:t>)</a:t>
            </a:r>
            <a:r>
              <a:rPr lang="pl-PL" dirty="0" smtClean="0"/>
              <a:t> </a:t>
            </a:r>
            <a:r>
              <a:rPr lang="pl-PL" dirty="0" smtClean="0"/>
              <a:t>tak, </a:t>
            </a:r>
            <a:r>
              <a:rPr lang="pl-PL" dirty="0" smtClean="0"/>
              <a:t>aby </a:t>
            </a:r>
            <a:r>
              <a:rPr lang="pl-PL" b="1" dirty="0" smtClean="0"/>
              <a:t>b ||</a:t>
            </a:r>
            <a:r>
              <a:rPr lang="pl-PL" b="1" dirty="0" smtClean="0"/>
              <a:t>u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/>
            </a:pPr>
            <a:r>
              <a:rPr lang="pl-PL" dirty="0" smtClean="0"/>
              <a:t>Určete libovolný vektor </a:t>
            </a:r>
            <a:r>
              <a:rPr lang="pl-PL" b="1" dirty="0" smtClean="0"/>
              <a:t>c</a:t>
            </a:r>
            <a:r>
              <a:rPr lang="pl-PL" dirty="0" smtClean="0"/>
              <a:t> tak, </a:t>
            </a:r>
            <a:r>
              <a:rPr lang="pl-PL" dirty="0" smtClean="0"/>
              <a:t>aby byl lineárně závislý s vektorem </a:t>
            </a:r>
            <a:r>
              <a:rPr lang="pl-PL" b="1" dirty="0" smtClean="0"/>
              <a:t>v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/>
            </a:pP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pic>
        <p:nvPicPr>
          <p:cNvPr id="42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100000" y="6497960"/>
            <a:ext cx="360040" cy="360040"/>
          </a:xfrm>
          <a:prstGeom prst="rect">
            <a:avLst/>
          </a:prstGeom>
          <a:noFill/>
        </p:spPr>
      </p:pic>
      <p:pic>
        <p:nvPicPr>
          <p:cNvPr id="17" name="Picture 6" descr="C:\Users\admin\AppData\Local\Microsoft\Windows\Temporary Internet Files\Content.IE5\9XXS0L7U\MC900441734[1].png">
            <a:hlinkClick r:id="rId13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-1"/>
          <a:ext cx="9144000" cy="581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81796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Řešení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 marL="342900" indent="-342900">
              <a:buAutoNum type="alphaLcParenR"/>
            </a:pPr>
            <a:r>
              <a:rPr lang="pl-PL" dirty="0" smtClean="0"/>
              <a:t>Zjistěte souřadnice součtu a rozdílu vektorů </a:t>
            </a:r>
            <a:r>
              <a:rPr lang="pl-PL" b="1" i="1" dirty="0" smtClean="0"/>
              <a:t>u =(2;-4), v =(-8;-16). </a:t>
            </a:r>
          </a:p>
          <a:p>
            <a:pPr marL="342900" indent="-342900">
              <a:buAutoNum type="alphaLcParenR"/>
            </a:pPr>
            <a:r>
              <a:rPr lang="pl-PL" dirty="0" smtClean="0"/>
              <a:t>Dále </a:t>
            </a:r>
            <a:r>
              <a:rPr lang="pl-PL" dirty="0" smtClean="0"/>
              <a:t>zjistěte, </a:t>
            </a:r>
            <a:r>
              <a:rPr lang="pl-PL" dirty="0" smtClean="0"/>
              <a:t>zda jsou vektory </a:t>
            </a:r>
            <a:r>
              <a:rPr lang="pl-PL" b="1" dirty="0" smtClean="0"/>
              <a:t>u, v </a:t>
            </a:r>
            <a:r>
              <a:rPr lang="pl-PL" dirty="0" smtClean="0"/>
              <a:t>rovnoběžné.</a:t>
            </a:r>
          </a:p>
          <a:p>
            <a:pPr marL="342900" indent="-342900">
              <a:buFont typeface="+mj-lt"/>
              <a:buAutoNum type="alphaLcParenR"/>
            </a:pPr>
            <a:r>
              <a:rPr lang="pl-PL" dirty="0" smtClean="0"/>
              <a:t>Rozhodněte, zda vektor </a:t>
            </a:r>
            <a:r>
              <a:rPr lang="pl-PL" b="1" dirty="0" smtClean="0"/>
              <a:t>a=(-4;-24) </a:t>
            </a:r>
            <a:r>
              <a:rPr lang="pl-PL" dirty="0" smtClean="0"/>
              <a:t>je lineární kombinací vektorů </a:t>
            </a:r>
            <a:r>
              <a:rPr lang="pl-PL" b="1" dirty="0" smtClean="0"/>
              <a:t>u,v.</a:t>
            </a:r>
            <a:r>
              <a:rPr lang="pl-PL" dirty="0" smtClean="0"/>
              <a:t> Pokud ano, určete koeficienty této lineární kombinace.</a:t>
            </a:r>
          </a:p>
          <a:p>
            <a:pPr marL="342900" indent="-342900">
              <a:buFont typeface="+mj-lt"/>
              <a:buAutoNum type="alphaLcParenR"/>
            </a:pPr>
            <a:r>
              <a:rPr lang="pl-PL" dirty="0" smtClean="0"/>
              <a:t>Určete chybějící souřadnici vektoru </a:t>
            </a:r>
            <a:r>
              <a:rPr lang="pl-PL" b="1" dirty="0" smtClean="0"/>
              <a:t>b=(</a:t>
            </a:r>
            <a:r>
              <a:rPr lang="pl-PL" b="1" dirty="0" smtClean="0"/>
              <a:t>10;b</a:t>
            </a:r>
            <a:r>
              <a:rPr lang="pl-PL" b="1" baseline="-25000" dirty="0" smtClean="0"/>
              <a:t>2</a:t>
            </a:r>
            <a:r>
              <a:rPr lang="pl-PL" b="1" dirty="0" smtClean="0"/>
              <a:t>)</a:t>
            </a:r>
            <a:r>
              <a:rPr lang="pl-PL" dirty="0" smtClean="0"/>
              <a:t> </a:t>
            </a:r>
            <a:r>
              <a:rPr lang="pl-PL" dirty="0" smtClean="0"/>
              <a:t>tak, </a:t>
            </a:r>
            <a:r>
              <a:rPr lang="pl-PL" dirty="0" smtClean="0"/>
              <a:t>aby </a:t>
            </a:r>
            <a:r>
              <a:rPr lang="pl-PL" b="1" dirty="0" smtClean="0"/>
              <a:t>b ||</a:t>
            </a:r>
            <a:r>
              <a:rPr lang="pl-PL" b="1" dirty="0" smtClean="0"/>
              <a:t>u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/>
            </a:pPr>
            <a:r>
              <a:rPr lang="pl-PL" dirty="0" smtClean="0"/>
              <a:t>Určete libovolný vektor </a:t>
            </a:r>
            <a:r>
              <a:rPr lang="pl-PL" b="1" dirty="0" smtClean="0"/>
              <a:t>c</a:t>
            </a:r>
            <a:r>
              <a:rPr lang="pl-PL" dirty="0" smtClean="0"/>
              <a:t> tak, </a:t>
            </a:r>
            <a:r>
              <a:rPr lang="pl-PL" dirty="0" smtClean="0"/>
              <a:t>aby byl lineárně závislý s vektorem </a:t>
            </a:r>
            <a:r>
              <a:rPr lang="pl-PL" b="1" dirty="0" smtClean="0"/>
              <a:t>v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/>
            </a:pP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pic>
        <p:nvPicPr>
          <p:cNvPr id="42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100000" y="6497960"/>
            <a:ext cx="360040" cy="360040"/>
          </a:xfrm>
          <a:prstGeom prst="rect">
            <a:avLst/>
          </a:prstGeom>
          <a:noFill/>
        </p:spPr>
      </p:pic>
      <p:pic>
        <p:nvPicPr>
          <p:cNvPr id="17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613901" y="927584"/>
            <a:ext cx="360040" cy="360040"/>
          </a:xfrm>
          <a:prstGeom prst="rect">
            <a:avLst/>
          </a:prstGeom>
          <a:noFill/>
        </p:spPr>
      </p:pic>
      <p:pic>
        <p:nvPicPr>
          <p:cNvPr id="18" name="Picture 20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33740" y="1721251"/>
            <a:ext cx="360040" cy="360040"/>
          </a:xfrm>
          <a:prstGeom prst="rect">
            <a:avLst/>
          </a:prstGeom>
          <a:noFill/>
        </p:spPr>
      </p:pic>
      <p:pic>
        <p:nvPicPr>
          <p:cNvPr id="20" name="Picture 20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170555" y="2016156"/>
            <a:ext cx="360040" cy="360040"/>
          </a:xfrm>
          <a:prstGeom prst="rect">
            <a:avLst/>
          </a:prstGeom>
          <a:noFill/>
        </p:spPr>
      </p:pic>
      <p:pic>
        <p:nvPicPr>
          <p:cNvPr id="21" name="Picture 20" descr="C:\Users\admin\AppData\Local\Microsoft\Windows\Temporary Internet Files\Content.IE5\KKP3N0AU\MC900434859[1].pn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809844" y="2334810"/>
            <a:ext cx="360040" cy="360040"/>
          </a:xfrm>
          <a:prstGeom prst="rect">
            <a:avLst/>
          </a:prstGeom>
          <a:noFill/>
        </p:spPr>
      </p:pic>
      <p:pic>
        <p:nvPicPr>
          <p:cNvPr id="24" name="Picture 20" descr="C:\Users\admin\AppData\Local\Microsoft\Windows\Temporary Internet Files\Content.IE5\KKP3N0AU\MC900434859[1].png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15631" y="1198738"/>
            <a:ext cx="360040" cy="360040"/>
          </a:xfrm>
          <a:prstGeom prst="rect">
            <a:avLst/>
          </a:prstGeom>
          <a:noFill/>
        </p:spPr>
      </p:pic>
      <p:pic>
        <p:nvPicPr>
          <p:cNvPr id="25" name="Picture 6" descr="C:\Users\admin\AppData\Local\Microsoft\Windows\Temporary Internet Files\Content.IE5\9XXS0L7U\MC900441734[1].png">
            <a:hlinkClick r:id="rId17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-1"/>
          <a:ext cx="9144000" cy="581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4658640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pPr marL="342900" indent="-342900">
              <a:buAutoNum type="alphaLcParenR"/>
            </a:pPr>
            <a:r>
              <a:rPr lang="pl-PL" dirty="0" smtClean="0"/>
              <a:t>Zjistěte souřadnice součtu a rozdílu vektorů </a:t>
            </a:r>
            <a:r>
              <a:rPr lang="pl-PL" b="1" i="1" dirty="0" smtClean="0"/>
              <a:t>u =(2;-4), v =(-8;-16). </a:t>
            </a:r>
          </a:p>
          <a:p>
            <a:pPr marL="342900" indent="-342900">
              <a:buAutoNum type="alphaLcParenR"/>
            </a:pPr>
            <a:endParaRPr lang="pl-PL" b="1" i="1" dirty="0" smtClean="0"/>
          </a:p>
          <a:p>
            <a:pPr marL="342900" indent="-342900">
              <a:buAutoNum type="alphaLcParenR"/>
            </a:pPr>
            <a:endParaRPr lang="pl-PL" b="1" i="1" dirty="0" smtClean="0"/>
          </a:p>
          <a:p>
            <a:pPr marL="342900" indent="-342900">
              <a:buAutoNum type="alphaLcParenR"/>
            </a:pPr>
            <a:endParaRPr lang="pl-PL" b="1" i="1" dirty="0" smtClean="0"/>
          </a:p>
          <a:p>
            <a:pPr marL="342900" indent="-342900">
              <a:buAutoNum type="alphaLcParenR"/>
            </a:pPr>
            <a:r>
              <a:rPr lang="pl-PL" dirty="0" smtClean="0"/>
              <a:t>Dále </a:t>
            </a:r>
            <a:r>
              <a:rPr lang="pl-PL" dirty="0" smtClean="0"/>
              <a:t>zjistěte, </a:t>
            </a:r>
            <a:r>
              <a:rPr lang="pl-PL" dirty="0" smtClean="0"/>
              <a:t>zda jsou vektory </a:t>
            </a:r>
            <a:r>
              <a:rPr lang="pl-PL" b="1" dirty="0" smtClean="0"/>
              <a:t>u, v </a:t>
            </a:r>
            <a:r>
              <a:rPr lang="pl-PL" dirty="0" smtClean="0"/>
              <a:t>rovnoběžné.</a:t>
            </a:r>
          </a:p>
          <a:p>
            <a:pPr marL="342900" indent="-342900">
              <a:buFont typeface="+mj-lt"/>
              <a:buAutoNum type="alphaLcParenR"/>
            </a:pPr>
            <a:r>
              <a:rPr lang="pl-PL" dirty="0" smtClean="0"/>
              <a:t>Rozhodněte, zda vektor </a:t>
            </a:r>
            <a:r>
              <a:rPr lang="pl-PL" b="1" dirty="0" smtClean="0"/>
              <a:t>a=(-4;-24) </a:t>
            </a:r>
            <a:r>
              <a:rPr lang="pl-PL" dirty="0" smtClean="0"/>
              <a:t>je lineární kombinací vektorů </a:t>
            </a:r>
            <a:r>
              <a:rPr lang="pl-PL" b="1" dirty="0" smtClean="0"/>
              <a:t>u,v.</a:t>
            </a:r>
            <a:r>
              <a:rPr lang="pl-PL" dirty="0" smtClean="0"/>
              <a:t> Pokud ano, určete koeficienty této lineární kombinace.</a:t>
            </a:r>
          </a:p>
          <a:p>
            <a:pPr marL="342900" indent="-342900">
              <a:buFont typeface="+mj-lt"/>
              <a:buAutoNum type="alphaLcParenR"/>
            </a:pPr>
            <a:r>
              <a:rPr lang="pl-PL" dirty="0" smtClean="0"/>
              <a:t>Určete chybějící souřadnici vektoru </a:t>
            </a:r>
            <a:r>
              <a:rPr lang="pl-PL" b="1" dirty="0" smtClean="0"/>
              <a:t>b=(10;b</a:t>
            </a:r>
            <a:r>
              <a:rPr lang="pl-PL" b="1" baseline="-25000" dirty="0" smtClean="0"/>
              <a:t>2</a:t>
            </a:r>
            <a:r>
              <a:rPr lang="pl-PL" b="1" dirty="0" smtClean="0"/>
              <a:t>)</a:t>
            </a:r>
            <a:r>
              <a:rPr lang="pl-PL" dirty="0" smtClean="0"/>
              <a:t> tak, </a:t>
            </a:r>
            <a:r>
              <a:rPr lang="pl-PL" dirty="0" smtClean="0"/>
              <a:t>aby </a:t>
            </a:r>
            <a:r>
              <a:rPr lang="pl-PL" b="1" dirty="0" smtClean="0"/>
              <a:t>b ||</a:t>
            </a:r>
            <a:r>
              <a:rPr lang="pl-PL" b="1" dirty="0" smtClean="0"/>
              <a:t>u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/>
            </a:pPr>
            <a:r>
              <a:rPr lang="pl-PL" dirty="0" smtClean="0"/>
              <a:t>Určete libovolný vektor </a:t>
            </a:r>
            <a:r>
              <a:rPr lang="pl-PL" b="1" dirty="0" smtClean="0"/>
              <a:t>c</a:t>
            </a:r>
            <a:r>
              <a:rPr lang="pl-PL" dirty="0" smtClean="0"/>
              <a:t> tak, </a:t>
            </a:r>
            <a:r>
              <a:rPr lang="pl-PL" dirty="0" smtClean="0"/>
              <a:t>aby byl lineárně závislý s vektorem </a:t>
            </a:r>
            <a:r>
              <a:rPr lang="pl-PL" b="1" dirty="0" smtClean="0"/>
              <a:t>v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/>
            </a:pP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635661" y="1340923"/>
          <a:ext cx="3556330" cy="687174"/>
        </p:xfrm>
        <a:graphic>
          <a:graphicData uri="http://schemas.openxmlformats.org/presentationml/2006/ole">
            <p:oleObj spid="_x0000_s52226" name="Rovnice" r:id="rId13" imgW="2234880" imgH="431640" progId="Equation.3">
              <p:embed/>
            </p:oleObj>
          </a:graphicData>
        </a:graphic>
      </p:graphicFrame>
      <p:pic>
        <p:nvPicPr>
          <p:cNvPr id="18" name="Picture 20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15782" y="3136395"/>
            <a:ext cx="360040" cy="360040"/>
          </a:xfrm>
          <a:prstGeom prst="rect">
            <a:avLst/>
          </a:prstGeom>
          <a:noFill/>
        </p:spPr>
      </p:pic>
      <p:pic>
        <p:nvPicPr>
          <p:cNvPr id="20" name="Picture 20" descr="C:\Users\admin\AppData\Local\Microsoft\Windows\Temporary Internet Files\Content.IE5\KKP3N0AU\MC900434859[1].png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243786" y="2873158"/>
            <a:ext cx="360040" cy="360040"/>
          </a:xfrm>
          <a:prstGeom prst="rect">
            <a:avLst/>
          </a:prstGeom>
          <a:noFill/>
        </p:spPr>
      </p:pic>
      <p:pic>
        <p:nvPicPr>
          <p:cNvPr id="21" name="Picture 20" descr="C:\Users\admin\AppData\Local\Microsoft\Windows\Temporary Internet Files\Content.IE5\KKP3N0AU\MC900434859[1].png">
            <a:hlinkClick r:id="rId17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959272" y="2550545"/>
            <a:ext cx="360040" cy="360040"/>
          </a:xfrm>
          <a:prstGeom prst="rect">
            <a:avLst/>
          </a:prstGeom>
          <a:noFill/>
        </p:spPr>
      </p:pic>
      <p:pic>
        <p:nvPicPr>
          <p:cNvPr id="24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909792" y="1931049"/>
            <a:ext cx="360040" cy="360040"/>
          </a:xfrm>
          <a:prstGeom prst="rect">
            <a:avLst/>
          </a:prstGeom>
          <a:noFill/>
        </p:spPr>
      </p:pic>
      <p:pic>
        <p:nvPicPr>
          <p:cNvPr id="25" name="Picture 6" descr="C:\Users\admin\AppData\Local\Microsoft\Windows\Temporary Internet Files\Content.IE5\9XXS0L7U\MC900441734[1].png">
            <a:hlinkClick r:id="rId18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-1"/>
          <a:ext cx="9144000" cy="581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5525539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  <a:endParaRPr lang="pl-PL" b="1" i="1" dirty="0" smtClean="0"/>
          </a:p>
          <a:p>
            <a:pPr marL="342900" indent="-342900">
              <a:buAutoNum type="alphaLcParenR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2"/>
            </a:pPr>
            <a:r>
              <a:rPr lang="pl-PL" dirty="0" smtClean="0"/>
              <a:t>Dále </a:t>
            </a:r>
            <a:r>
              <a:rPr lang="pl-PL" dirty="0" smtClean="0"/>
              <a:t>zjistěte, </a:t>
            </a:r>
            <a:r>
              <a:rPr lang="pl-PL" dirty="0" smtClean="0"/>
              <a:t>zda jsou vektory </a:t>
            </a:r>
            <a:r>
              <a:rPr lang="pl-PL" b="1" dirty="0" smtClean="0"/>
              <a:t>u, v </a:t>
            </a:r>
            <a:r>
              <a:rPr lang="pl-PL" dirty="0" smtClean="0"/>
              <a:t>rovnoběžné. </a:t>
            </a:r>
            <a:r>
              <a:rPr lang="pl-PL" b="1" i="1" dirty="0" smtClean="0"/>
              <a:t>u =(2;-4), v =(-8;-16). </a:t>
            </a:r>
          </a:p>
          <a:p>
            <a:pPr marL="342900" indent="-342900">
              <a:buFont typeface="+mj-lt"/>
              <a:buAutoNum type="alphaLcParenR" startAt="2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2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2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2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2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2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2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2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2"/>
            </a:pPr>
            <a:endParaRPr lang="pl-PL" dirty="0" smtClean="0"/>
          </a:p>
          <a:p>
            <a:pPr marL="342900" indent="-342900">
              <a:buFont typeface="+mj-lt"/>
              <a:buAutoNum type="alphaLcParenR" startAt="2"/>
            </a:pPr>
            <a:r>
              <a:rPr lang="pl-PL" dirty="0" smtClean="0"/>
              <a:t>Rozhodněte, zda vektor </a:t>
            </a:r>
            <a:r>
              <a:rPr lang="pl-PL" b="1" dirty="0" smtClean="0"/>
              <a:t>a=(-4;-24) </a:t>
            </a:r>
            <a:r>
              <a:rPr lang="pl-PL" dirty="0" smtClean="0"/>
              <a:t>je lineární kombinací vektorů </a:t>
            </a:r>
            <a:r>
              <a:rPr lang="pl-PL" b="1" dirty="0" smtClean="0"/>
              <a:t>u,v.</a:t>
            </a:r>
            <a:r>
              <a:rPr lang="pl-PL" dirty="0" smtClean="0"/>
              <a:t> Pokud ano, určete koeficienty této lineární kombinace.</a:t>
            </a:r>
          </a:p>
          <a:p>
            <a:pPr marL="342900" indent="-342900">
              <a:buFont typeface="+mj-lt"/>
              <a:buAutoNum type="alphaLcParenR" startAt="2"/>
            </a:pPr>
            <a:r>
              <a:rPr lang="pl-PL" dirty="0" smtClean="0"/>
              <a:t>Určete chybějící souřadnici vektoru </a:t>
            </a:r>
            <a:r>
              <a:rPr lang="pl-PL" b="1" dirty="0" smtClean="0"/>
              <a:t>b=(</a:t>
            </a:r>
            <a:r>
              <a:rPr lang="pl-PL" b="1" dirty="0" smtClean="0"/>
              <a:t>10;b</a:t>
            </a:r>
            <a:r>
              <a:rPr lang="pl-PL" b="1" baseline="-25000" dirty="0" smtClean="0"/>
              <a:t>2</a:t>
            </a:r>
            <a:r>
              <a:rPr lang="pl-PL" b="1" dirty="0" smtClean="0"/>
              <a:t>)</a:t>
            </a:r>
            <a:r>
              <a:rPr lang="pl-PL" dirty="0" smtClean="0"/>
              <a:t> </a:t>
            </a:r>
            <a:r>
              <a:rPr lang="pl-PL" dirty="0" smtClean="0"/>
              <a:t>tak, </a:t>
            </a:r>
            <a:r>
              <a:rPr lang="pl-PL" dirty="0" smtClean="0"/>
              <a:t>aby </a:t>
            </a:r>
            <a:r>
              <a:rPr lang="pl-PL" b="1" dirty="0" smtClean="0"/>
              <a:t>b ||</a:t>
            </a:r>
            <a:r>
              <a:rPr lang="pl-PL" b="1" dirty="0" smtClean="0"/>
              <a:t>u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 startAt="2"/>
            </a:pPr>
            <a:r>
              <a:rPr lang="pl-PL" dirty="0" smtClean="0"/>
              <a:t>Určete libovolný vektor </a:t>
            </a:r>
            <a:r>
              <a:rPr lang="pl-PL" b="1" dirty="0" smtClean="0"/>
              <a:t>c</a:t>
            </a:r>
            <a:r>
              <a:rPr lang="pl-PL" dirty="0" smtClean="0"/>
              <a:t> tak, </a:t>
            </a:r>
            <a:r>
              <a:rPr lang="pl-PL" dirty="0" smtClean="0"/>
              <a:t>aby byl lineárně závislý s vektorem </a:t>
            </a:r>
            <a:r>
              <a:rPr lang="pl-PL" b="1" dirty="0" smtClean="0"/>
              <a:t>v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 startAt="2"/>
            </a:pP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pic>
        <p:nvPicPr>
          <p:cNvPr id="18" name="Picture 20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803907" y="4751439"/>
            <a:ext cx="360040" cy="360040"/>
          </a:xfrm>
          <a:prstGeom prst="rect">
            <a:avLst/>
          </a:prstGeom>
          <a:noFill/>
        </p:spPr>
      </p:pic>
      <p:pic>
        <p:nvPicPr>
          <p:cNvPr id="20" name="Picture 20" descr="C:\Users\admin\AppData\Local\Microsoft\Windows\Temporary Internet Files\Content.IE5\KKP3N0AU\MC900434859[1].pn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220036" y="4535703"/>
            <a:ext cx="360040" cy="360040"/>
          </a:xfrm>
          <a:prstGeom prst="rect">
            <a:avLst/>
          </a:prstGeom>
          <a:noFill/>
        </p:spPr>
      </p:pic>
      <p:pic>
        <p:nvPicPr>
          <p:cNvPr id="21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53630" y="4189340"/>
            <a:ext cx="360040" cy="360040"/>
          </a:xfrm>
          <a:prstGeom prst="rect">
            <a:avLst/>
          </a:prstGeom>
          <a:noFill/>
        </p:spPr>
      </p:pic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2245158" y="1665885"/>
          <a:ext cx="1738312" cy="2081213"/>
        </p:xfrm>
        <a:graphic>
          <a:graphicData uri="http://schemas.openxmlformats.org/presentationml/2006/ole">
            <p:oleObj spid="_x0000_s53251" name="Rovnice" r:id="rId16" imgW="1091880" imgH="1307880" progId="Equation.3">
              <p:embed/>
            </p:oleObj>
          </a:graphicData>
        </a:graphic>
      </p:graphicFrame>
      <p:graphicFrame>
        <p:nvGraphicFramePr>
          <p:cNvPr id="53252" name="Object 2"/>
          <p:cNvGraphicFramePr>
            <a:graphicFrameLocks noChangeAspect="1"/>
          </p:cNvGraphicFramePr>
          <p:nvPr/>
        </p:nvGraphicFramePr>
        <p:xfrm>
          <a:off x="4502356" y="2399619"/>
          <a:ext cx="1312863" cy="1354137"/>
        </p:xfrm>
        <a:graphic>
          <a:graphicData uri="http://schemas.openxmlformats.org/presentationml/2006/ole">
            <p:oleObj spid="_x0000_s53252" name="Rovnice" r:id="rId17" imgW="825480" imgH="850680" progId="Equation.3">
              <p:embed/>
            </p:oleObj>
          </a:graphicData>
        </a:graphic>
      </p:graphicFrame>
      <p:graphicFrame>
        <p:nvGraphicFramePr>
          <p:cNvPr id="53253" name="Object 2"/>
          <p:cNvGraphicFramePr>
            <a:graphicFrameLocks noChangeAspect="1"/>
          </p:cNvGraphicFramePr>
          <p:nvPr/>
        </p:nvGraphicFramePr>
        <p:xfrm>
          <a:off x="7231680" y="2518970"/>
          <a:ext cx="1347475" cy="509237"/>
        </p:xfrm>
        <a:graphic>
          <a:graphicData uri="http://schemas.openxmlformats.org/presentationml/2006/ole">
            <p:oleObj spid="_x0000_s53253" name="Rovnice" r:id="rId18" imgW="469800" imgH="177480" progId="Equation.3">
              <p:embed/>
            </p:oleObj>
          </a:graphicData>
        </a:graphic>
      </p:graphicFrame>
      <p:pic>
        <p:nvPicPr>
          <p:cNvPr id="2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45581" y="2037966"/>
            <a:ext cx="833213" cy="577836"/>
          </a:xfrm>
          <a:prstGeom prst="rect">
            <a:avLst/>
          </a:prstGeom>
          <a:noFill/>
        </p:spPr>
      </p:pic>
      <p:pic>
        <p:nvPicPr>
          <p:cNvPr id="25" name="Picture 6" descr="C:\Users\admin\AppData\Local\Microsoft\Windows\Temporary Internet Files\Content.IE5\9XXS0L7U\MC900441734[1].png">
            <a:hlinkClick r:id="rId20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30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3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-1"/>
          <a:ext cx="9144000" cy="581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6333061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  <a:endParaRPr lang="pl-PL" b="1" i="1" dirty="0" smtClean="0"/>
          </a:p>
          <a:p>
            <a:pPr marL="342900" indent="-342900">
              <a:buAutoNum type="alphaLcParenR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3"/>
            </a:pPr>
            <a:r>
              <a:rPr lang="pl-PL" dirty="0" smtClean="0"/>
              <a:t>Rozhodněte, zda vektor </a:t>
            </a:r>
            <a:r>
              <a:rPr lang="pl-PL" b="1" dirty="0" smtClean="0"/>
              <a:t>a=(-4;-24) </a:t>
            </a:r>
            <a:r>
              <a:rPr lang="pl-PL" dirty="0" smtClean="0"/>
              <a:t>je lineární kombinací vektorů </a:t>
            </a:r>
            <a:r>
              <a:rPr lang="pl-PL" b="1" dirty="0" smtClean="0"/>
              <a:t>u,v.</a:t>
            </a:r>
            <a:r>
              <a:rPr lang="pl-PL" dirty="0" smtClean="0"/>
              <a:t> Pokud ano, určete koeficienty této lineární kombinace. </a:t>
            </a:r>
            <a:r>
              <a:rPr lang="pl-PL" b="1" i="1" dirty="0" smtClean="0"/>
              <a:t>u =(2;-4), v =(-8;-16). </a:t>
            </a: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r>
              <a:rPr lang="pl-PL" dirty="0" smtClean="0"/>
              <a:t>Určete chybějící souřadnici vektoru </a:t>
            </a:r>
            <a:r>
              <a:rPr lang="pl-PL" b="1" dirty="0" smtClean="0"/>
              <a:t>b=(10;b</a:t>
            </a:r>
            <a:r>
              <a:rPr lang="pl-PL" b="1" baseline="-25000" dirty="0" smtClean="0"/>
              <a:t>2</a:t>
            </a:r>
            <a:r>
              <a:rPr lang="pl-PL" b="1" dirty="0" smtClean="0"/>
              <a:t>)</a:t>
            </a:r>
            <a:r>
              <a:rPr lang="pl-PL" dirty="0" smtClean="0"/>
              <a:t> tak, </a:t>
            </a:r>
            <a:r>
              <a:rPr lang="pl-PL" dirty="0" smtClean="0"/>
              <a:t>aby </a:t>
            </a:r>
            <a:r>
              <a:rPr lang="pl-PL" b="1" dirty="0" smtClean="0"/>
              <a:t>b ||</a:t>
            </a:r>
            <a:r>
              <a:rPr lang="pl-PL" b="1" dirty="0" smtClean="0"/>
              <a:t>u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 startAt="3"/>
            </a:pPr>
            <a:r>
              <a:rPr lang="pl-PL" dirty="0" smtClean="0"/>
              <a:t>Určete libovolný vektor </a:t>
            </a:r>
            <a:r>
              <a:rPr lang="pl-PL" b="1" dirty="0" smtClean="0"/>
              <a:t>c</a:t>
            </a:r>
            <a:r>
              <a:rPr lang="pl-PL" dirty="0" smtClean="0"/>
              <a:t> tak, </a:t>
            </a:r>
            <a:r>
              <a:rPr lang="pl-PL" dirty="0" smtClean="0"/>
              <a:t>aby byl lineárně závislý s vektorem </a:t>
            </a:r>
            <a:r>
              <a:rPr lang="pl-PL" b="1" dirty="0" smtClean="0"/>
              <a:t>v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 startAt="3"/>
            </a:pP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pic>
        <p:nvPicPr>
          <p:cNvPr id="20" name="Picture 20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801927" y="5806363"/>
            <a:ext cx="360040" cy="360040"/>
          </a:xfrm>
          <a:prstGeom prst="rect">
            <a:avLst/>
          </a:prstGeom>
          <a:noFill/>
        </p:spPr>
      </p:pic>
      <p:pic>
        <p:nvPicPr>
          <p:cNvPr id="21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170555" y="5519376"/>
            <a:ext cx="360040" cy="360040"/>
          </a:xfrm>
          <a:prstGeom prst="rect">
            <a:avLst/>
          </a:prstGeom>
          <a:noFill/>
        </p:spPr>
      </p:pic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3039693" y="1949327"/>
          <a:ext cx="2809875" cy="3557588"/>
        </p:xfrm>
        <a:graphic>
          <a:graphicData uri="http://schemas.openxmlformats.org/presentationml/2006/ole">
            <p:oleObj spid="_x0000_s54274" name="Rovnice" r:id="rId15" imgW="1765080" imgH="2234880" progId="Equation.3">
              <p:embed/>
            </p:oleObj>
          </a:graphicData>
        </a:graphic>
      </p:graphicFrame>
      <p:graphicFrame>
        <p:nvGraphicFramePr>
          <p:cNvPr id="54277" name="Object 2"/>
          <p:cNvGraphicFramePr>
            <a:graphicFrameLocks noChangeAspect="1"/>
          </p:cNvGraphicFramePr>
          <p:nvPr/>
        </p:nvGraphicFramePr>
        <p:xfrm>
          <a:off x="6763492" y="3474420"/>
          <a:ext cx="1516063" cy="1011237"/>
        </p:xfrm>
        <a:graphic>
          <a:graphicData uri="http://schemas.openxmlformats.org/presentationml/2006/ole">
            <p:oleObj spid="_x0000_s54277" name="Rovnice" r:id="rId16" imgW="952200" imgH="634680" progId="Equation.3">
              <p:embed/>
            </p:oleObj>
          </a:graphicData>
        </a:graphic>
      </p:graphicFrame>
      <p:pic>
        <p:nvPicPr>
          <p:cNvPr id="2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04958" y="2311099"/>
            <a:ext cx="833213" cy="577836"/>
          </a:xfrm>
          <a:prstGeom prst="rect">
            <a:avLst/>
          </a:prstGeom>
          <a:noFill/>
        </p:spPr>
      </p:pic>
      <p:pic>
        <p:nvPicPr>
          <p:cNvPr id="25" name="Picture 6" descr="C:\Users\admin\AppData\Local\Microsoft\Windows\Temporary Internet Files\Content.IE5\9XXS0L7U\MC900441734[1].png">
            <a:hlinkClick r:id="rId18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30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3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-1"/>
          <a:ext cx="9144000" cy="581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6333061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  <a:endParaRPr lang="pl-PL" b="1" i="1" dirty="0" smtClean="0"/>
          </a:p>
          <a:p>
            <a:pPr marL="342900" indent="-342900">
              <a:buAutoNum type="alphaLcParenR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3"/>
            </a:pPr>
            <a:r>
              <a:rPr lang="pl-PL" dirty="0" smtClean="0"/>
              <a:t>Rozhodněte, zda vektor </a:t>
            </a:r>
            <a:r>
              <a:rPr lang="pl-PL" b="1" dirty="0" smtClean="0"/>
              <a:t>a=(-4;-24) </a:t>
            </a:r>
            <a:r>
              <a:rPr lang="pl-PL" dirty="0" smtClean="0"/>
              <a:t>je lineární kombinací vektorů </a:t>
            </a:r>
            <a:r>
              <a:rPr lang="pl-PL" b="1" dirty="0" smtClean="0"/>
              <a:t>u,v.</a:t>
            </a:r>
            <a:r>
              <a:rPr lang="pl-PL" dirty="0" smtClean="0"/>
              <a:t> Pokud ano, určete koeficienty této lineární kombinace. </a:t>
            </a:r>
            <a:r>
              <a:rPr lang="pl-PL" b="1" i="1" dirty="0" smtClean="0"/>
              <a:t>u =(2;-4), v =(-8;-16). </a:t>
            </a: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endParaRPr lang="pl-PL" dirty="0" smtClean="0"/>
          </a:p>
          <a:p>
            <a:pPr marL="342900" indent="-342900">
              <a:buFont typeface="+mj-lt"/>
              <a:buAutoNum type="alphaLcParenR" startAt="3"/>
            </a:pPr>
            <a:r>
              <a:rPr lang="pl-PL" dirty="0" smtClean="0"/>
              <a:t>Určete chybějící souřadnici vektoru </a:t>
            </a:r>
            <a:r>
              <a:rPr lang="pl-PL" b="1" dirty="0" smtClean="0"/>
              <a:t>b=(10;b</a:t>
            </a:r>
            <a:r>
              <a:rPr lang="pl-PL" b="1" baseline="-25000" dirty="0" smtClean="0"/>
              <a:t>2</a:t>
            </a:r>
            <a:r>
              <a:rPr lang="pl-PL" b="1" dirty="0" smtClean="0"/>
              <a:t>)</a:t>
            </a:r>
            <a:r>
              <a:rPr lang="pl-PL" dirty="0" smtClean="0"/>
              <a:t> tak, </a:t>
            </a:r>
            <a:r>
              <a:rPr lang="pl-PL" dirty="0" smtClean="0"/>
              <a:t>aby </a:t>
            </a:r>
            <a:r>
              <a:rPr lang="pl-PL" b="1" dirty="0" smtClean="0"/>
              <a:t>b ||</a:t>
            </a:r>
            <a:r>
              <a:rPr lang="pl-PL" b="1" dirty="0" smtClean="0"/>
              <a:t>u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 startAt="3"/>
            </a:pPr>
            <a:r>
              <a:rPr lang="pl-PL" dirty="0" smtClean="0"/>
              <a:t>Určete libovolný vektor </a:t>
            </a:r>
            <a:r>
              <a:rPr lang="pl-PL" b="1" dirty="0" smtClean="0"/>
              <a:t>c</a:t>
            </a:r>
            <a:r>
              <a:rPr lang="pl-PL" dirty="0" smtClean="0"/>
              <a:t> tak, </a:t>
            </a:r>
            <a:r>
              <a:rPr lang="pl-PL" dirty="0" smtClean="0"/>
              <a:t>aby byl lineárně závislý s vektorem </a:t>
            </a:r>
            <a:r>
              <a:rPr lang="pl-PL" b="1" dirty="0" smtClean="0"/>
              <a:t>v</a:t>
            </a:r>
            <a:r>
              <a:rPr lang="pl-PL" dirty="0" smtClean="0"/>
              <a:t>.</a:t>
            </a:r>
            <a:endParaRPr lang="pl-PL" b="1" dirty="0" smtClean="0"/>
          </a:p>
          <a:p>
            <a:pPr marL="342900" indent="-342900">
              <a:buFont typeface="+mj-lt"/>
              <a:buAutoNum type="alphaLcParenR" startAt="3"/>
            </a:pP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pic>
        <p:nvPicPr>
          <p:cNvPr id="20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01927" y="5806363"/>
            <a:ext cx="360040" cy="360040"/>
          </a:xfrm>
          <a:prstGeom prst="rect">
            <a:avLst/>
          </a:prstGeom>
          <a:noFill/>
        </p:spPr>
      </p:pic>
      <p:pic>
        <p:nvPicPr>
          <p:cNvPr id="21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70555" y="5519376"/>
            <a:ext cx="360040" cy="360040"/>
          </a:xfrm>
          <a:prstGeom prst="rect">
            <a:avLst/>
          </a:prstGeom>
          <a:noFill/>
        </p:spPr>
      </p:pic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3170321" y="1925576"/>
          <a:ext cx="2809875" cy="3557588"/>
        </p:xfrm>
        <a:graphic>
          <a:graphicData uri="http://schemas.openxmlformats.org/presentationml/2006/ole">
            <p:oleObj spid="_x0000_s55298" name="Rovnice" r:id="rId14" imgW="1765080" imgH="2234880" progId="Equation.3">
              <p:embed/>
            </p:oleObj>
          </a:graphicData>
        </a:graphic>
      </p:graphicFrame>
      <p:graphicFrame>
        <p:nvGraphicFramePr>
          <p:cNvPr id="54277" name="Object 2"/>
          <p:cNvGraphicFramePr>
            <a:graphicFrameLocks noChangeAspect="1"/>
          </p:cNvGraphicFramePr>
          <p:nvPr/>
        </p:nvGraphicFramePr>
        <p:xfrm>
          <a:off x="6894120" y="3450669"/>
          <a:ext cx="1516063" cy="1011237"/>
        </p:xfrm>
        <a:graphic>
          <a:graphicData uri="http://schemas.openxmlformats.org/presentationml/2006/ole">
            <p:oleObj spid="_x0000_s55299" name="Rovnice" r:id="rId15" imgW="952200" imgH="634680" progId="Equation.3">
              <p:embed/>
            </p:oleObj>
          </a:graphicData>
        </a:graphic>
      </p:graphicFrame>
      <p:pic>
        <p:nvPicPr>
          <p:cNvPr id="2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93082" y="2631732"/>
            <a:ext cx="833213" cy="577836"/>
          </a:xfrm>
          <a:prstGeom prst="rect">
            <a:avLst/>
          </a:prstGeom>
          <a:noFill/>
        </p:spPr>
      </p:pic>
      <p:pic>
        <p:nvPicPr>
          <p:cNvPr id="25" name="Picture 6" descr="C:\Users\admin\AppData\Local\Microsoft\Windows\Temporary Internet Files\Content.IE5\9XXS0L7U\MC900441734[1].png">
            <a:hlinkClick r:id="rId17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30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3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-1"/>
          <a:ext cx="9144000" cy="581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4658641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  <a:endParaRPr lang="pl-PL" dirty="0" smtClean="0"/>
          </a:p>
          <a:p>
            <a:pPr marL="342900" indent="-342900">
              <a:buFont typeface="+mj-lt"/>
              <a:buAutoNum type="alphaLcParenR" startAt="4"/>
            </a:pPr>
            <a:r>
              <a:rPr lang="pl-PL" dirty="0" smtClean="0"/>
              <a:t>Určete chybějící souřadnici vektoru </a:t>
            </a:r>
            <a:r>
              <a:rPr lang="pl-PL" b="1" dirty="0" smtClean="0"/>
              <a:t>b=(</a:t>
            </a:r>
            <a:r>
              <a:rPr lang="pl-PL" b="1" dirty="0" smtClean="0"/>
              <a:t>10;b</a:t>
            </a:r>
            <a:r>
              <a:rPr lang="pl-PL" b="1" baseline="-25000" dirty="0" smtClean="0"/>
              <a:t>2</a:t>
            </a:r>
            <a:r>
              <a:rPr lang="pl-PL" b="1" dirty="0" smtClean="0"/>
              <a:t>)</a:t>
            </a:r>
            <a:r>
              <a:rPr lang="pl-PL" dirty="0" smtClean="0"/>
              <a:t> </a:t>
            </a:r>
            <a:r>
              <a:rPr lang="pl-PL" dirty="0" smtClean="0"/>
              <a:t>tak, </a:t>
            </a:r>
            <a:r>
              <a:rPr lang="pl-PL" dirty="0" smtClean="0"/>
              <a:t>aby </a:t>
            </a:r>
            <a:r>
              <a:rPr lang="pl-PL" b="1" dirty="0" smtClean="0"/>
              <a:t>b ||u</a:t>
            </a:r>
            <a:r>
              <a:rPr lang="pl-PL" dirty="0" smtClean="0"/>
              <a:t>, kde </a:t>
            </a:r>
            <a:r>
              <a:rPr lang="pl-PL" b="1" i="1" dirty="0" smtClean="0"/>
              <a:t>u =(2;-4).</a:t>
            </a:r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endParaRPr lang="pl-PL" b="1" i="1" dirty="0" smtClean="0"/>
          </a:p>
          <a:p>
            <a:pPr marL="342900" indent="-342900">
              <a:buFont typeface="+mj-lt"/>
              <a:buAutoNum type="alphaLcParenR" startAt="4"/>
            </a:pPr>
            <a:r>
              <a:rPr lang="pl-PL" dirty="0" smtClean="0"/>
              <a:t>Určete libovolný vektor </a:t>
            </a:r>
            <a:r>
              <a:rPr lang="pl-PL" b="1" dirty="0" smtClean="0"/>
              <a:t>c</a:t>
            </a:r>
            <a:r>
              <a:rPr lang="pl-PL" dirty="0" smtClean="0"/>
              <a:t> tak, </a:t>
            </a:r>
            <a:r>
              <a:rPr lang="pl-PL" dirty="0" smtClean="0"/>
              <a:t>aby byl lineárně závislý s vektorem </a:t>
            </a:r>
            <a:r>
              <a:rPr lang="pl-PL" b="1" dirty="0" smtClean="0"/>
              <a:t>v</a:t>
            </a:r>
            <a:r>
              <a:rPr lang="pl-PL" b="1" i="1" dirty="0" smtClean="0"/>
              <a:t> =(-8;-16). </a:t>
            </a:r>
            <a:endParaRPr lang="pl-PL" b="1" dirty="0" smtClean="0"/>
          </a:p>
          <a:p>
            <a:pPr marL="342900" indent="-342900">
              <a:buFont typeface="+mj-lt"/>
              <a:buAutoNum type="alphaLcParenR" startAt="4"/>
            </a:pP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pic>
        <p:nvPicPr>
          <p:cNvPr id="20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8825" y="3930062"/>
            <a:ext cx="360040" cy="360040"/>
          </a:xfrm>
          <a:prstGeom prst="rect">
            <a:avLst/>
          </a:prstGeom>
          <a:noFill/>
        </p:spPr>
      </p:pic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1970190" y="1482622"/>
          <a:ext cx="1738313" cy="1069975"/>
        </p:xfrm>
        <a:graphic>
          <a:graphicData uri="http://schemas.openxmlformats.org/presentationml/2006/ole">
            <p:oleObj spid="_x0000_s56322" name="Rovnice" r:id="rId14" imgW="1091880" imgH="672840" progId="Equation.3">
              <p:embed/>
            </p:oleObj>
          </a:graphicData>
        </a:graphic>
      </p:graphicFrame>
      <p:graphicFrame>
        <p:nvGraphicFramePr>
          <p:cNvPr id="54277" name="Object 2"/>
          <p:cNvGraphicFramePr>
            <a:graphicFrameLocks noChangeAspect="1"/>
          </p:cNvGraphicFramePr>
          <p:nvPr/>
        </p:nvGraphicFramePr>
        <p:xfrm>
          <a:off x="5732298" y="1633765"/>
          <a:ext cx="1131887" cy="1819275"/>
        </p:xfrm>
        <a:graphic>
          <a:graphicData uri="http://schemas.openxmlformats.org/presentationml/2006/ole">
            <p:oleObj spid="_x0000_s56323" name="Rovnice" r:id="rId15" imgW="711000" imgH="1143000" progId="Equation.3">
              <p:embed/>
            </p:oleObj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4195412" y="1608777"/>
          <a:ext cx="804863" cy="931863"/>
        </p:xfrm>
        <a:graphic>
          <a:graphicData uri="http://schemas.openxmlformats.org/presentationml/2006/ole">
            <p:oleObj spid="_x0000_s56324" name="Rovnice" r:id="rId16" imgW="558720" imgH="647640" progId="Equation.3">
              <p:embed/>
            </p:oleObj>
          </a:graphicData>
        </a:graphic>
      </p:graphicFrame>
      <p:pic>
        <p:nvPicPr>
          <p:cNvPr id="24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43701" y="1574829"/>
            <a:ext cx="833213" cy="577836"/>
          </a:xfrm>
          <a:prstGeom prst="rect">
            <a:avLst/>
          </a:prstGeom>
          <a:noFill/>
        </p:spPr>
      </p:pic>
      <p:pic>
        <p:nvPicPr>
          <p:cNvPr id="21" name="Picture 6" descr="C:\Users\admin\AppData\Local\Microsoft\Windows\Temporary Internet Files\Content.IE5\9XXS0L7U\MC900441734[1].png">
            <a:hlinkClick r:id="rId18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3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3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-1"/>
          <a:ext cx="9144000" cy="581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5751171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  <a:endParaRPr lang="pl-PL" b="1" i="1" dirty="0" smtClean="0"/>
          </a:p>
          <a:p>
            <a:pPr marL="342900" indent="-342900">
              <a:buFont typeface="+mj-lt"/>
              <a:buAutoNum type="alphaLcParenR" startAt="5"/>
            </a:pPr>
            <a:r>
              <a:rPr lang="pl-PL" dirty="0" smtClean="0"/>
              <a:t>Určete libovolný vektor </a:t>
            </a:r>
            <a:r>
              <a:rPr lang="pl-PL" b="1" dirty="0" smtClean="0"/>
              <a:t>c</a:t>
            </a:r>
            <a:r>
              <a:rPr lang="pl-PL" dirty="0" smtClean="0"/>
              <a:t> tak, </a:t>
            </a:r>
            <a:r>
              <a:rPr lang="pl-PL" dirty="0" smtClean="0"/>
              <a:t>aby byl lineárně závislý s vektorem </a:t>
            </a:r>
            <a:r>
              <a:rPr lang="pl-PL" b="1" dirty="0" smtClean="0"/>
              <a:t>v</a:t>
            </a:r>
            <a:r>
              <a:rPr lang="pl-PL" b="1" i="1" dirty="0" smtClean="0"/>
              <a:t> =(-8;-16). </a:t>
            </a:r>
            <a:endParaRPr lang="pl-PL" b="1" dirty="0" smtClean="0"/>
          </a:p>
          <a:p>
            <a:pPr marL="342900" indent="-342900">
              <a:buFont typeface="+mj-lt"/>
              <a:buAutoNum type="alphaLcParenR" startAt="5"/>
            </a:pP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2690751" y="1582428"/>
          <a:ext cx="1293813" cy="989013"/>
        </p:xfrm>
        <a:graphic>
          <a:graphicData uri="http://schemas.openxmlformats.org/presentationml/2006/ole">
            <p:oleObj spid="_x0000_s67586" name="Rovnice" r:id="rId13" imgW="812520" imgH="622080" progId="Equation.3">
              <p:embed/>
            </p:oleObj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2580285" y="1914442"/>
          <a:ext cx="2098675" cy="3117850"/>
        </p:xfrm>
        <a:graphic>
          <a:graphicData uri="http://schemas.openxmlformats.org/presentationml/2006/ole">
            <p:oleObj spid="_x0000_s67588" name="Rovnice" r:id="rId14" imgW="1231560" imgH="1828800" progId="Equation.3">
              <p:embed/>
            </p:oleObj>
          </a:graphicData>
        </a:graphic>
      </p:graphicFrame>
      <p:pic>
        <p:nvPicPr>
          <p:cNvPr id="21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98080" y="1634205"/>
            <a:ext cx="833213" cy="577836"/>
          </a:xfrm>
          <a:prstGeom prst="rect">
            <a:avLst/>
          </a:prstGeom>
          <a:noFill/>
        </p:spPr>
      </p:pic>
      <p:pic>
        <p:nvPicPr>
          <p:cNvPr id="20" name="Picture 6" descr="C:\Users\admin\AppData\Local\Microsoft\Windows\Temporary Internet Files\Content.IE5\9XXS0L7U\MC900441734[1].png">
            <a:hlinkClick r:id="rId16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1491305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54379" y="720931"/>
            <a:ext cx="1314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Procvičte si!</a:t>
            </a:r>
            <a:endParaRPr lang="cs-CZ" dirty="0"/>
          </a:p>
        </p:txBody>
      </p:sp>
      <p:pic>
        <p:nvPicPr>
          <p:cNvPr id="12" name="Picture 5" descr="C:\Users\admin\AppData\Local\Microsoft\Windows\Temporary Internet Files\Content.IE5\KKP3N0AU\MC900441732[1].png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92629" y="625681"/>
            <a:ext cx="476250" cy="476250"/>
          </a:xfrm>
          <a:prstGeom prst="rect">
            <a:avLst/>
          </a:prstGeom>
          <a:noFill/>
        </p:spPr>
      </p:pic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14" name="Zaoblený obdélník 13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15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" name="Picture 6" descr="C:\Users\admin\AppData\Local\Microsoft\Windows\Temporary Internet Files\Content.IE5\9XXS0L7U\MC900441734[1].png">
            <a:hlinkClick r:id="rId10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Analytická geometrie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 rovině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Operace s </a:t>
            </a:r>
            <a:r>
              <a:rPr lang="cs-CZ" sz="2400" dirty="0" smtClean="0"/>
              <a:t>vektory </a:t>
            </a:r>
            <a:endParaRPr lang="cs-CZ" sz="2400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Přímá spojovací čára 9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-304800" y="128781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Další hodina</a:t>
            </a:r>
            <a:endParaRPr lang="cs-CZ" dirty="0">
              <a:solidFill>
                <a:schemeClr val="accent1">
                  <a:lumMod val="50000"/>
                </a:schemeClr>
              </a:solidFill>
              <a:hlinkClick r:id="rId14" action="ppaction://hlinkpres?slideindex=1&amp;slidetitle=Analytická geometrie v rovině"/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72" name="Picture 12" descr="C:\Users\admin\AppData\Local\Microsoft\Windows\Temporary Internet Files\Content.IE5\N5I9LVEK\MC900441932[1].wmf">
            <a:hlinkClick r:id="rId15" action="ppaction://hlinkpres?slideindex=2&amp;slidetitle=Analytická geometrie v rovině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flipH="1">
            <a:off x="5441813" y="1343025"/>
            <a:ext cx="1270274" cy="11144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Operace s vektory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62892"/>
            <a:ext cx="9144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Sčítání vektorů – graficky</a:t>
            </a:r>
          </a:p>
          <a:p>
            <a:pPr marL="342900" indent="-342900"/>
            <a:r>
              <a:rPr lang="cs-CZ" dirty="0" smtClean="0"/>
              <a:t>Doplníme na </a:t>
            </a:r>
            <a:r>
              <a:rPr lang="cs-CZ" dirty="0" smtClean="0"/>
              <a:t>čtyřúhelník - jeho </a:t>
            </a:r>
            <a:r>
              <a:rPr lang="cs-CZ" dirty="0" smtClean="0"/>
              <a:t>úhlopříčka je výsledný vektor.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159968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2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grpSp>
        <p:nvGrpSpPr>
          <p:cNvPr id="49" name="Skupina 48"/>
          <p:cNvGrpSpPr/>
          <p:nvPr/>
        </p:nvGrpSpPr>
        <p:grpSpPr>
          <a:xfrm>
            <a:off x="163773" y="1752815"/>
            <a:ext cx="4600575" cy="3952875"/>
            <a:chOff x="163773" y="1752815"/>
            <a:chExt cx="4600575" cy="3952875"/>
          </a:xfrm>
        </p:grpSpPr>
        <p:grpSp>
          <p:nvGrpSpPr>
            <p:cNvPr id="38" name="Skupina 37"/>
            <p:cNvGrpSpPr/>
            <p:nvPr/>
          </p:nvGrpSpPr>
          <p:grpSpPr>
            <a:xfrm>
              <a:off x="163773" y="1752815"/>
              <a:ext cx="4600575" cy="3952875"/>
              <a:chOff x="4236991" y="1834701"/>
              <a:chExt cx="4600575" cy="3952875"/>
            </a:xfrm>
          </p:grpSpPr>
          <p:pic>
            <p:nvPicPr>
              <p:cNvPr id="36866" name="Picture 2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4236991" y="1834701"/>
                <a:ext cx="4600575" cy="3952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7" name="Skupina 36"/>
              <p:cNvGrpSpPr/>
              <p:nvPr/>
            </p:nvGrpSpPr>
            <p:grpSpPr>
              <a:xfrm>
                <a:off x="4517410" y="3780430"/>
                <a:ext cx="2593075" cy="1542198"/>
                <a:chOff x="1064526" y="3043451"/>
                <a:chExt cx="2593075" cy="1542198"/>
              </a:xfrm>
            </p:grpSpPr>
            <p:cxnSp>
              <p:nvCxnSpPr>
                <p:cNvPr id="20" name="Přímá spojovací šipka 19"/>
                <p:cNvCxnSpPr/>
                <p:nvPr/>
              </p:nvCxnSpPr>
              <p:spPr>
                <a:xfrm flipV="1">
                  <a:off x="1088253" y="3425588"/>
                  <a:ext cx="1027151" cy="1139903"/>
                </a:xfrm>
                <a:prstGeom prst="straightConnector1">
                  <a:avLst/>
                </a:prstGeom>
                <a:ln w="31750">
                  <a:solidFill>
                    <a:schemeClr val="accent5">
                      <a:lumMod val="75000"/>
                    </a:schemeClr>
                  </a:solidFill>
                  <a:tailEnd type="arrow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Přímá spojovací šipka 24"/>
                <p:cNvCxnSpPr/>
                <p:nvPr/>
              </p:nvCxnSpPr>
              <p:spPr>
                <a:xfrm flipV="1">
                  <a:off x="1064526" y="4176215"/>
                  <a:ext cx="1651379" cy="409434"/>
                </a:xfrm>
                <a:prstGeom prst="straightConnector1">
                  <a:avLst/>
                </a:prstGeom>
                <a:ln w="31750">
                  <a:solidFill>
                    <a:schemeClr val="accent5">
                      <a:lumMod val="75000"/>
                    </a:schemeClr>
                  </a:solidFill>
                  <a:tailEnd type="arrow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Přímá spojovací šipka 33"/>
                <p:cNvCxnSpPr/>
                <p:nvPr/>
              </p:nvCxnSpPr>
              <p:spPr>
                <a:xfrm flipV="1">
                  <a:off x="1090527" y="3043451"/>
                  <a:ext cx="2567074" cy="1524317"/>
                </a:xfrm>
                <a:prstGeom prst="straightConnector1">
                  <a:avLst/>
                </a:prstGeom>
                <a:ln w="31750">
                  <a:solidFill>
                    <a:srgbClr val="7030A0"/>
                  </a:solidFill>
                  <a:tailEnd type="arrow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9" name="TextovéPole 38"/>
            <p:cNvSpPr txBox="1"/>
            <p:nvPr/>
          </p:nvSpPr>
          <p:spPr>
            <a:xfrm>
              <a:off x="887105" y="3998795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b="1" dirty="0" smtClean="0">
                  <a:solidFill>
                    <a:schemeClr val="accent5">
                      <a:lumMod val="75000"/>
                    </a:schemeClr>
                  </a:solidFill>
                </a:rPr>
                <a:t>u</a:t>
              </a:r>
              <a:endParaRPr lang="cs-CZ" sz="20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40" name="TextovéPole 39"/>
            <p:cNvSpPr txBox="1"/>
            <p:nvPr/>
          </p:nvSpPr>
          <p:spPr>
            <a:xfrm>
              <a:off x="1694598" y="4888174"/>
              <a:ext cx="3064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b="1" dirty="0" smtClean="0">
                  <a:solidFill>
                    <a:schemeClr val="accent5">
                      <a:lumMod val="75000"/>
                    </a:schemeClr>
                  </a:solidFill>
                </a:rPr>
                <a:t>v</a:t>
              </a:r>
              <a:endParaRPr lang="cs-CZ" sz="20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41" name="TextovéPole 40"/>
            <p:cNvSpPr txBox="1"/>
            <p:nvPr/>
          </p:nvSpPr>
          <p:spPr>
            <a:xfrm>
              <a:off x="1653655" y="3973773"/>
              <a:ext cx="6303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b="1" dirty="0" smtClean="0">
                  <a:solidFill>
                    <a:srgbClr val="7030A0"/>
                  </a:solidFill>
                </a:rPr>
                <a:t>u+v </a:t>
              </a:r>
              <a:endParaRPr lang="cs-CZ" sz="2000" b="1" dirty="0">
                <a:solidFill>
                  <a:srgbClr val="7030A0"/>
                </a:solidFill>
              </a:endParaRPr>
            </a:p>
          </p:txBody>
        </p:sp>
        <p:cxnSp>
          <p:nvCxnSpPr>
            <p:cNvPr id="43" name="Přímá spojovací čára 42"/>
            <p:cNvCxnSpPr/>
            <p:nvPr/>
          </p:nvCxnSpPr>
          <p:spPr>
            <a:xfrm flipV="1">
              <a:off x="1473958" y="3712191"/>
              <a:ext cx="1514902" cy="368491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Přímá spojovací čára 45"/>
            <p:cNvCxnSpPr/>
            <p:nvPr/>
          </p:nvCxnSpPr>
          <p:spPr>
            <a:xfrm flipV="1">
              <a:off x="2074460" y="3739487"/>
              <a:ext cx="914400" cy="110546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kupina 26"/>
          <p:cNvGrpSpPr/>
          <p:nvPr/>
        </p:nvGrpSpPr>
        <p:grpSpPr>
          <a:xfrm>
            <a:off x="115401" y="2923000"/>
            <a:ext cx="3490768" cy="3216132"/>
            <a:chOff x="115401" y="2923000"/>
            <a:chExt cx="3490768" cy="3216132"/>
          </a:xfrm>
        </p:grpSpPr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5401" y="2923000"/>
              <a:ext cx="3490768" cy="3216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6" name="Skupina 25"/>
            <p:cNvGrpSpPr/>
            <p:nvPr/>
          </p:nvGrpSpPr>
          <p:grpSpPr>
            <a:xfrm>
              <a:off x="448573" y="4147397"/>
              <a:ext cx="1835316" cy="1182976"/>
              <a:chOff x="448573" y="4147397"/>
              <a:chExt cx="1835316" cy="1182976"/>
            </a:xfrm>
          </p:grpSpPr>
          <p:sp>
            <p:nvSpPr>
              <p:cNvPr id="41" name="TextovéPole 40"/>
              <p:cNvSpPr txBox="1"/>
              <p:nvPr/>
            </p:nvSpPr>
            <p:spPr>
              <a:xfrm>
                <a:off x="448573" y="4796287"/>
                <a:ext cx="29527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u</a:t>
                </a:r>
                <a:endParaRPr lang="cs-CZ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2" name="TextovéPole 41"/>
              <p:cNvSpPr txBox="1"/>
              <p:nvPr/>
            </p:nvSpPr>
            <p:spPr>
              <a:xfrm>
                <a:off x="1351472" y="4991819"/>
                <a:ext cx="2824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v</a:t>
                </a:r>
                <a:endParaRPr lang="cs-CZ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3" name="TextovéPole 42"/>
              <p:cNvSpPr txBox="1"/>
              <p:nvPr/>
            </p:nvSpPr>
            <p:spPr>
              <a:xfrm>
                <a:off x="1089804" y="4592128"/>
                <a:ext cx="49564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rgbClr val="FF0000"/>
                    </a:solidFill>
                  </a:rPr>
                  <a:t>u+v</a:t>
                </a:r>
                <a:endParaRPr lang="cs-CZ" sz="16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47" name="Skupina 46"/>
              <p:cNvGrpSpPr/>
              <p:nvPr/>
            </p:nvGrpSpPr>
            <p:grpSpPr>
              <a:xfrm rot="7511709">
                <a:off x="636826" y="4904990"/>
                <a:ext cx="219434" cy="126853"/>
                <a:chOff x="5325108" y="4306186"/>
                <a:chExt cx="733646" cy="822190"/>
              </a:xfrm>
            </p:grpSpPr>
            <p:cxnSp>
              <p:nvCxnSpPr>
                <p:cNvPr id="45" name="Přímá spojovací čára 44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Přímá spojovací čára 45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Skupina 47"/>
              <p:cNvGrpSpPr/>
              <p:nvPr/>
            </p:nvGrpSpPr>
            <p:grpSpPr>
              <a:xfrm rot="9229473">
                <a:off x="1576773" y="4851252"/>
                <a:ext cx="219434" cy="126853"/>
                <a:chOff x="5325108" y="4306186"/>
                <a:chExt cx="733646" cy="822190"/>
              </a:xfrm>
            </p:grpSpPr>
            <p:cxnSp>
              <p:nvCxnSpPr>
                <p:cNvPr id="49" name="Přímá spojovací čára 48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Přímá spojovací čára 49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Skupina 50"/>
              <p:cNvGrpSpPr/>
              <p:nvPr/>
            </p:nvGrpSpPr>
            <p:grpSpPr>
              <a:xfrm rot="8346070">
                <a:off x="2123776" y="4147397"/>
                <a:ext cx="160113" cy="104851"/>
                <a:chOff x="5325108" y="4306186"/>
                <a:chExt cx="733646" cy="822190"/>
              </a:xfrm>
            </p:grpSpPr>
            <p:cxnSp>
              <p:nvCxnSpPr>
                <p:cNvPr id="52" name="Přímá spojovací čára 51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Přímá spojovací čára 52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8" name="TextovéPole 17"/>
          <p:cNvSpPr txBox="1"/>
          <p:nvPr/>
        </p:nvSpPr>
        <p:spPr>
          <a:xfrm>
            <a:off x="0" y="662892"/>
            <a:ext cx="9144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Sčítání vektorů –  početně</a:t>
            </a:r>
          </a:p>
          <a:p>
            <a:pPr marL="342900" indent="-342900"/>
            <a:r>
              <a:rPr lang="cs-CZ" dirty="0" smtClean="0"/>
              <a:t>Součet příslušných souřadnic.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2418547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3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aphicFrame>
        <p:nvGraphicFramePr>
          <p:cNvPr id="15" name="Objekt 14"/>
          <p:cNvGraphicFramePr>
            <a:graphicFrameLocks noChangeAspect="1"/>
          </p:cNvGraphicFramePr>
          <p:nvPr/>
        </p:nvGraphicFramePr>
        <p:xfrm>
          <a:off x="202062" y="1560488"/>
          <a:ext cx="5925783" cy="513971"/>
        </p:xfrm>
        <a:graphic>
          <a:graphicData uri="http://schemas.openxmlformats.org/presentationml/2006/ole">
            <p:oleObj spid="_x0000_s46082" name="Rovnice" r:id="rId14" imgW="2489040" imgH="215640" progId="Equation.3">
              <p:embed/>
            </p:oleObj>
          </a:graphicData>
        </a:graphic>
      </p:graphicFrame>
      <p:sp>
        <p:nvSpPr>
          <p:cNvPr id="35" name="TextovéPole 34"/>
          <p:cNvSpPr txBox="1"/>
          <p:nvPr/>
        </p:nvSpPr>
        <p:spPr>
          <a:xfrm>
            <a:off x="3016332" y="2743200"/>
            <a:ext cx="3158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 vektory z obrázku je součet:</a:t>
            </a:r>
            <a:endParaRPr lang="cs-CZ" dirty="0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057525" y="3189288"/>
          <a:ext cx="2915763" cy="396769"/>
        </p:xfrm>
        <a:graphic>
          <a:graphicData uri="http://schemas.openxmlformats.org/presentationml/2006/ole">
            <p:oleObj spid="_x0000_s46083" name="Rovnice" r:id="rId15" imgW="1587240" imgH="215640" progId="Equation.3">
              <p:embed/>
            </p:oleObj>
          </a:graphicData>
        </a:graphic>
      </p:graphicFrame>
      <p:pic>
        <p:nvPicPr>
          <p:cNvPr id="28" name="Picture 6" descr="C:\Users\admin\AppData\Local\Microsoft\Windows\Temporary Internet Files\Content.IE5\9XXS0L7U\MC900441734[1].png">
            <a:hlinkClick r:id="rId16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62892"/>
            <a:ext cx="9144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Rozdíl vektorů –  graficky</a:t>
            </a:r>
          </a:p>
          <a:p>
            <a:pPr marL="342900" indent="-342900"/>
            <a:r>
              <a:rPr lang="cs-CZ" dirty="0" smtClean="0"/>
              <a:t>Přičítání vektoru opačného.</a:t>
            </a:r>
          </a:p>
          <a:p>
            <a:pPr marL="342900" indent="-342900"/>
            <a:endParaRPr lang="cs-CZ" dirty="0" smtClean="0"/>
          </a:p>
          <a:p>
            <a:pPr marL="342900" indent="-342900"/>
            <a:r>
              <a:rPr lang="cs-CZ" dirty="0" smtClean="0"/>
              <a:t>Opačný vektor k vektoru </a:t>
            </a:r>
            <a:r>
              <a:rPr lang="cs-CZ" b="1" dirty="0" smtClean="0"/>
              <a:t>v:</a:t>
            </a:r>
            <a:r>
              <a:rPr lang="cs-CZ" dirty="0" smtClean="0"/>
              <a:t>  </a:t>
            </a:r>
            <a:r>
              <a:rPr lang="cs-CZ" b="1" dirty="0" smtClean="0"/>
              <a:t>-v</a:t>
            </a:r>
            <a:r>
              <a:rPr lang="cs-CZ" dirty="0" smtClean="0"/>
              <a:t>=(-v</a:t>
            </a:r>
            <a:r>
              <a:rPr lang="cs-CZ" baseline="-25000" dirty="0" smtClean="0"/>
              <a:t>1</a:t>
            </a:r>
            <a:r>
              <a:rPr lang="cs-CZ" dirty="0" smtClean="0"/>
              <a:t> ;-v</a:t>
            </a:r>
            <a:r>
              <a:rPr lang="cs-CZ" baseline="-25000" dirty="0" smtClean="0"/>
              <a:t>2</a:t>
            </a:r>
            <a:r>
              <a:rPr lang="cs-CZ" dirty="0" smtClean="0"/>
              <a:t>)</a:t>
            </a:r>
            <a:r>
              <a:rPr lang="cs-CZ" b="1" dirty="0" smtClean="0"/>
              <a:t> 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323544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pSp>
        <p:nvGrpSpPr>
          <p:cNvPr id="32" name="Skupina 31"/>
          <p:cNvGrpSpPr/>
          <p:nvPr/>
        </p:nvGrpSpPr>
        <p:grpSpPr>
          <a:xfrm>
            <a:off x="427636" y="2576080"/>
            <a:ext cx="5391150" cy="3867150"/>
            <a:chOff x="427636" y="2576080"/>
            <a:chExt cx="5391150" cy="3867150"/>
          </a:xfrm>
        </p:grpSpPr>
        <p:pic>
          <p:nvPicPr>
            <p:cNvPr id="47108" name="Picture 4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427636" y="2576080"/>
              <a:ext cx="5391150" cy="3867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1" name="Skupina 30"/>
            <p:cNvGrpSpPr/>
            <p:nvPr/>
          </p:nvGrpSpPr>
          <p:grpSpPr>
            <a:xfrm>
              <a:off x="720000" y="4043730"/>
              <a:ext cx="3831283" cy="1879123"/>
              <a:chOff x="720000" y="4043730"/>
              <a:chExt cx="3831283" cy="1879123"/>
            </a:xfrm>
          </p:grpSpPr>
          <p:sp>
            <p:nvSpPr>
              <p:cNvPr id="41" name="TextovéPole 40"/>
              <p:cNvSpPr txBox="1"/>
              <p:nvPr/>
            </p:nvSpPr>
            <p:spPr>
              <a:xfrm>
                <a:off x="3013643" y="4273773"/>
                <a:ext cx="29527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u</a:t>
                </a:r>
                <a:endParaRPr lang="cs-CZ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2" name="TextovéPole 41"/>
              <p:cNvSpPr txBox="1"/>
              <p:nvPr/>
            </p:nvSpPr>
            <p:spPr>
              <a:xfrm>
                <a:off x="3999669" y="4208047"/>
                <a:ext cx="2824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v</a:t>
                </a:r>
                <a:endParaRPr lang="cs-CZ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3" name="TextovéPole 42"/>
              <p:cNvSpPr txBox="1"/>
              <p:nvPr/>
            </p:nvSpPr>
            <p:spPr>
              <a:xfrm>
                <a:off x="1980453" y="4592128"/>
                <a:ext cx="45557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rgbClr val="FF0000"/>
                    </a:solidFill>
                  </a:rPr>
                  <a:t>u-v</a:t>
                </a:r>
                <a:endParaRPr lang="cs-CZ" sz="16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" name="Skupina 46"/>
              <p:cNvGrpSpPr/>
              <p:nvPr/>
            </p:nvGrpSpPr>
            <p:grpSpPr>
              <a:xfrm rot="7511709">
                <a:off x="3106894" y="4097467"/>
                <a:ext cx="219434" cy="126853"/>
                <a:chOff x="5325108" y="4306186"/>
                <a:chExt cx="733646" cy="822190"/>
              </a:xfrm>
            </p:grpSpPr>
            <p:cxnSp>
              <p:nvCxnSpPr>
                <p:cNvPr id="45" name="Přímá spojovací čára 44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Přímá spojovací čára 45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" name="Skupina 47"/>
              <p:cNvGrpSpPr/>
              <p:nvPr/>
            </p:nvGrpSpPr>
            <p:grpSpPr>
              <a:xfrm rot="9300000" flipH="1">
                <a:off x="720000" y="5796000"/>
                <a:ext cx="219434" cy="126853"/>
                <a:chOff x="5325108" y="4306186"/>
                <a:chExt cx="733646" cy="822190"/>
              </a:xfrm>
            </p:grpSpPr>
            <p:cxnSp>
              <p:nvCxnSpPr>
                <p:cNvPr id="49" name="Přímá spojovací čára 48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Přímá spojovací čára 49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Skupina 50"/>
              <p:cNvGrpSpPr/>
              <p:nvPr/>
            </p:nvGrpSpPr>
            <p:grpSpPr>
              <a:xfrm>
                <a:off x="1387506" y="4919293"/>
                <a:ext cx="160113" cy="104851"/>
                <a:chOff x="5325108" y="4306186"/>
                <a:chExt cx="733646" cy="822190"/>
              </a:xfrm>
            </p:grpSpPr>
            <p:cxnSp>
              <p:nvCxnSpPr>
                <p:cNvPr id="52" name="Přímá spojovací čára 51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Přímá spojovací čára 52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" name="TextovéPole 26"/>
              <p:cNvSpPr txBox="1"/>
              <p:nvPr/>
            </p:nvSpPr>
            <p:spPr>
              <a:xfrm>
                <a:off x="1705752" y="5452976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-v</a:t>
                </a:r>
                <a:endParaRPr lang="cs-CZ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28" name="Skupina 27"/>
              <p:cNvGrpSpPr/>
              <p:nvPr/>
            </p:nvGrpSpPr>
            <p:grpSpPr>
              <a:xfrm rot="9229473">
                <a:off x="4331849" y="4043730"/>
                <a:ext cx="219434" cy="126853"/>
                <a:chOff x="5325108" y="4306186"/>
                <a:chExt cx="733646" cy="822190"/>
              </a:xfrm>
            </p:grpSpPr>
            <p:cxnSp>
              <p:nvCxnSpPr>
                <p:cNvPr id="29" name="Přímá spojovací čára 28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Přímá spojovací čára 29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33" name="Picture 6" descr="C:\Users\admin\AppData\Local\Microsoft\Windows\Temporary Internet Files\Content.IE5\9XXS0L7U\MC900441734[1].png">
            <a:hlinkClick r:id="rId13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Skupina 31"/>
          <p:cNvGrpSpPr/>
          <p:nvPr/>
        </p:nvGrpSpPr>
        <p:grpSpPr>
          <a:xfrm>
            <a:off x="427636" y="2576080"/>
            <a:ext cx="5391150" cy="3867150"/>
            <a:chOff x="427636" y="2576080"/>
            <a:chExt cx="5391150" cy="3867150"/>
          </a:xfrm>
        </p:grpSpPr>
        <p:pic>
          <p:nvPicPr>
            <p:cNvPr id="4710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7636" y="2576080"/>
              <a:ext cx="5391150" cy="3867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1" name="Skupina 30"/>
            <p:cNvGrpSpPr/>
            <p:nvPr/>
          </p:nvGrpSpPr>
          <p:grpSpPr>
            <a:xfrm>
              <a:off x="720000" y="4043730"/>
              <a:ext cx="3819407" cy="1879123"/>
              <a:chOff x="720000" y="4043730"/>
              <a:chExt cx="3819407" cy="1879123"/>
            </a:xfrm>
          </p:grpSpPr>
          <p:sp>
            <p:nvSpPr>
              <p:cNvPr id="41" name="TextovéPole 40"/>
              <p:cNvSpPr txBox="1"/>
              <p:nvPr/>
            </p:nvSpPr>
            <p:spPr>
              <a:xfrm>
                <a:off x="3013643" y="4273773"/>
                <a:ext cx="29527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u</a:t>
                </a:r>
                <a:endParaRPr lang="cs-CZ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2" name="TextovéPole 41"/>
              <p:cNvSpPr txBox="1"/>
              <p:nvPr/>
            </p:nvSpPr>
            <p:spPr>
              <a:xfrm>
                <a:off x="3999669" y="4208047"/>
                <a:ext cx="2824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v</a:t>
                </a:r>
                <a:endParaRPr lang="cs-CZ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3" name="TextovéPole 42"/>
              <p:cNvSpPr txBox="1"/>
              <p:nvPr/>
            </p:nvSpPr>
            <p:spPr>
              <a:xfrm>
                <a:off x="1980453" y="4592128"/>
                <a:ext cx="45557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rgbClr val="FF0000"/>
                    </a:solidFill>
                  </a:rPr>
                  <a:t>u-v</a:t>
                </a:r>
                <a:endParaRPr lang="cs-CZ" sz="16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" name="Skupina 46"/>
              <p:cNvGrpSpPr/>
              <p:nvPr/>
            </p:nvGrpSpPr>
            <p:grpSpPr>
              <a:xfrm rot="7511709">
                <a:off x="3106894" y="4097467"/>
                <a:ext cx="219434" cy="126853"/>
                <a:chOff x="5325108" y="4306186"/>
                <a:chExt cx="733646" cy="822190"/>
              </a:xfrm>
            </p:grpSpPr>
            <p:cxnSp>
              <p:nvCxnSpPr>
                <p:cNvPr id="45" name="Přímá spojovací čára 44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Přímá spojovací čára 45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" name="Skupina 47"/>
              <p:cNvGrpSpPr/>
              <p:nvPr/>
            </p:nvGrpSpPr>
            <p:grpSpPr>
              <a:xfrm rot="9300000" flipH="1">
                <a:off x="720000" y="5796000"/>
                <a:ext cx="219434" cy="126853"/>
                <a:chOff x="5325108" y="4306186"/>
                <a:chExt cx="733646" cy="822190"/>
              </a:xfrm>
            </p:grpSpPr>
            <p:cxnSp>
              <p:nvCxnSpPr>
                <p:cNvPr id="49" name="Přímá spojovací čára 48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Přímá spojovací čára 49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Skupina 50"/>
              <p:cNvGrpSpPr/>
              <p:nvPr/>
            </p:nvGrpSpPr>
            <p:grpSpPr>
              <a:xfrm>
                <a:off x="1387506" y="4919293"/>
                <a:ext cx="160113" cy="104851"/>
                <a:chOff x="5325108" y="4306186"/>
                <a:chExt cx="733646" cy="822190"/>
              </a:xfrm>
            </p:grpSpPr>
            <p:cxnSp>
              <p:nvCxnSpPr>
                <p:cNvPr id="52" name="Přímá spojovací čára 51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Přímá spojovací čára 52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" name="TextovéPole 26"/>
              <p:cNvSpPr txBox="1"/>
              <p:nvPr/>
            </p:nvSpPr>
            <p:spPr>
              <a:xfrm>
                <a:off x="1705752" y="5452976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b="1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-v</a:t>
                </a:r>
                <a:endParaRPr lang="cs-CZ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28" name="Skupina 27"/>
              <p:cNvGrpSpPr/>
              <p:nvPr/>
            </p:nvGrpSpPr>
            <p:grpSpPr>
              <a:xfrm rot="9229473">
                <a:off x="4319973" y="4043730"/>
                <a:ext cx="219434" cy="126853"/>
                <a:chOff x="5325108" y="4306186"/>
                <a:chExt cx="733646" cy="822190"/>
              </a:xfrm>
            </p:grpSpPr>
            <p:cxnSp>
              <p:nvCxnSpPr>
                <p:cNvPr id="29" name="Přímá spojovací čára 28"/>
                <p:cNvCxnSpPr/>
                <p:nvPr/>
              </p:nvCxnSpPr>
              <p:spPr>
                <a:xfrm flipV="1">
                  <a:off x="5325108" y="430618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Přímá spojovací čára 29"/>
                <p:cNvCxnSpPr/>
                <p:nvPr/>
              </p:nvCxnSpPr>
              <p:spPr>
                <a:xfrm>
                  <a:off x="5325108" y="4713706"/>
                  <a:ext cx="733646" cy="414670"/>
                </a:xfrm>
                <a:prstGeom prst="line">
                  <a:avLst/>
                </a:prstGeom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8" name="TextovéPole 17"/>
          <p:cNvSpPr txBox="1"/>
          <p:nvPr/>
        </p:nvSpPr>
        <p:spPr>
          <a:xfrm>
            <a:off x="0" y="662892"/>
            <a:ext cx="9144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Rozdíl vektorů –  početně</a:t>
            </a:r>
          </a:p>
          <a:p>
            <a:pPr marL="342900" indent="-342900"/>
            <a:r>
              <a:rPr lang="cs-CZ" dirty="0" smtClean="0"/>
              <a:t>Přičítání vektoru opačného. 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2418547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aphicFrame>
        <p:nvGraphicFramePr>
          <p:cNvPr id="15" name="Objekt 14"/>
          <p:cNvGraphicFramePr>
            <a:graphicFrameLocks noChangeAspect="1"/>
          </p:cNvGraphicFramePr>
          <p:nvPr/>
        </p:nvGraphicFramePr>
        <p:xfrm>
          <a:off x="225631" y="1536762"/>
          <a:ext cx="7861300" cy="514350"/>
        </p:xfrm>
        <a:graphic>
          <a:graphicData uri="http://schemas.openxmlformats.org/presentationml/2006/ole">
            <p:oleObj spid="_x0000_s47106" name="Rovnice" r:id="rId14" imgW="3301920" imgH="215640" progId="Equation.3">
              <p:embed/>
            </p:oleObj>
          </a:graphicData>
        </a:graphic>
      </p:graphicFrame>
      <p:sp>
        <p:nvSpPr>
          <p:cNvPr id="35" name="TextovéPole 34"/>
          <p:cNvSpPr txBox="1"/>
          <p:nvPr/>
        </p:nvSpPr>
        <p:spPr>
          <a:xfrm>
            <a:off x="4144488" y="2636322"/>
            <a:ext cx="3045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 vektory z obrázku je rozdíl:</a:t>
            </a:r>
            <a:endParaRPr lang="cs-CZ" dirty="0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4230421" y="3141786"/>
          <a:ext cx="3825875" cy="396875"/>
        </p:xfrm>
        <a:graphic>
          <a:graphicData uri="http://schemas.openxmlformats.org/presentationml/2006/ole">
            <p:oleObj spid="_x0000_s47107" name="Rovnice" r:id="rId15" imgW="2082600" imgH="215640" progId="Equation.3">
              <p:embed/>
            </p:oleObj>
          </a:graphicData>
        </a:graphic>
      </p:graphicFrame>
      <p:pic>
        <p:nvPicPr>
          <p:cNvPr id="33" name="Picture 6" descr="C:\Users\admin\AppData\Local\Microsoft\Windows\Temporary Internet Files\Content.IE5\9XXS0L7U\MC900441734[1].png">
            <a:hlinkClick r:id="rId16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Skupina 53"/>
          <p:cNvGrpSpPr/>
          <p:nvPr/>
        </p:nvGrpSpPr>
        <p:grpSpPr>
          <a:xfrm>
            <a:off x="245486" y="2495550"/>
            <a:ext cx="6657975" cy="4362450"/>
            <a:chOff x="245486" y="2495550"/>
            <a:chExt cx="6657975" cy="4362450"/>
          </a:xfrm>
        </p:grpSpPr>
        <p:pic>
          <p:nvPicPr>
            <p:cNvPr id="49156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5486" y="2495550"/>
              <a:ext cx="6657975" cy="4362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2" name="TextovéPole 41"/>
            <p:cNvSpPr txBox="1"/>
            <p:nvPr/>
          </p:nvSpPr>
          <p:spPr>
            <a:xfrm>
              <a:off x="3857165" y="4326800"/>
              <a:ext cx="2824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b="1" dirty="0" smtClean="0">
                  <a:solidFill>
                    <a:srgbClr val="FF0000"/>
                  </a:solidFill>
                </a:rPr>
                <a:t>v</a:t>
              </a:r>
              <a:endParaRPr lang="cs-CZ" sz="16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Skupina 47"/>
            <p:cNvGrpSpPr/>
            <p:nvPr/>
          </p:nvGrpSpPr>
          <p:grpSpPr>
            <a:xfrm rot="9300000" flipH="1">
              <a:off x="648749" y="6199760"/>
              <a:ext cx="219434" cy="126853"/>
              <a:chOff x="5325108" y="4306186"/>
              <a:chExt cx="733646" cy="822190"/>
            </a:xfrm>
          </p:grpSpPr>
          <p:cxnSp>
            <p:nvCxnSpPr>
              <p:cNvPr id="49" name="Přímá spojovací čára 48"/>
              <p:cNvCxnSpPr/>
              <p:nvPr/>
            </p:nvCxnSpPr>
            <p:spPr>
              <a:xfrm flipV="1">
                <a:off x="5325108" y="4306186"/>
                <a:ext cx="733646" cy="414670"/>
              </a:xfrm>
              <a:prstGeom prst="line">
                <a:avLst/>
              </a:prstGeom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>
                <a:off x="5325108" y="4713706"/>
                <a:ext cx="733646" cy="414670"/>
              </a:xfrm>
              <a:prstGeom prst="line">
                <a:avLst/>
              </a:prstGeom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ovéPole 26"/>
            <p:cNvSpPr txBox="1"/>
            <p:nvPr/>
          </p:nvSpPr>
          <p:spPr>
            <a:xfrm>
              <a:off x="898229" y="5702358"/>
              <a:ext cx="3449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b="1" dirty="0" smtClean="0">
                  <a:solidFill>
                    <a:schemeClr val="accent5">
                      <a:lumMod val="75000"/>
                    </a:schemeClr>
                  </a:solidFill>
                </a:rPr>
                <a:t>-v</a:t>
              </a:r>
              <a:endParaRPr lang="cs-CZ" sz="16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grpSp>
          <p:nvGrpSpPr>
            <p:cNvPr id="6" name="Skupina 27"/>
            <p:cNvGrpSpPr/>
            <p:nvPr/>
          </p:nvGrpSpPr>
          <p:grpSpPr>
            <a:xfrm rot="9229473">
              <a:off x="3227442" y="4922505"/>
              <a:ext cx="219434" cy="126853"/>
              <a:chOff x="5325108" y="4306186"/>
              <a:chExt cx="733646" cy="822190"/>
            </a:xfrm>
          </p:grpSpPr>
          <p:cxnSp>
            <p:nvCxnSpPr>
              <p:cNvPr id="29" name="Přímá spojovací čára 28"/>
              <p:cNvCxnSpPr/>
              <p:nvPr/>
            </p:nvCxnSpPr>
            <p:spPr>
              <a:xfrm flipV="1">
                <a:off x="5325108" y="4306186"/>
                <a:ext cx="733646" cy="414670"/>
              </a:xfrm>
              <a:prstGeom prst="line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Přímá spojovací čára 29"/>
              <p:cNvCxnSpPr/>
              <p:nvPr/>
            </p:nvCxnSpPr>
            <p:spPr>
              <a:xfrm>
                <a:off x="5325108" y="4713706"/>
                <a:ext cx="733646" cy="414670"/>
              </a:xfrm>
              <a:prstGeom prst="line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Skupina 27"/>
            <p:cNvGrpSpPr/>
            <p:nvPr/>
          </p:nvGrpSpPr>
          <p:grpSpPr>
            <a:xfrm rot="9229473">
              <a:off x="6182419" y="3459861"/>
              <a:ext cx="219434" cy="126853"/>
              <a:chOff x="5325108" y="4306186"/>
              <a:chExt cx="733646" cy="822190"/>
            </a:xfrm>
          </p:grpSpPr>
          <p:cxnSp>
            <p:nvCxnSpPr>
              <p:cNvPr id="33" name="Přímá spojovací čára 32"/>
              <p:cNvCxnSpPr/>
              <p:nvPr/>
            </p:nvCxnSpPr>
            <p:spPr>
              <a:xfrm flipV="1">
                <a:off x="5325108" y="4306186"/>
                <a:ext cx="733646" cy="41467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Přímá spojovací čára 33"/>
              <p:cNvCxnSpPr/>
              <p:nvPr/>
            </p:nvCxnSpPr>
            <p:spPr>
              <a:xfrm>
                <a:off x="5325108" y="4713706"/>
                <a:ext cx="733646" cy="41467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Skupina 27"/>
            <p:cNvGrpSpPr/>
            <p:nvPr/>
          </p:nvGrpSpPr>
          <p:grpSpPr>
            <a:xfrm rot="9229473">
              <a:off x="4244762" y="4431658"/>
              <a:ext cx="219434" cy="126853"/>
              <a:chOff x="5325108" y="4306186"/>
              <a:chExt cx="733646" cy="822190"/>
            </a:xfrm>
          </p:grpSpPr>
          <p:cxnSp>
            <p:nvCxnSpPr>
              <p:cNvPr id="37" name="Přímá spojovací čára 36"/>
              <p:cNvCxnSpPr/>
              <p:nvPr/>
            </p:nvCxnSpPr>
            <p:spPr>
              <a:xfrm flipV="1">
                <a:off x="5325108" y="4306186"/>
                <a:ext cx="733646" cy="41467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Přímá spojovací čára 37"/>
              <p:cNvCxnSpPr/>
              <p:nvPr/>
            </p:nvCxnSpPr>
            <p:spPr>
              <a:xfrm>
                <a:off x="5325108" y="4713706"/>
                <a:ext cx="733646" cy="41467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ovéPole 46"/>
            <p:cNvSpPr txBox="1"/>
            <p:nvPr/>
          </p:nvSpPr>
          <p:spPr>
            <a:xfrm>
              <a:off x="5090220" y="3624177"/>
              <a:ext cx="4341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b="1" dirty="0" smtClean="0">
                  <a:solidFill>
                    <a:schemeClr val="accent6">
                      <a:lumMod val="75000"/>
                    </a:schemeClr>
                  </a:solidFill>
                </a:rPr>
                <a:t>2.v</a:t>
              </a:r>
              <a:endParaRPr lang="cs-CZ" sz="1600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48" name="TextovéPole 47"/>
            <p:cNvSpPr txBox="1"/>
            <p:nvPr/>
          </p:nvSpPr>
          <p:spPr>
            <a:xfrm>
              <a:off x="2725051" y="4774105"/>
              <a:ext cx="62651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b="1" dirty="0" smtClean="0">
                  <a:solidFill>
                    <a:schemeClr val="tx2">
                      <a:lumMod val="75000"/>
                    </a:schemeClr>
                  </a:solidFill>
                </a:rPr>
                <a:t>1/2.v</a:t>
              </a:r>
              <a:endParaRPr lang="cs-CZ" sz="16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18" name="TextovéPole 17"/>
          <p:cNvSpPr txBox="1"/>
          <p:nvPr/>
        </p:nvSpPr>
        <p:spPr>
          <a:xfrm>
            <a:off x="0" y="662892"/>
            <a:ext cx="9144000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Násobení vektoru číslem k - graficky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Pokud  je k&gt; 1: vektor se prodlužuje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                  k&lt;1: vektor se zkracuje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                  k&lt;0 vektor se převrací.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2454173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28" name="Picture 6" descr="C:\Users\admin\AppData\Local\Microsoft\Windows\Temporary Internet Files\Content.IE5\9XXS0L7U\MC900441734[1].png">
            <a:hlinkClick r:id="rId13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53"/>
          <p:cNvGrpSpPr/>
          <p:nvPr/>
        </p:nvGrpSpPr>
        <p:grpSpPr>
          <a:xfrm>
            <a:off x="2244436" y="2495550"/>
            <a:ext cx="6657975" cy="4362450"/>
            <a:chOff x="245486" y="2495550"/>
            <a:chExt cx="6657975" cy="4362450"/>
          </a:xfrm>
        </p:grpSpPr>
        <p:pic>
          <p:nvPicPr>
            <p:cNvPr id="4915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5486" y="2495550"/>
              <a:ext cx="6657975" cy="4362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2" name="TextovéPole 41"/>
            <p:cNvSpPr txBox="1"/>
            <p:nvPr/>
          </p:nvSpPr>
          <p:spPr>
            <a:xfrm>
              <a:off x="3857165" y="4326800"/>
              <a:ext cx="2824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b="1" dirty="0" smtClean="0">
                  <a:solidFill>
                    <a:srgbClr val="FF0000"/>
                  </a:solidFill>
                </a:rPr>
                <a:t>v</a:t>
              </a:r>
              <a:endParaRPr lang="cs-CZ" sz="16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Skupina 47"/>
            <p:cNvGrpSpPr/>
            <p:nvPr/>
          </p:nvGrpSpPr>
          <p:grpSpPr>
            <a:xfrm rot="9300000" flipH="1">
              <a:off x="648749" y="6199760"/>
              <a:ext cx="219434" cy="126853"/>
              <a:chOff x="5325108" y="4306186"/>
              <a:chExt cx="733646" cy="822190"/>
            </a:xfrm>
          </p:grpSpPr>
          <p:cxnSp>
            <p:nvCxnSpPr>
              <p:cNvPr id="49" name="Přímá spojovací čára 48"/>
              <p:cNvCxnSpPr/>
              <p:nvPr/>
            </p:nvCxnSpPr>
            <p:spPr>
              <a:xfrm flipV="1">
                <a:off x="5325108" y="4306186"/>
                <a:ext cx="733646" cy="414670"/>
              </a:xfrm>
              <a:prstGeom prst="line">
                <a:avLst/>
              </a:prstGeom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>
                <a:off x="5325108" y="4713706"/>
                <a:ext cx="733646" cy="414670"/>
              </a:xfrm>
              <a:prstGeom prst="line">
                <a:avLst/>
              </a:prstGeom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ovéPole 26"/>
            <p:cNvSpPr txBox="1"/>
            <p:nvPr/>
          </p:nvSpPr>
          <p:spPr>
            <a:xfrm>
              <a:off x="898229" y="5702358"/>
              <a:ext cx="3449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b="1" dirty="0" smtClean="0">
                  <a:solidFill>
                    <a:schemeClr val="accent5">
                      <a:lumMod val="75000"/>
                    </a:schemeClr>
                  </a:solidFill>
                </a:rPr>
                <a:t>-v</a:t>
              </a:r>
              <a:endParaRPr lang="cs-CZ" sz="16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grpSp>
          <p:nvGrpSpPr>
            <p:cNvPr id="5" name="Skupina 27"/>
            <p:cNvGrpSpPr/>
            <p:nvPr/>
          </p:nvGrpSpPr>
          <p:grpSpPr>
            <a:xfrm rot="9229473">
              <a:off x="3227442" y="4922505"/>
              <a:ext cx="219434" cy="126853"/>
              <a:chOff x="5325108" y="4306186"/>
              <a:chExt cx="733646" cy="822190"/>
            </a:xfrm>
          </p:grpSpPr>
          <p:cxnSp>
            <p:nvCxnSpPr>
              <p:cNvPr id="29" name="Přímá spojovací čára 28"/>
              <p:cNvCxnSpPr/>
              <p:nvPr/>
            </p:nvCxnSpPr>
            <p:spPr>
              <a:xfrm flipV="1">
                <a:off x="5325108" y="4306186"/>
                <a:ext cx="733646" cy="414670"/>
              </a:xfrm>
              <a:prstGeom prst="line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Přímá spojovací čára 29"/>
              <p:cNvCxnSpPr/>
              <p:nvPr/>
            </p:nvCxnSpPr>
            <p:spPr>
              <a:xfrm>
                <a:off x="5325108" y="4713706"/>
                <a:ext cx="733646" cy="414670"/>
              </a:xfrm>
              <a:prstGeom prst="line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Skupina 27"/>
            <p:cNvGrpSpPr/>
            <p:nvPr/>
          </p:nvGrpSpPr>
          <p:grpSpPr>
            <a:xfrm rot="9229473">
              <a:off x="6182419" y="3459861"/>
              <a:ext cx="219434" cy="126853"/>
              <a:chOff x="5325108" y="4306186"/>
              <a:chExt cx="733646" cy="822190"/>
            </a:xfrm>
          </p:grpSpPr>
          <p:cxnSp>
            <p:nvCxnSpPr>
              <p:cNvPr id="33" name="Přímá spojovací čára 32"/>
              <p:cNvCxnSpPr/>
              <p:nvPr/>
            </p:nvCxnSpPr>
            <p:spPr>
              <a:xfrm flipV="1">
                <a:off x="5325108" y="4306186"/>
                <a:ext cx="733646" cy="41467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Přímá spojovací čára 33"/>
              <p:cNvCxnSpPr/>
              <p:nvPr/>
            </p:nvCxnSpPr>
            <p:spPr>
              <a:xfrm>
                <a:off x="5325108" y="4713706"/>
                <a:ext cx="733646" cy="41467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Skupina 27"/>
            <p:cNvGrpSpPr/>
            <p:nvPr/>
          </p:nvGrpSpPr>
          <p:grpSpPr>
            <a:xfrm rot="9229473">
              <a:off x="4244762" y="4431658"/>
              <a:ext cx="219434" cy="126853"/>
              <a:chOff x="5325108" y="4306186"/>
              <a:chExt cx="733646" cy="822190"/>
            </a:xfrm>
          </p:grpSpPr>
          <p:cxnSp>
            <p:nvCxnSpPr>
              <p:cNvPr id="37" name="Přímá spojovací čára 36"/>
              <p:cNvCxnSpPr/>
              <p:nvPr/>
            </p:nvCxnSpPr>
            <p:spPr>
              <a:xfrm flipV="1">
                <a:off x="5325108" y="4306186"/>
                <a:ext cx="733646" cy="41467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Přímá spojovací čára 37"/>
              <p:cNvCxnSpPr/>
              <p:nvPr/>
            </p:nvCxnSpPr>
            <p:spPr>
              <a:xfrm>
                <a:off x="5325108" y="4713706"/>
                <a:ext cx="733646" cy="41467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ovéPole 46"/>
            <p:cNvSpPr txBox="1"/>
            <p:nvPr/>
          </p:nvSpPr>
          <p:spPr>
            <a:xfrm>
              <a:off x="5090220" y="3624177"/>
              <a:ext cx="4341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b="1" dirty="0" smtClean="0">
                  <a:solidFill>
                    <a:schemeClr val="accent6">
                      <a:lumMod val="75000"/>
                    </a:schemeClr>
                  </a:solidFill>
                </a:rPr>
                <a:t>2.v</a:t>
              </a:r>
              <a:endParaRPr lang="cs-CZ" sz="1600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48" name="TextovéPole 47"/>
            <p:cNvSpPr txBox="1"/>
            <p:nvPr/>
          </p:nvSpPr>
          <p:spPr>
            <a:xfrm>
              <a:off x="2725051" y="4774105"/>
              <a:ext cx="62651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 b="1" dirty="0" smtClean="0">
                  <a:solidFill>
                    <a:schemeClr val="tx2">
                      <a:lumMod val="75000"/>
                    </a:schemeClr>
                  </a:solidFill>
                </a:rPr>
                <a:t>1/2.v</a:t>
              </a:r>
              <a:endParaRPr lang="cs-CZ" sz="16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18" name="TextovéPole 17"/>
          <p:cNvSpPr txBox="1"/>
          <p:nvPr/>
        </p:nvSpPr>
        <p:spPr>
          <a:xfrm>
            <a:off x="0" y="66289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Násobení vektoru číslem k - početně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0" y="1124137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173181" y="1388155"/>
          <a:ext cx="3857476" cy="1699429"/>
        </p:xfrm>
        <a:graphic>
          <a:graphicData uri="http://schemas.openxmlformats.org/presentationml/2006/ole">
            <p:oleObj spid="_x0000_s50178" name="Rovnice" r:id="rId14" imgW="2019240" imgH="888840" progId="Equation.3">
              <p:embed/>
            </p:oleObj>
          </a:graphicData>
        </a:graphic>
      </p:graphicFrame>
      <p:pic>
        <p:nvPicPr>
          <p:cNvPr id="31" name="Picture 6" descr="C:\Users\admin\AppData\Local\Microsoft\Windows\Temporary Internet Files\Content.IE5\9XXS0L7U\MC900441734[1].png">
            <a:hlinkClick r:id="rId15" action="ppaction://hlinkpres?slideindex=3&amp;slidetitle=Skalární součin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4041</TotalTime>
  <Words>1020</Words>
  <Application>Microsoft Office PowerPoint</Application>
  <PresentationFormat>Předvádění na obrazovce (4:3)</PresentationFormat>
  <Paragraphs>193</Paragraphs>
  <Slides>20</Slides>
  <Notes>2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Motiv sady Office</vt:lpstr>
      <vt:lpstr>Dokument aplikace Microsoft Office Word</vt:lpstr>
      <vt:lpstr>Rovnice</vt:lpstr>
      <vt:lpstr>Snímek 1</vt:lpstr>
      <vt:lpstr>Analytická geometrie v rovině</vt:lpstr>
      <vt:lpstr>Operace s vektory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Další hodina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Michaela Reifová</dc:creator>
  <cp:lastModifiedBy>lamic</cp:lastModifiedBy>
  <cp:revision>201</cp:revision>
  <dcterms:created xsi:type="dcterms:W3CDTF">2012-10-29T08:51:58Z</dcterms:created>
  <dcterms:modified xsi:type="dcterms:W3CDTF">2013-01-24T10:52:25Z</dcterms:modified>
</cp:coreProperties>
</file>